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60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88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3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B6F8-08D6-4B17-B92A-3AD546839A04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C2097-CAC9-4E1C-963E-CA376DB89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440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503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39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7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5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566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109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9238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21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21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44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5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04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89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91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40881-8DD1-4F38-B0F4-863F594443BA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0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40881-8DD1-4F38-B0F4-863F594443BA}" type="datetimeFigureOut">
              <a:rPr lang="en-US" smtClean="0"/>
              <a:t>4/20/2018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47235-0967-46D8-AF14-A42D56AEDF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33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92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375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Existing Resource Definition Framework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8675" y="1185862"/>
            <a:ext cx="10534650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58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Category Nomenclature – using </a:t>
            </a:r>
            <a:r>
              <a:rPr lang="en-US" i="1" dirty="0" smtClean="0"/>
              <a:t>existing</a:t>
            </a:r>
            <a:r>
              <a:rPr lang="en-US" dirty="0" smtClean="0"/>
              <a:t> requirements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590712"/>
              </p:ext>
            </p:extLst>
          </p:nvPr>
        </p:nvGraphicFramePr>
        <p:xfrm>
          <a:off x="184578" y="967513"/>
          <a:ext cx="11899726" cy="5394960"/>
        </p:xfrm>
        <a:graphic>
          <a:graphicData uri="http://schemas.openxmlformats.org/drawingml/2006/table">
            <a:tbl>
              <a:tblPr firstRow="1" firstCol="1" bandRow="1"/>
              <a:tblGrid>
                <a:gridCol w="62287"/>
                <a:gridCol w="1925016"/>
                <a:gridCol w="3159412"/>
                <a:gridCol w="2914603"/>
                <a:gridCol w="314093"/>
                <a:gridCol w="3524315"/>
              </a:tblGrid>
              <a:tr h="2120701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Transmission Generation Resource (TGR)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Transmission-connected</a:t>
                      </a: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GR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Participates in the market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SCED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A/S</a:t>
                      </a: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Modeled in ERCOT systems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Telemetry, etc.</a:t>
                      </a:r>
                    </a:p>
                    <a:p>
                      <a:pPr marL="234950" lvl="0" indent="-2349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100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Nodally</a:t>
                      </a: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buFont typeface="Times New Roman" panose="02020603050405020304" pitchFamily="18" charset="0"/>
                        <a:buChar char="-"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lvl="0" indent="0" algn="ctr">
                        <a:buFont typeface="Times New Roman" panose="02020603050405020304" pitchFamily="18" charset="0"/>
                        <a:buNone/>
                      </a:pPr>
                      <a:r>
                        <a:rPr lang="en-US" sz="1200" u="sng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Rounded MT Bold" panose="020F0704030504030204" pitchFamily="34" charset="0"/>
                          <a:ea typeface="Times New Roman" panose="02020603050405020304" pitchFamily="18" charset="0"/>
                        </a:rPr>
                        <a:t>I</a:t>
                      </a:r>
                      <a:endParaRPr lang="en-US" sz="1200" u="sng" dirty="0" smtClean="0"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Rounded MT Bold" panose="020F07040305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6887" marR="36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Settlement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Only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Transmission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Generator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(SOTG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Transmission-connected less than 10 MW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ERCOT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as SOG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for exported energy only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Intermittent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sources will typically export based on fuel availability.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Self-dispatched may choose to export based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on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prices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Modeled in ERCOT systems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Reliability systems only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scheduled/dispatchable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- Load </a:t>
                      </a: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Zone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en-US" sz="12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 Rounded MT Bold" panose="020F0704030504030204" pitchFamily="34" charset="0"/>
                          <a:ea typeface="Times New Roman" panose="02020603050405020304" pitchFamily="18" charset="0"/>
                          <a:cs typeface="+mn-cs"/>
                        </a:rPr>
                        <a:t>II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US" sz="1000" dirty="0" smtClean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36887" marR="36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Transmission Self-Generator (TSG)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Transmission-connected</a:t>
                      </a: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PUC as a Self-Generator and registered with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SOG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280988" lvl="0" indent="-227013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May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occasionally export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, but does not generate with the </a:t>
                      </a:r>
                      <a:r>
                        <a:rPr lang="en-US" sz="1000" i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intent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to sell at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wholesale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457200" lvl="1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If it exports, then settled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for exported energy only</a:t>
                      </a:r>
                      <a:endParaRPr lang="en-US" sz="100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457200" lvl="1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Continuous exports will</a:t>
                      </a:r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be re-evaluated for TGR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  <a:p>
                      <a:pPr marL="457200" lvl="0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Modeled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 ERCOT systems</a:t>
                      </a:r>
                    </a:p>
                    <a:p>
                      <a:pPr marL="457200" lvl="1" indent="-1762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Reliability systems only</a:t>
                      </a: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scheduled/dispatchable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Settled - Load 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Zone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en-US" sz="12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 Rounded MT Bold" panose="020F0704030504030204" pitchFamily="34" charset="0"/>
                          <a:ea typeface="Times New Roman" panose="02020603050405020304" pitchFamily="18" charset="0"/>
                          <a:cs typeface="+mn-cs"/>
                        </a:rPr>
                        <a:t>III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en-US" sz="10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331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Distribution Generation Resource (DGR)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Distribution connected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GR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&gt;10 MW require to register as GR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Participates in the market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SCED</a:t>
                      </a:r>
                    </a:p>
                    <a:p>
                      <a:pPr marL="398463" lvl="1" indent="-163513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A/S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Pseudo-Modeled </a:t>
                      </a: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in ERCOT systems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effectLst/>
                          <a:latin typeface="+mj-lt"/>
                        </a:rPr>
                        <a:t>Future--Modeling </a:t>
                      </a:r>
                      <a:r>
                        <a:rPr lang="en-US" sz="1000" dirty="0">
                          <a:effectLst/>
                          <a:latin typeface="+mj-lt"/>
                        </a:rPr>
                        <a:t>light?</a:t>
                      </a:r>
                    </a:p>
                    <a:p>
                      <a:pPr marL="398463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effectLst/>
                          <a:latin typeface="+mj-lt"/>
                        </a:rPr>
                        <a:t>Telemetry, etc.</a:t>
                      </a:r>
                      <a:endParaRPr lang="en-US" sz="1000" dirty="0">
                        <a:effectLst/>
                        <a:latin typeface="+mj-lt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1000" dirty="0" err="1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Nodally</a:t>
                      </a:r>
                      <a:endParaRPr lang="en-US" sz="1000" dirty="0" smtClean="0"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en-US" sz="12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 Rounded MT Bold" panose="020F0704030504030204" pitchFamily="34" charset="0"/>
                          <a:ea typeface="Times New Roman" panose="02020603050405020304" pitchFamily="18" charset="0"/>
                          <a:cs typeface="+mn-cs"/>
                        </a:rPr>
                        <a:t>IV</a:t>
                      </a:r>
                    </a:p>
                    <a:p>
                      <a:pPr marL="457200"/>
                      <a:endParaRPr lang="en-US" sz="1000" dirty="0" smtClean="0">
                        <a:effectLst/>
                        <a:latin typeface="+mj-lt"/>
                      </a:endParaRPr>
                    </a:p>
                  </a:txBody>
                  <a:tcPr marL="36887" marR="36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Settlement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Only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Distribution Generator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(SODG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Distribution connected but less than 10 MW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Registered with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as SOG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for exported e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nergy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only </a:t>
                      </a: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Intermittent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sources will typically export based on fuel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availability.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Self-dispatched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may choose to export based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on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prices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Mapped in ERCOT systems</a:t>
                      </a: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scheduled/dispatchable</a:t>
                      </a:r>
                    </a:p>
                    <a:p>
                      <a:pPr marL="457200" lvl="1" indent="-2222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Telemetry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not required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Settled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Load Zone </a:t>
                      </a: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endParaRPr kumimoji="0" lang="en-US" sz="12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Arial Rounded MT Bold" panose="020F07040305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endParaRPr kumimoji="0" lang="en-US" sz="12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Arial Rounded MT Bold" panose="020F07040305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en-US" sz="12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 Rounded MT Bold" panose="020F0704030504030204" pitchFamily="34" charset="0"/>
                          <a:ea typeface="Times New Roman" panose="02020603050405020304" pitchFamily="18" charset="0"/>
                          <a:cs typeface="+mn-cs"/>
                        </a:rPr>
                        <a:t>V</a:t>
                      </a:r>
                    </a:p>
                    <a:p>
                      <a:pPr marL="457200" lvl="1" indent="0">
                        <a:buFont typeface="Courier New" panose="02070309020205020404" pitchFamily="49" charset="0"/>
                        <a:buNone/>
                      </a:pP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36887" marR="36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Unregistered Distribution Self-Generator (UDSG)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Distributed generation greater than 1 MW co-located with larger load, but smaller than minimum facility load.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Registered with PUC as a Self-Generator but not registered with ERCOT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 not export—otherwise must register with ERCOT as SODG.</a:t>
                      </a:r>
                    </a:p>
                    <a:p>
                      <a:pPr marL="280988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Neither Mapped nor modeled in ERCOT systems </a:t>
                      </a:r>
                    </a:p>
                    <a:p>
                      <a:pPr marL="457200" marR="0" lvl="1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(future mapping?)</a:t>
                      </a:r>
                    </a:p>
                    <a:p>
                      <a:pPr marL="0" marR="0" indent="-2222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ERCOT settlement policy since no exports.</a:t>
                      </a: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en-US" sz="12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 Rounded MT Bold" panose="020F0704030504030204" pitchFamily="34" charset="0"/>
                          <a:ea typeface="Times New Roman" panose="02020603050405020304" pitchFamily="18" charset="0"/>
                          <a:cs typeface="+mn-cs"/>
                        </a:rPr>
                        <a:t>VI</a:t>
                      </a:r>
                    </a:p>
                    <a:p>
                      <a:pPr marL="171450" marR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000" b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1F497D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Unregistered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Distributed </a:t>
                      </a:r>
                      <a:r>
                        <a:rPr lang="en-US" sz="1000" b="1" dirty="0" smtClean="0">
                          <a:solidFill>
                            <a:srgbClr val="7030A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Microgenerator*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b="1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0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UDMG)</a:t>
                      </a:r>
                      <a:endParaRPr lang="en-US" sz="10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Distribution 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connected less than 1 MW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 requirement for registration 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Reported by DSP per PUCT 25.211(n)  (competitive choice)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Reported by NOIEs per ERCOT protocol 10.2.2.1.b(ii) for 50kW -1 MW </a:t>
                      </a: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Not reported by NOIEs for &lt;50kW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Neither Mapped nor modeled in ERCOT systems  </a:t>
                      </a:r>
                      <a:endParaRPr lang="en-US" sz="100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515938" lvl="1" indent="-234950">
                        <a:buFont typeface="Courier New" panose="02070309020205020404" pitchFamily="49" charset="0"/>
                        <a:buChar char="o"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(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future mapping of accumulations?)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ERCOT settles</a:t>
                      </a:r>
                      <a:r>
                        <a:rPr lang="en-US" sz="1000" baseline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as negative load in competitive choice areas once meter configuration updated to DG</a:t>
                      </a:r>
                    </a:p>
                    <a:p>
                      <a:pPr marL="280988" lvl="0" indent="-222250">
                        <a:buFont typeface="Arial" panose="020B0604020202020204" pitchFamily="34" charset="0"/>
                        <a:buChar char="•"/>
                      </a:pPr>
                      <a:r>
                        <a:rPr lang="en-US" sz="100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No ERCOT</a:t>
                      </a:r>
                      <a:r>
                        <a:rPr lang="en-US" sz="1000" baseline="0" dirty="0" smtClean="0">
                          <a:effectLst/>
                          <a:latin typeface="+mj-lt"/>
                          <a:ea typeface="Times New Roman" panose="02020603050405020304" pitchFamily="18" charset="0"/>
                        </a:rPr>
                        <a:t> settlement policy for NOIE areas.</a:t>
                      </a: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endParaRPr kumimoji="0" lang="en-US" sz="12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uLnTx/>
                        <a:uFillTx/>
                        <a:latin typeface="Arial Rounded MT Bold" panose="020F0704030504030204" pitchFamily="34" charset="0"/>
                        <a:ea typeface="Times New Roman" panose="02020603050405020304" pitchFamily="18" charset="0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Times New Roman" panose="02020603050405020304" pitchFamily="18" charset="0"/>
                        <a:buNone/>
                        <a:tabLst/>
                        <a:defRPr/>
                      </a:pPr>
                      <a:r>
                        <a:rPr kumimoji="0" lang="en-US" sz="1200" b="0" i="0" u="sng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Arial Rounded MT Bold" panose="020F0704030504030204" pitchFamily="34" charset="0"/>
                          <a:ea typeface="Times New Roman" panose="02020603050405020304" pitchFamily="18" charset="0"/>
                          <a:cs typeface="+mn-cs"/>
                        </a:rPr>
                        <a:t>VII</a:t>
                      </a: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  <a:p>
                      <a:pPr marL="800100" lvl="1" indent="-342900">
                        <a:buFont typeface="Times New Roman" panose="02020603050405020304" pitchFamily="18" charset="0"/>
                        <a:buChar char="-"/>
                      </a:pPr>
                      <a:endParaRPr lang="en-US" sz="1000" dirty="0" smtClean="0"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5487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**Settlement Only </a:t>
                      </a:r>
                      <a:r>
                        <a:rPr lang="en-US" sz="1000" b="1" dirty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means that the generator may not participate in Ancillary Services Market, RUC, SCED, or make Energy </a:t>
                      </a:r>
                      <a:r>
                        <a:rPr lang="en-US" sz="1000" b="1" dirty="0" err="1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OffersNote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Transmission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connected resources are required to be modeled in ERCOT NMMS systems.  Studies are determined based on requirements for size and resource category type.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rgbClr val="7030A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*Microgenerator</a:t>
                      </a:r>
                      <a:r>
                        <a:rPr lang="en-US" sz="1000" b="1" baseline="0" dirty="0" smtClean="0">
                          <a:solidFill>
                            <a:srgbClr val="7030A0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definition may need resolution with PUC</a:t>
                      </a:r>
                      <a:endParaRPr lang="en-US" sz="1000" b="1" dirty="0">
                        <a:solidFill>
                          <a:srgbClr val="7030A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4877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+mj-lt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4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168782"/>
            <a:ext cx="10515600" cy="587375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Proposed Resource Definition Framework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1152525" y="5657671"/>
            <a:ext cx="98869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**Settlement Only generator means </a:t>
            </a:r>
            <a:r>
              <a:rPr lang="en-US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 </a:t>
            </a:r>
            <a:r>
              <a:rPr lang="en-US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they may </a:t>
            </a:r>
            <a:r>
              <a:rPr lang="en-US" b="1" dirty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participate in Ancillary Services Market, RUC, SCED, or make Energy Offers</a:t>
            </a:r>
            <a:r>
              <a:rPr lang="en-US" b="1" dirty="0" smtClean="0">
                <a:solidFill>
                  <a:srgbClr val="7030A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*Settlement Only Transmission </a:t>
            </a:r>
            <a:r>
              <a:rPr lang="en-US" b="1" dirty="0">
                <a:solidFill>
                  <a:srgbClr val="7030A0"/>
                </a:solidFill>
              </a:rPr>
              <a:t>Self Generator may occasionally export, but does not generate with the </a:t>
            </a:r>
            <a:r>
              <a:rPr lang="en-US" b="1" i="1" dirty="0">
                <a:solidFill>
                  <a:srgbClr val="7030A0"/>
                </a:solidFill>
              </a:rPr>
              <a:t>intent</a:t>
            </a:r>
            <a:r>
              <a:rPr lang="en-US" b="1" dirty="0">
                <a:solidFill>
                  <a:srgbClr val="7030A0"/>
                </a:solidFill>
              </a:rPr>
              <a:t> to sell at wholesale </a:t>
            </a:r>
            <a:endParaRPr lang="en-US" b="1" dirty="0">
              <a:solidFill>
                <a:srgbClr val="7030A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687" y="756157"/>
            <a:ext cx="11008113" cy="486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52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Registration Flowchart page 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155" y="762000"/>
            <a:ext cx="8591395" cy="5636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961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Registration Flowchart page 2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8288" y="919082"/>
            <a:ext cx="8866929" cy="5652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660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1482</TotalTime>
  <Words>254</Words>
  <Application>Microsoft Office PowerPoint</Application>
  <PresentationFormat>Widescreen</PresentationFormat>
  <Paragraphs>93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Rounded MT Bold</vt:lpstr>
      <vt:lpstr>Calibri</vt:lpstr>
      <vt:lpstr>Calibri Light</vt:lpstr>
      <vt:lpstr>Courier New</vt:lpstr>
      <vt:lpstr>Times New Roman</vt:lpstr>
      <vt:lpstr>Office Theme</vt:lpstr>
      <vt:lpstr>1_Office Theme</vt:lpstr>
      <vt:lpstr>Existing Resource Definition Framework</vt:lpstr>
      <vt:lpstr>Proposed Category Nomenclature – using existing requirements</vt:lpstr>
      <vt:lpstr>Proposed Resource Definition Framework</vt:lpstr>
      <vt:lpstr>Example Registration Flowchart page 1</vt:lpstr>
      <vt:lpstr>Example Registration Flowchart page 2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 Definition Framework</dc:title>
  <dc:creator>Stice, Clayton</dc:creator>
  <cp:lastModifiedBy>Stice, Clayton</cp:lastModifiedBy>
  <cp:revision>34</cp:revision>
  <dcterms:created xsi:type="dcterms:W3CDTF">2017-12-04T18:06:40Z</dcterms:created>
  <dcterms:modified xsi:type="dcterms:W3CDTF">2018-04-20T13:34:59Z</dcterms:modified>
</cp:coreProperties>
</file>