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1"/>
  </p:notesMasterIdLst>
  <p:handoutMasterIdLst>
    <p:handoutMasterId r:id="rId32"/>
  </p:handoutMasterIdLst>
  <p:sldIdLst>
    <p:sldId id="260" r:id="rId6"/>
    <p:sldId id="297" r:id="rId7"/>
    <p:sldId id="298" r:id="rId8"/>
    <p:sldId id="299" r:id="rId9"/>
    <p:sldId id="302" r:id="rId10"/>
    <p:sldId id="267" r:id="rId11"/>
    <p:sldId id="269" r:id="rId12"/>
    <p:sldId id="296" r:id="rId13"/>
    <p:sldId id="278" r:id="rId14"/>
    <p:sldId id="277" r:id="rId15"/>
    <p:sldId id="273" r:id="rId16"/>
    <p:sldId id="281" r:id="rId17"/>
    <p:sldId id="280" r:id="rId18"/>
    <p:sldId id="300" r:id="rId19"/>
    <p:sldId id="271" r:id="rId20"/>
    <p:sldId id="285" r:id="rId21"/>
    <p:sldId id="294" r:id="rId22"/>
    <p:sldId id="288" r:id="rId23"/>
    <p:sldId id="292" r:id="rId24"/>
    <p:sldId id="289" r:id="rId25"/>
    <p:sldId id="295" r:id="rId26"/>
    <p:sldId id="293" r:id="rId27"/>
    <p:sldId id="291" r:id="rId28"/>
    <p:sldId id="290" r:id="rId29"/>
    <p:sldId id="301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66" autoAdjust="0"/>
    <p:restoredTop sz="91148" autoAdjust="0"/>
  </p:normalViewPr>
  <p:slideViewPr>
    <p:cSldViewPr showGuides="1">
      <p:cViewPr varScale="1">
        <p:scale>
          <a:sx n="76" d="100"/>
          <a:sy n="76" d="100"/>
        </p:scale>
        <p:origin x="168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103" d="100"/>
          <a:sy n="103" d="100"/>
        </p:scale>
        <p:origin x="3456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67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93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58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689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8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97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04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519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58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0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865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40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42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06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02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56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06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6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18/2/12/144406-CMWG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OBDRR003#keydoc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82340" y="2057400"/>
            <a:ext cx="5715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Virtual Transactions at Certain Generation Resource Nodes within PUN sites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OBDRR003/SCR796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Carrie Bivens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Manager, Forward Markets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April 30,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2200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/>
              </a:rPr>
              <a:t>G1_RN</a:t>
            </a:r>
            <a:endParaRPr lang="en-US" sz="900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Consider PUN Station A below. There are two generators and two Points of Interconnection(POI). </a:t>
            </a:r>
          </a:p>
          <a:p>
            <a:r>
              <a:rPr lang="en-US" sz="1500" dirty="0"/>
              <a:t>PUN GRN, </a:t>
            </a:r>
            <a:r>
              <a:rPr lang="en-US" sz="1500" i="1" dirty="0"/>
              <a:t>G1_RN, </a:t>
            </a:r>
            <a:r>
              <a:rPr lang="en-US" sz="1500" dirty="0"/>
              <a:t>is adjacent to the POI at EPS meter, EPS_G1.</a:t>
            </a:r>
          </a:p>
          <a:p>
            <a:r>
              <a:rPr lang="en-US" sz="1500" dirty="0"/>
              <a:t>PUN GRN, </a:t>
            </a:r>
            <a:r>
              <a:rPr lang="en-US" sz="1500" i="1" dirty="0"/>
              <a:t>G2_RN,</a:t>
            </a:r>
            <a:r>
              <a:rPr lang="en-US" sz="1500" dirty="0"/>
              <a:t> is placed on the low side </a:t>
            </a:r>
            <a:r>
              <a:rPr lang="en-US" sz="1500" dirty="0" smtClean="0"/>
              <a:t>of its generator’s </a:t>
            </a:r>
            <a:r>
              <a:rPr lang="en-US" sz="1500" dirty="0"/>
              <a:t>step up transformers.</a:t>
            </a:r>
            <a:endParaRPr lang="en-US" sz="15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633" y="3544083"/>
            <a:ext cx="7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V="1">
            <a:off x="1580854" y="3910048"/>
            <a:ext cx="1483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6228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0255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The power flow buses are split by lines and transformers.</a:t>
            </a:r>
            <a:endParaRPr lang="en-US" sz="15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118" y="3544083"/>
            <a:ext cx="550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H="1" flipV="1">
            <a:off x="1580102" y="3910048"/>
            <a:ext cx="752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G2_RN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TextBox 240"/>
          <p:cNvSpPr txBox="1"/>
          <p:nvPr/>
        </p:nvSpPr>
        <p:spPr>
          <a:xfrm>
            <a:off x="3150291" y="2532761"/>
            <a:ext cx="1878910" cy="33855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Power Flow Buses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8" name="Straight Connector 247"/>
          <p:cNvCxnSpPr/>
          <p:nvPr/>
        </p:nvCxnSpPr>
        <p:spPr>
          <a:xfrm>
            <a:off x="2484757" y="2539929"/>
            <a:ext cx="4913" cy="1179779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>
            <a:off x="2484757" y="2539929"/>
            <a:ext cx="319403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2804160" y="2532761"/>
            <a:ext cx="5023" cy="1191311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2804159" y="3711199"/>
            <a:ext cx="1188970" cy="2423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3993129" y="3710646"/>
            <a:ext cx="0" cy="773633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Elbow Connector 267"/>
          <p:cNvCxnSpPr/>
          <p:nvPr/>
        </p:nvCxnSpPr>
        <p:spPr>
          <a:xfrm rot="10800000">
            <a:off x="2489670" y="3712717"/>
            <a:ext cx="1503464" cy="773319"/>
          </a:xfrm>
          <a:prstGeom prst="bentConnector3">
            <a:avLst>
              <a:gd name="adj1" fmla="val 174648"/>
            </a:avLst>
          </a:prstGeom>
          <a:ln w="158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555537" y="4726555"/>
            <a:ext cx="2203628" cy="887385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stCxn id="241" idx="2"/>
          </p:cNvCxnSpPr>
          <p:nvPr/>
        </p:nvCxnSpPr>
        <p:spPr>
          <a:xfrm flipH="1">
            <a:off x="2921038" y="2871315"/>
            <a:ext cx="1168708" cy="39880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Arrow Connector 287"/>
          <p:cNvCxnSpPr>
            <a:stCxn id="241" idx="2"/>
            <a:endCxn id="43" idx="0"/>
          </p:cNvCxnSpPr>
          <p:nvPr/>
        </p:nvCxnSpPr>
        <p:spPr>
          <a:xfrm>
            <a:off x="4089746" y="2871315"/>
            <a:ext cx="567605" cy="1855240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Rectangle 288"/>
          <p:cNvSpPr/>
          <p:nvPr/>
        </p:nvSpPr>
        <p:spPr>
          <a:xfrm>
            <a:off x="5379324" y="2532761"/>
            <a:ext cx="316791" cy="196315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0" name="Straight Arrow Connector 289"/>
          <p:cNvCxnSpPr/>
          <p:nvPr/>
        </p:nvCxnSpPr>
        <p:spPr>
          <a:xfrm>
            <a:off x="4089292" y="2871314"/>
            <a:ext cx="1229791" cy="269738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1823537" y="2879751"/>
            <a:ext cx="2266210" cy="2170167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angle 290"/>
          <p:cNvSpPr/>
          <p:nvPr/>
        </p:nvSpPr>
        <p:spPr>
          <a:xfrm>
            <a:off x="1366324" y="4732499"/>
            <a:ext cx="416385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3" name="Straight Arrow Connector 292"/>
          <p:cNvCxnSpPr>
            <a:endCxn id="43" idx="0"/>
          </p:cNvCxnSpPr>
          <p:nvPr/>
        </p:nvCxnSpPr>
        <p:spPr>
          <a:xfrm>
            <a:off x="4545357" y="4346321"/>
            <a:ext cx="111994" cy="38023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55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0255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0" name="TextBox 229"/>
          <p:cNvSpPr txBox="1"/>
          <p:nvPr/>
        </p:nvSpPr>
        <p:spPr>
          <a:xfrm>
            <a:off x="3136478" y="3295842"/>
            <a:ext cx="1713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Biddable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The power flow buses are split by lines and transformers.</a:t>
            </a:r>
          </a:p>
          <a:p>
            <a:r>
              <a:rPr lang="en-US" sz="1500" dirty="0" smtClean="0"/>
              <a:t>In this example, </a:t>
            </a:r>
            <a:r>
              <a:rPr lang="en-US" sz="1500" i="1" dirty="0" smtClean="0"/>
              <a:t>G1_RN</a:t>
            </a:r>
            <a:r>
              <a:rPr lang="en-US" sz="1500" dirty="0" smtClean="0"/>
              <a:t> is biddable because it is in the same power flow bus as an EPS meter for the PUN site.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118" y="3544083"/>
            <a:ext cx="550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H="1" flipV="1">
            <a:off x="1580102" y="3910048"/>
            <a:ext cx="752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G2_RN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Arrow Connector 237"/>
          <p:cNvCxnSpPr/>
          <p:nvPr/>
        </p:nvCxnSpPr>
        <p:spPr>
          <a:xfrm flipH="1">
            <a:off x="2703382" y="3528843"/>
            <a:ext cx="494886" cy="333126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35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0255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0" name="TextBox 229"/>
          <p:cNvSpPr txBox="1"/>
          <p:nvPr/>
        </p:nvSpPr>
        <p:spPr>
          <a:xfrm>
            <a:off x="3136478" y="3295842"/>
            <a:ext cx="1713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Biddable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4630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The power flow buses are split by lines and transformers.</a:t>
            </a:r>
          </a:p>
          <a:p>
            <a:r>
              <a:rPr lang="en-US" sz="1500" dirty="0" smtClean="0"/>
              <a:t>In this example, </a:t>
            </a:r>
            <a:r>
              <a:rPr lang="en-US" sz="1500" i="1" dirty="0" smtClean="0"/>
              <a:t>G1_RN</a:t>
            </a:r>
            <a:r>
              <a:rPr lang="en-US" sz="1500" dirty="0" smtClean="0"/>
              <a:t> is biddable because it is in the same power flow bus as an EPS meter for the PUN site.</a:t>
            </a:r>
          </a:p>
          <a:p>
            <a:r>
              <a:rPr lang="en-US" sz="1500" i="1" dirty="0" smtClean="0"/>
              <a:t>G2_RN</a:t>
            </a:r>
            <a:r>
              <a:rPr lang="en-US" sz="1500" dirty="0" smtClean="0"/>
              <a:t> is </a:t>
            </a:r>
            <a:r>
              <a:rPr lang="en-US" sz="1500" b="1" dirty="0" smtClean="0"/>
              <a:t>not</a:t>
            </a:r>
            <a:r>
              <a:rPr lang="en-US" sz="1500" dirty="0" smtClean="0"/>
              <a:t> biddable because there exists constrainable equipment between it and the EPS meters for the PUN site.</a:t>
            </a:r>
            <a:endParaRPr lang="en-US" sz="15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118" y="3544083"/>
            <a:ext cx="550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H="1" flipV="1">
            <a:off x="1580102" y="3910048"/>
            <a:ext cx="752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Arrow Connector 237"/>
          <p:cNvCxnSpPr/>
          <p:nvPr/>
        </p:nvCxnSpPr>
        <p:spPr>
          <a:xfrm flipH="1">
            <a:off x="2703382" y="3528843"/>
            <a:ext cx="494886" cy="333126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3917276" y="4047286"/>
            <a:ext cx="1628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Not Biddable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293" name="Straight Arrow Connector 292"/>
          <p:cNvCxnSpPr/>
          <p:nvPr/>
        </p:nvCxnSpPr>
        <p:spPr>
          <a:xfrm>
            <a:off x="4545357" y="4346321"/>
            <a:ext cx="111994" cy="38023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9819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0255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4630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PUN Resource Nodes will always remain biddable.</a:t>
            </a:r>
            <a:endParaRPr lang="en-US" sz="15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118" y="3544083"/>
            <a:ext cx="550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H="1" flipV="1">
            <a:off x="1580102" y="3910048"/>
            <a:ext cx="752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TextBox 291"/>
          <p:cNvSpPr txBox="1"/>
          <p:nvPr/>
        </p:nvSpPr>
        <p:spPr>
          <a:xfrm>
            <a:off x="3917276" y="4047286"/>
            <a:ext cx="1628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Not Biddable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293" name="Straight Arrow Connector 292"/>
          <p:cNvCxnSpPr/>
          <p:nvPr/>
        </p:nvCxnSpPr>
        <p:spPr>
          <a:xfrm>
            <a:off x="4545357" y="4346321"/>
            <a:ext cx="111994" cy="38023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574730" y="2678548"/>
            <a:ext cx="1081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Biddable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84" name="Straight Arrow Connector 83"/>
          <p:cNvCxnSpPr>
            <a:stCxn id="82" idx="3"/>
          </p:cNvCxnSpPr>
          <p:nvPr/>
        </p:nvCxnSpPr>
        <p:spPr>
          <a:xfrm>
            <a:off x="4656558" y="2863214"/>
            <a:ext cx="791597" cy="0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735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Box 254"/>
          <p:cNvSpPr txBox="1"/>
          <p:nvPr/>
        </p:nvSpPr>
        <p:spPr>
          <a:xfrm>
            <a:off x="4144345" y="3533148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G2_RN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600274" y="3538787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2a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4578835" y="465953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4503559" y="46595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4656492" y="46595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4734420" y="465953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4810620" y="469288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03559" y="469525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4578835" y="452021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4503559" y="452021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4656492" y="452020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4734420" y="45202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4810740" y="452248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03559" y="452248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Consider the example below where the POIs are outside PUN Station A.</a:t>
            </a:r>
          </a:p>
          <a:p>
            <a:pPr marL="0" indent="0">
              <a:buNone/>
            </a:pPr>
            <a:endParaRPr lang="en-US" sz="1500" dirty="0"/>
          </a:p>
        </p:txBody>
      </p: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2634117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73808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4665812" y="2432463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52112" y="5324380"/>
            <a:ext cx="5704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485704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16200000" flipV="1">
            <a:off x="4464048" y="4890082"/>
            <a:ext cx="384955" cy="66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34194" y="3705141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/>
        </p:nvSpPr>
        <p:spPr>
          <a:xfrm>
            <a:off x="4596401" y="3257905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241"/>
          <p:cNvSpPr txBox="1"/>
          <p:nvPr/>
        </p:nvSpPr>
        <p:spPr>
          <a:xfrm>
            <a:off x="4045645" y="3253127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4665812" y="3257905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2557960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2482684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2635617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2713545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789745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482684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2557960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2482684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2635617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2713545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2789865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2482684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08853" y="3706985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180" idx="2"/>
          </p:cNvCxnSpPr>
          <p:nvPr/>
        </p:nvCxnSpPr>
        <p:spPr>
          <a:xfrm flipH="1" flipV="1">
            <a:off x="2635298" y="4117554"/>
            <a:ext cx="319" cy="42170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flipH="1">
            <a:off x="2640971" y="3544083"/>
            <a:ext cx="880" cy="48579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665239" y="3555517"/>
            <a:ext cx="28" cy="474364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07" idx="2"/>
          </p:cNvCxnSpPr>
          <p:nvPr/>
        </p:nvCxnSpPr>
        <p:spPr>
          <a:xfrm flipH="1" flipV="1">
            <a:off x="4655878" y="4125083"/>
            <a:ext cx="614" cy="433226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2652760" y="3248503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2641734" y="3740662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587933" y="3670692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5" name="TextBox 254"/>
          <p:cNvSpPr txBox="1"/>
          <p:nvPr/>
        </p:nvSpPr>
        <p:spPr>
          <a:xfrm>
            <a:off x="4144345" y="3533148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270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270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600274" y="3538787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270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270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2a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4578835" y="465953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4503559" y="46595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4656492" y="46595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4734420" y="465953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4810620" y="469288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03559" y="469525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4578835" y="452021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4503559" y="452021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4656492" y="452020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4734420" y="45202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4810740" y="452248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03559" y="452248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Consider the example below where the </a:t>
            </a:r>
            <a:r>
              <a:rPr lang="en-US" sz="1500" dirty="0" smtClean="0"/>
              <a:t>POIs are </a:t>
            </a:r>
            <a:r>
              <a:rPr lang="en-US" sz="1500" dirty="0"/>
              <a:t>outside </a:t>
            </a:r>
            <a:r>
              <a:rPr lang="en-US" sz="1500" dirty="0" smtClean="0"/>
              <a:t>PUN </a:t>
            </a:r>
            <a:r>
              <a:rPr lang="en-US" sz="1500" dirty="0"/>
              <a:t>Station A</a:t>
            </a:r>
            <a:r>
              <a:rPr lang="en-US" sz="1500" dirty="0" smtClean="0"/>
              <a:t>.</a:t>
            </a:r>
            <a:endParaRPr lang="en-US" sz="1500" dirty="0"/>
          </a:p>
          <a:p>
            <a:r>
              <a:rPr lang="en-US" sz="1500" dirty="0" smtClean="0"/>
              <a:t>The PUN GRNs are outside the PUN station as well.</a:t>
            </a:r>
          </a:p>
        </p:txBody>
      </p: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2634117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73808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4665812" y="2432463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52112" y="5324380"/>
            <a:ext cx="5704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485704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16200000" flipV="1">
            <a:off x="4464048" y="4890082"/>
            <a:ext cx="384955" cy="66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34194" y="3705141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/>
        </p:nvSpPr>
        <p:spPr>
          <a:xfrm>
            <a:off x="4596401" y="3257905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241"/>
          <p:cNvSpPr txBox="1"/>
          <p:nvPr/>
        </p:nvSpPr>
        <p:spPr>
          <a:xfrm>
            <a:off x="4045645" y="3253127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4665812" y="3257905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2557960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2482684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2635617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2713545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789745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482684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2557960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2482684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2635617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2713545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2789865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2482684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08853" y="3706985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180" idx="2"/>
          </p:cNvCxnSpPr>
          <p:nvPr/>
        </p:nvCxnSpPr>
        <p:spPr>
          <a:xfrm flipH="1" flipV="1">
            <a:off x="2635298" y="4117554"/>
            <a:ext cx="319" cy="42170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flipH="1">
            <a:off x="2640971" y="3544083"/>
            <a:ext cx="880" cy="48579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665239" y="3555517"/>
            <a:ext cx="28" cy="474364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07" idx="2"/>
          </p:cNvCxnSpPr>
          <p:nvPr/>
        </p:nvCxnSpPr>
        <p:spPr>
          <a:xfrm flipH="1" flipV="1">
            <a:off x="4655878" y="4125083"/>
            <a:ext cx="614" cy="433226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2652760" y="3248503"/>
            <a:ext cx="6784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2641734" y="3740662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3587933" y="3670692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7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5" name="TextBox 254"/>
          <p:cNvSpPr txBox="1"/>
          <p:nvPr/>
        </p:nvSpPr>
        <p:spPr>
          <a:xfrm>
            <a:off x="4144345" y="3533148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G2_RN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600274" y="3538787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2a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4578835" y="465953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4503559" y="46595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4656492" y="46595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4734420" y="465953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4810620" y="469288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03559" y="469525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4578835" y="452021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4503559" y="452021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4656492" y="452020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4734420" y="45202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4810740" y="452248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03559" y="452248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Consider the example below where the </a:t>
            </a:r>
            <a:r>
              <a:rPr lang="en-US" sz="1500" dirty="0" smtClean="0"/>
              <a:t>POIs are </a:t>
            </a:r>
            <a:r>
              <a:rPr lang="en-US" sz="1500" dirty="0"/>
              <a:t>outside </a:t>
            </a:r>
            <a:r>
              <a:rPr lang="en-US" sz="1500" dirty="0" smtClean="0"/>
              <a:t>PUN </a:t>
            </a:r>
            <a:r>
              <a:rPr lang="en-US" sz="1500" dirty="0"/>
              <a:t>Station A</a:t>
            </a:r>
            <a:r>
              <a:rPr lang="en-US" sz="1500" dirty="0" smtClean="0"/>
              <a:t>.</a:t>
            </a:r>
            <a:endParaRPr lang="en-US" sz="1500" dirty="0"/>
          </a:p>
          <a:p>
            <a:r>
              <a:rPr lang="en-US" sz="1500" dirty="0" smtClean="0"/>
              <a:t>The PUN GRNs are outside the PUN station as well.</a:t>
            </a:r>
          </a:p>
          <a:p>
            <a:r>
              <a:rPr lang="en-US" sz="1500" dirty="0" smtClean="0"/>
              <a:t>The power flow buses are split by lines and transformers.</a:t>
            </a:r>
            <a:endParaRPr lang="en-US" sz="1500" dirty="0"/>
          </a:p>
        </p:txBody>
      </p: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2634117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73808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4665812" y="2432463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52112" y="5324380"/>
            <a:ext cx="5704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485704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16200000" flipV="1">
            <a:off x="4464048" y="4890082"/>
            <a:ext cx="384955" cy="66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34194" y="3705141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/>
        </p:nvSpPr>
        <p:spPr>
          <a:xfrm>
            <a:off x="4596401" y="3257905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241"/>
          <p:cNvSpPr txBox="1"/>
          <p:nvPr/>
        </p:nvSpPr>
        <p:spPr>
          <a:xfrm>
            <a:off x="4045645" y="3253127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4665812" y="3257905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2557960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2482684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2635617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2713545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789745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482684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2557960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2482684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2635617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2713545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2789865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2482684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08853" y="3706985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TextBox 240"/>
          <p:cNvSpPr txBox="1"/>
          <p:nvPr/>
        </p:nvSpPr>
        <p:spPr>
          <a:xfrm>
            <a:off x="5051004" y="4318934"/>
            <a:ext cx="1284983" cy="58477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Power Flow Buses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5" name="Straight Arrow Connector 44"/>
          <p:cNvCxnSpPr>
            <a:stCxn id="241" idx="1"/>
          </p:cNvCxnSpPr>
          <p:nvPr/>
        </p:nvCxnSpPr>
        <p:spPr>
          <a:xfrm flipH="1">
            <a:off x="2837473" y="4611322"/>
            <a:ext cx="2213531" cy="117587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Arrow Connector 287"/>
          <p:cNvCxnSpPr>
            <a:stCxn id="241" idx="1"/>
          </p:cNvCxnSpPr>
          <p:nvPr/>
        </p:nvCxnSpPr>
        <p:spPr>
          <a:xfrm flipH="1">
            <a:off x="4879146" y="4611322"/>
            <a:ext cx="171858" cy="174035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41" idx="0"/>
          </p:cNvCxnSpPr>
          <p:nvPr/>
        </p:nvCxnSpPr>
        <p:spPr>
          <a:xfrm flipH="1" flipV="1">
            <a:off x="4879146" y="3740005"/>
            <a:ext cx="814350" cy="578929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angle 290"/>
          <p:cNvSpPr/>
          <p:nvPr/>
        </p:nvSpPr>
        <p:spPr>
          <a:xfrm>
            <a:off x="2447925" y="4732499"/>
            <a:ext cx="364559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3" name="Straight Arrow Connector 292"/>
          <p:cNvCxnSpPr>
            <a:stCxn id="241" idx="1"/>
          </p:cNvCxnSpPr>
          <p:nvPr/>
        </p:nvCxnSpPr>
        <p:spPr>
          <a:xfrm flipH="1" flipV="1">
            <a:off x="4847023" y="4457675"/>
            <a:ext cx="203981" cy="153647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0" idx="2"/>
          </p:cNvCxnSpPr>
          <p:nvPr/>
        </p:nvCxnSpPr>
        <p:spPr>
          <a:xfrm flipH="1" flipV="1">
            <a:off x="2635298" y="4117554"/>
            <a:ext cx="319" cy="42170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flipH="1">
            <a:off x="2640971" y="3544083"/>
            <a:ext cx="880" cy="48579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665239" y="3555517"/>
            <a:ext cx="28" cy="474364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07" idx="2"/>
          </p:cNvCxnSpPr>
          <p:nvPr/>
        </p:nvCxnSpPr>
        <p:spPr>
          <a:xfrm flipH="1" flipV="1">
            <a:off x="4655878" y="4125083"/>
            <a:ext cx="614" cy="433226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447023" y="4743817"/>
            <a:ext cx="390918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Straight Arrow Connector 151"/>
          <p:cNvCxnSpPr>
            <a:endCxn id="188" idx="3"/>
          </p:cNvCxnSpPr>
          <p:nvPr/>
        </p:nvCxnSpPr>
        <p:spPr>
          <a:xfrm flipH="1" flipV="1">
            <a:off x="2812484" y="4372321"/>
            <a:ext cx="924082" cy="306268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2652760" y="3248503"/>
            <a:ext cx="6784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2450385" y="4233581"/>
            <a:ext cx="362099" cy="27748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2450384" y="2526961"/>
            <a:ext cx="2387556" cy="1366622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4454643" y="4233581"/>
            <a:ext cx="386154" cy="27748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/>
          <p:cNvCxnSpPr/>
          <p:nvPr/>
        </p:nvCxnSpPr>
        <p:spPr>
          <a:xfrm>
            <a:off x="2641734" y="3740662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3587933" y="3670692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0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3" name="Straight Arrow Connector 132"/>
          <p:cNvCxnSpPr/>
          <p:nvPr/>
        </p:nvCxnSpPr>
        <p:spPr>
          <a:xfrm flipH="1">
            <a:off x="2640971" y="3544083"/>
            <a:ext cx="880" cy="48579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665239" y="3555517"/>
            <a:ext cx="28" cy="474364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5" name="TextBox 254"/>
          <p:cNvSpPr txBox="1"/>
          <p:nvPr/>
        </p:nvSpPr>
        <p:spPr>
          <a:xfrm>
            <a:off x="4144345" y="3533148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600274" y="3538787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2a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4578835" y="465953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4503559" y="46595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4656492" y="46595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4734420" y="465953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4810620" y="469288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03559" y="469525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4578835" y="452021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4503559" y="452021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4656492" y="452020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4734420" y="45202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4810740" y="452248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03559" y="452248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In this example, </a:t>
            </a:r>
            <a:r>
              <a:rPr lang="en-US" sz="1500" i="1" dirty="0"/>
              <a:t>G1_RN</a:t>
            </a:r>
            <a:r>
              <a:rPr lang="en-US" sz="1500" dirty="0"/>
              <a:t> </a:t>
            </a:r>
            <a:r>
              <a:rPr lang="en-US" sz="1500" dirty="0" smtClean="0"/>
              <a:t> and </a:t>
            </a:r>
            <a:r>
              <a:rPr lang="en-US" sz="1500" i="1" dirty="0" smtClean="0"/>
              <a:t>G2_RN</a:t>
            </a:r>
            <a:r>
              <a:rPr lang="en-US" sz="1500" dirty="0" smtClean="0"/>
              <a:t> are in </a:t>
            </a:r>
            <a:r>
              <a:rPr lang="en-US" sz="1500" dirty="0"/>
              <a:t>the same power flow bus as an EPS meter for the PUN </a:t>
            </a:r>
            <a:r>
              <a:rPr lang="en-US" sz="1500" dirty="0" smtClean="0"/>
              <a:t>site.</a:t>
            </a:r>
            <a:endParaRPr lang="en-US" sz="1500" dirty="0"/>
          </a:p>
          <a:p>
            <a:endParaRPr lang="en-US" sz="1500" dirty="0"/>
          </a:p>
        </p:txBody>
      </p: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2634117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73808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4665812" y="2432463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52112" y="5324380"/>
            <a:ext cx="5704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485704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16200000" flipV="1">
            <a:off x="4464048" y="4890082"/>
            <a:ext cx="384955" cy="66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34194" y="3705141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4596401" y="3257905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241"/>
          <p:cNvSpPr txBox="1"/>
          <p:nvPr/>
        </p:nvSpPr>
        <p:spPr>
          <a:xfrm>
            <a:off x="4045645" y="3253127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4665812" y="3257905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2557960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2482684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2635617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2713545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789745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482684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2557960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2482684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2635617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2713545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2789865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2482684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08853" y="3706985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2447925" y="4732499"/>
            <a:ext cx="364559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180" idx="2"/>
          </p:cNvCxnSpPr>
          <p:nvPr/>
        </p:nvCxnSpPr>
        <p:spPr>
          <a:xfrm flipH="1" flipV="1">
            <a:off x="2635298" y="4117554"/>
            <a:ext cx="319" cy="42170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07" idx="2"/>
          </p:cNvCxnSpPr>
          <p:nvPr/>
        </p:nvCxnSpPr>
        <p:spPr>
          <a:xfrm flipH="1" flipV="1">
            <a:off x="4655878" y="4125083"/>
            <a:ext cx="614" cy="433226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447023" y="4743817"/>
            <a:ext cx="390918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158"/>
          <p:cNvSpPr txBox="1"/>
          <p:nvPr/>
        </p:nvSpPr>
        <p:spPr>
          <a:xfrm>
            <a:off x="2652760" y="3248503"/>
            <a:ext cx="6784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2450385" y="4233581"/>
            <a:ext cx="362099" cy="27748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2450384" y="2526961"/>
            <a:ext cx="2387556" cy="1366622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4454643" y="4233581"/>
            <a:ext cx="386154" cy="27748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>
            <a:off x="2641734" y="3740662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3587933" y="3670692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6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3" name="Straight Arrow Connector 132"/>
          <p:cNvCxnSpPr/>
          <p:nvPr/>
        </p:nvCxnSpPr>
        <p:spPr>
          <a:xfrm flipH="1">
            <a:off x="2640971" y="3544083"/>
            <a:ext cx="880" cy="48579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665239" y="3555517"/>
            <a:ext cx="28" cy="474364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0" name="TextBox 229"/>
          <p:cNvSpPr txBox="1"/>
          <p:nvPr/>
        </p:nvSpPr>
        <p:spPr>
          <a:xfrm>
            <a:off x="3123380" y="3277298"/>
            <a:ext cx="1713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Biddable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5" name="TextBox 254"/>
          <p:cNvSpPr txBox="1"/>
          <p:nvPr/>
        </p:nvSpPr>
        <p:spPr>
          <a:xfrm>
            <a:off x="4144345" y="3533148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600274" y="3538787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2a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4578835" y="465953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4503559" y="46595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4656492" y="46595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4734420" y="465953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4810620" y="469288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03559" y="469525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4578835" y="452021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4503559" y="452021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4656492" y="452020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4734420" y="45202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4810740" y="452248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03559" y="452248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In this example, </a:t>
            </a:r>
            <a:r>
              <a:rPr lang="en-US" sz="1500" i="1" dirty="0" smtClean="0"/>
              <a:t>G1_RN</a:t>
            </a:r>
            <a:r>
              <a:rPr lang="en-US" sz="1500" dirty="0" smtClean="0"/>
              <a:t>  and </a:t>
            </a:r>
            <a:r>
              <a:rPr lang="en-US" sz="1500" i="1" dirty="0" smtClean="0"/>
              <a:t>G2_RN</a:t>
            </a:r>
            <a:r>
              <a:rPr lang="en-US" sz="1500" dirty="0" smtClean="0"/>
              <a:t> are in </a:t>
            </a:r>
            <a:r>
              <a:rPr lang="en-US" sz="1500" dirty="0"/>
              <a:t>the same power flow bus as an EPS meter for the PUN </a:t>
            </a:r>
            <a:r>
              <a:rPr lang="en-US" sz="1500" dirty="0" smtClean="0"/>
              <a:t>site.</a:t>
            </a:r>
            <a:endParaRPr lang="en-US" sz="1500" dirty="0"/>
          </a:p>
          <a:p>
            <a:r>
              <a:rPr lang="en-US" sz="1500" i="1" dirty="0"/>
              <a:t>G1_RN</a:t>
            </a:r>
            <a:r>
              <a:rPr lang="en-US" sz="1500" dirty="0"/>
              <a:t>  and </a:t>
            </a:r>
            <a:r>
              <a:rPr lang="en-US" sz="1500" i="1" dirty="0"/>
              <a:t>G2_RN</a:t>
            </a:r>
            <a:r>
              <a:rPr lang="en-US" sz="1500" dirty="0"/>
              <a:t> are </a:t>
            </a:r>
            <a:r>
              <a:rPr lang="en-US" sz="1500" dirty="0" smtClean="0"/>
              <a:t>biddable.</a:t>
            </a:r>
            <a:endParaRPr lang="en-US" sz="1500" dirty="0"/>
          </a:p>
        </p:txBody>
      </p: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2634117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73808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4665812" y="2432463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52112" y="5324380"/>
            <a:ext cx="5704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485704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16200000" flipV="1">
            <a:off x="4464048" y="4890082"/>
            <a:ext cx="384955" cy="66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34194" y="3705141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4596401" y="3257905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241"/>
          <p:cNvSpPr txBox="1"/>
          <p:nvPr/>
        </p:nvSpPr>
        <p:spPr>
          <a:xfrm>
            <a:off x="4045645" y="3253127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4665812" y="3257905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2557960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2482684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2635617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2713545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789745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482684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2557960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2482684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2635617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2713545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2789865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2482684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08853" y="3706985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238" name="Straight Arrow Connector 237"/>
          <p:cNvCxnSpPr/>
          <p:nvPr/>
        </p:nvCxnSpPr>
        <p:spPr>
          <a:xfrm flipH="1">
            <a:off x="3123382" y="3565137"/>
            <a:ext cx="232945" cy="81493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angle 290"/>
          <p:cNvSpPr/>
          <p:nvPr/>
        </p:nvSpPr>
        <p:spPr>
          <a:xfrm>
            <a:off x="2447925" y="4732499"/>
            <a:ext cx="364559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180" idx="2"/>
          </p:cNvCxnSpPr>
          <p:nvPr/>
        </p:nvCxnSpPr>
        <p:spPr>
          <a:xfrm flipH="1" flipV="1">
            <a:off x="2635298" y="4117554"/>
            <a:ext cx="319" cy="42170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07" idx="2"/>
          </p:cNvCxnSpPr>
          <p:nvPr/>
        </p:nvCxnSpPr>
        <p:spPr>
          <a:xfrm flipH="1" flipV="1">
            <a:off x="4655878" y="4125083"/>
            <a:ext cx="614" cy="433226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447023" y="4743817"/>
            <a:ext cx="390918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" name="Straight Arrow Connector 154"/>
          <p:cNvCxnSpPr/>
          <p:nvPr/>
        </p:nvCxnSpPr>
        <p:spPr>
          <a:xfrm>
            <a:off x="3964829" y="3572710"/>
            <a:ext cx="261396" cy="81493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2652760" y="3248503"/>
            <a:ext cx="6784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2450385" y="4233581"/>
            <a:ext cx="362099" cy="27748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2450384" y="2526961"/>
            <a:ext cx="2387556" cy="1366622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4454643" y="4233581"/>
            <a:ext cx="386154" cy="27748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2641734" y="3740662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3587933" y="3670692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7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At the February 12 </a:t>
            </a:r>
            <a:r>
              <a:rPr lang="en-US" sz="2000" dirty="0" smtClean="0">
                <a:hlinkClick r:id="rId2"/>
              </a:rPr>
              <a:t>CMWG</a:t>
            </a:r>
            <a:r>
              <a:rPr lang="en-US" sz="2000" dirty="0" smtClean="0"/>
              <a:t>, ERCOT discussed issues related to virtual transactions flowing over unsecured (i.e., limits not enforced) transmission equipment, which were implicated in late DAM publishing times.</a:t>
            </a:r>
          </a:p>
          <a:p>
            <a:r>
              <a:rPr lang="en-US" sz="2000" dirty="0" smtClean="0"/>
              <a:t>On March 9, ERCOT secured a subset of step-up transformers in DAM and subsequent CRR auctions.</a:t>
            </a:r>
          </a:p>
          <a:p>
            <a:pPr lvl="1"/>
            <a:r>
              <a:rPr lang="en-US" sz="1800" dirty="0" smtClean="0"/>
              <a:t>More time was needed to create a proposal for handling transmission equipment within PUN sites.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0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Box 254"/>
          <p:cNvSpPr txBox="1"/>
          <p:nvPr/>
        </p:nvSpPr>
        <p:spPr>
          <a:xfrm>
            <a:off x="4136092" y="4180238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G2_RN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2592021" y="4185877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2b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4578835" y="465953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4503559" y="46595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4656492" y="46595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4734420" y="465953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4810620" y="469288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03559" y="469525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4578835" y="452021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4503559" y="452021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4656492" y="452020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4734420" y="45202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4810740" y="452248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03559" y="452248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Consider another example where </a:t>
            </a:r>
            <a:r>
              <a:rPr lang="en-US" sz="1500" dirty="0"/>
              <a:t>the POI is outside </a:t>
            </a:r>
            <a:r>
              <a:rPr lang="en-US" sz="1500" dirty="0" smtClean="0"/>
              <a:t>PUN </a:t>
            </a:r>
            <a:r>
              <a:rPr lang="en-US" sz="1500" dirty="0"/>
              <a:t>Station A</a:t>
            </a:r>
            <a:r>
              <a:rPr lang="en-US" sz="1500" dirty="0" smtClean="0"/>
              <a:t>.</a:t>
            </a:r>
            <a:endParaRPr lang="en-US" sz="1500" dirty="0"/>
          </a:p>
        </p:txBody>
      </p: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2634117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73808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4665812" y="2432463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52112" y="5324380"/>
            <a:ext cx="5704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485704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16200000" flipV="1">
            <a:off x="4464048" y="4890082"/>
            <a:ext cx="384955" cy="66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4596401" y="3257905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241"/>
          <p:cNvSpPr txBox="1"/>
          <p:nvPr/>
        </p:nvSpPr>
        <p:spPr>
          <a:xfrm>
            <a:off x="4045645" y="3253127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4665812" y="3257905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2557960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2482684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2635617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2713545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789745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482684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2557960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2482684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2635617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2713545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2789865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665437" y="3555517"/>
            <a:ext cx="66" cy="474364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2482684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3560" y="4352231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 flipV="1">
            <a:off x="2605362" y="4354075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180" idx="2"/>
          </p:cNvCxnSpPr>
          <p:nvPr/>
        </p:nvCxnSpPr>
        <p:spPr>
          <a:xfrm flipH="1" flipV="1">
            <a:off x="2635298" y="4117554"/>
            <a:ext cx="319" cy="42170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07" idx="2"/>
          </p:cNvCxnSpPr>
          <p:nvPr/>
        </p:nvCxnSpPr>
        <p:spPr>
          <a:xfrm flipV="1">
            <a:off x="4656494" y="4125490"/>
            <a:ext cx="5" cy="432819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 flipH="1">
            <a:off x="2640971" y="3544083"/>
            <a:ext cx="880" cy="48579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2652760" y="3248503"/>
            <a:ext cx="6784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670729" y="27526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64" name="Oval 63"/>
          <p:cNvSpPr/>
          <p:nvPr/>
        </p:nvSpPr>
        <p:spPr>
          <a:xfrm flipV="1">
            <a:off x="4640104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038601" y="2742260"/>
            <a:ext cx="640080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A_PUN2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66" name="Oval 65"/>
          <p:cNvSpPr/>
          <p:nvPr/>
        </p:nvSpPr>
        <p:spPr>
          <a:xfrm flipV="1">
            <a:off x="2623740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2667409" y="4385986"/>
            <a:ext cx="1956151" cy="1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2641734" y="3740662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3587933" y="3670692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586484" y="431528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1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/>
          <p:nvPr/>
        </p:nvCxnSpPr>
        <p:spPr>
          <a:xfrm flipV="1">
            <a:off x="2667409" y="4385986"/>
            <a:ext cx="1956151" cy="1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07" idx="2"/>
          </p:cNvCxnSpPr>
          <p:nvPr/>
        </p:nvCxnSpPr>
        <p:spPr>
          <a:xfrm flipV="1">
            <a:off x="4656494" y="4125490"/>
            <a:ext cx="5" cy="432819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24" name="Straight Arrow Connector 23"/>
          <p:cNvCxnSpPr>
            <a:stCxn id="180" idx="2"/>
          </p:cNvCxnSpPr>
          <p:nvPr/>
        </p:nvCxnSpPr>
        <p:spPr>
          <a:xfrm flipH="1" flipV="1">
            <a:off x="2635298" y="4117554"/>
            <a:ext cx="319" cy="42170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TextBox 253"/>
          <p:cNvSpPr txBox="1"/>
          <p:nvPr/>
        </p:nvSpPr>
        <p:spPr>
          <a:xfrm>
            <a:off x="2592021" y="4185877"/>
            <a:ext cx="1129159" cy="230832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2b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4578835" y="465953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4503559" y="46595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4656492" y="46595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4734420" y="465953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4810620" y="469288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03559" y="469525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4578835" y="452021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4503559" y="452021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4656492" y="452020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4734420" y="45202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4810740" y="452248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03559" y="452248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Consider another example where </a:t>
            </a:r>
            <a:r>
              <a:rPr lang="en-US" sz="1500" dirty="0"/>
              <a:t>the POI is outside </a:t>
            </a:r>
            <a:r>
              <a:rPr lang="en-US" sz="1500" dirty="0" smtClean="0"/>
              <a:t>PUN </a:t>
            </a:r>
            <a:r>
              <a:rPr lang="en-US" sz="1500" dirty="0"/>
              <a:t>Station A.</a:t>
            </a:r>
          </a:p>
          <a:p>
            <a:r>
              <a:rPr lang="en-US" sz="1500" dirty="0" smtClean="0"/>
              <a:t>This time the PUN GRNs are placed inside PUN Station A, and the PUN Resource nodes are placed at the POI.</a:t>
            </a:r>
          </a:p>
        </p:txBody>
      </p: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2634117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73808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4665812" y="2432463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52112" y="5324380"/>
            <a:ext cx="5704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485704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16200000" flipV="1">
            <a:off x="4464048" y="4890082"/>
            <a:ext cx="384955" cy="66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4596401" y="3257905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241"/>
          <p:cNvSpPr txBox="1"/>
          <p:nvPr/>
        </p:nvSpPr>
        <p:spPr>
          <a:xfrm>
            <a:off x="4045645" y="3253127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4665812" y="3257905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2557960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2482684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2635617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2713545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789745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482684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2557960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2482684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2635617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2713545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2789865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665437" y="3555517"/>
            <a:ext cx="66" cy="474364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2482684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3560" y="4352231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TextBox 254"/>
          <p:cNvSpPr txBox="1"/>
          <p:nvPr/>
        </p:nvSpPr>
        <p:spPr>
          <a:xfrm>
            <a:off x="4136093" y="4180238"/>
            <a:ext cx="664508" cy="230832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85" name="Oval 184"/>
          <p:cNvSpPr/>
          <p:nvPr/>
        </p:nvSpPr>
        <p:spPr>
          <a:xfrm flipV="1">
            <a:off x="2605362" y="4354075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163" name="Straight Arrow Connector 162"/>
          <p:cNvCxnSpPr/>
          <p:nvPr/>
        </p:nvCxnSpPr>
        <p:spPr>
          <a:xfrm flipH="1">
            <a:off x="2640971" y="3544083"/>
            <a:ext cx="880" cy="48579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45961" y="4152726"/>
            <a:ext cx="1512546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652760" y="3248503"/>
            <a:ext cx="6784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670729" y="27526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64" name="Oval 63"/>
          <p:cNvSpPr/>
          <p:nvPr/>
        </p:nvSpPr>
        <p:spPr>
          <a:xfrm flipV="1">
            <a:off x="4640104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038601" y="2742260"/>
            <a:ext cx="640080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A_PUN2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66" name="Oval 65"/>
          <p:cNvSpPr/>
          <p:nvPr/>
        </p:nvSpPr>
        <p:spPr>
          <a:xfrm flipV="1">
            <a:off x="2623740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2641734" y="3740662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3587933" y="3670692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586484" y="431528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0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Box 253"/>
          <p:cNvSpPr txBox="1"/>
          <p:nvPr/>
        </p:nvSpPr>
        <p:spPr>
          <a:xfrm>
            <a:off x="2592021" y="4185877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2b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4578835" y="465953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4503559" y="46595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4656492" y="46595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4734420" y="465953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4810620" y="469288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03559" y="469525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4578835" y="452021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4503559" y="452021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4656492" y="452020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4734420" y="45202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4810740" y="452248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03559" y="452248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9475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Consider another example where </a:t>
            </a:r>
            <a:r>
              <a:rPr lang="en-US" sz="1500" dirty="0"/>
              <a:t>the POI is outside </a:t>
            </a:r>
            <a:r>
              <a:rPr lang="en-US" sz="1500" dirty="0" smtClean="0"/>
              <a:t>PUN </a:t>
            </a:r>
            <a:r>
              <a:rPr lang="en-US" sz="1500" dirty="0"/>
              <a:t>Station A.</a:t>
            </a:r>
          </a:p>
          <a:p>
            <a:r>
              <a:rPr lang="en-US" sz="1500" dirty="0" smtClean="0"/>
              <a:t>This time the PUN GRNs are placed inside PUN Station A, and </a:t>
            </a:r>
            <a:r>
              <a:rPr lang="en-US" sz="1500" dirty="0"/>
              <a:t>the PUN Resource nodes are placed at the POI.</a:t>
            </a:r>
          </a:p>
          <a:p>
            <a:r>
              <a:rPr lang="en-US" sz="1500" dirty="0" smtClean="0"/>
              <a:t>The </a:t>
            </a:r>
            <a:r>
              <a:rPr lang="en-US" sz="1500" dirty="0"/>
              <a:t>power flow buses </a:t>
            </a:r>
            <a:r>
              <a:rPr lang="en-US" sz="1500" dirty="0" smtClean="0"/>
              <a:t>separated by lines and transformers.</a:t>
            </a:r>
            <a:endParaRPr lang="en-US" sz="1500" dirty="0"/>
          </a:p>
        </p:txBody>
      </p: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2634117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73808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4665812" y="2432463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52112" y="5324380"/>
            <a:ext cx="5704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485704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16200000" flipV="1">
            <a:off x="4464048" y="4890082"/>
            <a:ext cx="384955" cy="66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4596401" y="3257905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241"/>
          <p:cNvSpPr txBox="1"/>
          <p:nvPr/>
        </p:nvSpPr>
        <p:spPr>
          <a:xfrm>
            <a:off x="4045645" y="3253127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4665812" y="3257905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2557960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2482684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2635617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2713545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789745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482684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2557960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2482684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2635617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2713545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2789865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665437" y="3555517"/>
            <a:ext cx="66" cy="474364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2482684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3560" y="4352231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TextBox 254"/>
          <p:cNvSpPr txBox="1"/>
          <p:nvPr/>
        </p:nvSpPr>
        <p:spPr>
          <a:xfrm>
            <a:off x="4136092" y="4180238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G2_RN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185" name="Oval 184"/>
          <p:cNvSpPr/>
          <p:nvPr/>
        </p:nvSpPr>
        <p:spPr>
          <a:xfrm flipV="1">
            <a:off x="2605362" y="4354075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180" idx="2"/>
          </p:cNvCxnSpPr>
          <p:nvPr/>
        </p:nvCxnSpPr>
        <p:spPr>
          <a:xfrm flipH="1" flipV="1">
            <a:off x="2635298" y="4117554"/>
            <a:ext cx="319" cy="42170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07" idx="2"/>
          </p:cNvCxnSpPr>
          <p:nvPr/>
        </p:nvCxnSpPr>
        <p:spPr>
          <a:xfrm flipV="1">
            <a:off x="4656494" y="4125490"/>
            <a:ext cx="5" cy="432819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051004" y="4318934"/>
            <a:ext cx="1284983" cy="58477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Power Flow Buses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29" name="Straight Arrow Connector 128"/>
          <p:cNvCxnSpPr>
            <a:stCxn id="128" idx="1"/>
          </p:cNvCxnSpPr>
          <p:nvPr/>
        </p:nvCxnSpPr>
        <p:spPr>
          <a:xfrm flipH="1">
            <a:off x="2837473" y="4611322"/>
            <a:ext cx="2213531" cy="117587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28" idx="1"/>
          </p:cNvCxnSpPr>
          <p:nvPr/>
        </p:nvCxnSpPr>
        <p:spPr>
          <a:xfrm flipH="1">
            <a:off x="4879146" y="4611322"/>
            <a:ext cx="171858" cy="174035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149"/>
          <p:cNvSpPr/>
          <p:nvPr/>
        </p:nvSpPr>
        <p:spPr>
          <a:xfrm>
            <a:off x="2447925" y="4732499"/>
            <a:ext cx="364559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3" name="Straight Arrow Connector 162"/>
          <p:cNvCxnSpPr/>
          <p:nvPr/>
        </p:nvCxnSpPr>
        <p:spPr>
          <a:xfrm flipH="1">
            <a:off x="2640971" y="3544083"/>
            <a:ext cx="880" cy="48579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4447023" y="4743817"/>
            <a:ext cx="390918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2450385" y="4233581"/>
            <a:ext cx="2385765" cy="27748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2450384" y="2526961"/>
            <a:ext cx="2387556" cy="1366622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Arrow Connector 157"/>
          <p:cNvCxnSpPr/>
          <p:nvPr/>
        </p:nvCxnSpPr>
        <p:spPr>
          <a:xfrm flipH="1" flipV="1">
            <a:off x="4879146" y="3740005"/>
            <a:ext cx="814350" cy="578929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cxnSp>
        <p:nvCxnSpPr>
          <p:cNvPr id="162" name="Straight Arrow Connector 161"/>
          <p:cNvCxnSpPr/>
          <p:nvPr/>
        </p:nvCxnSpPr>
        <p:spPr>
          <a:xfrm flipH="1" flipV="1">
            <a:off x="4847023" y="4457675"/>
            <a:ext cx="203981" cy="153647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652760" y="3248503"/>
            <a:ext cx="6784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670729" y="27526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73" name="Oval 72"/>
          <p:cNvSpPr/>
          <p:nvPr/>
        </p:nvSpPr>
        <p:spPr>
          <a:xfrm flipV="1">
            <a:off x="4640104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038601" y="2742260"/>
            <a:ext cx="640080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A_PUN2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75" name="Oval 74"/>
          <p:cNvSpPr/>
          <p:nvPr/>
        </p:nvSpPr>
        <p:spPr>
          <a:xfrm flipV="1">
            <a:off x="2623740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2667409" y="4385986"/>
            <a:ext cx="1956151" cy="1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2641734" y="3740662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87933" y="3670692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586484" y="431528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68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Connector 70"/>
          <p:cNvCxnSpPr/>
          <p:nvPr/>
        </p:nvCxnSpPr>
        <p:spPr>
          <a:xfrm flipV="1">
            <a:off x="2667409" y="4385986"/>
            <a:ext cx="1956151" cy="1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24" name="Straight Arrow Connector 23"/>
          <p:cNvCxnSpPr>
            <a:stCxn id="180" idx="2"/>
          </p:cNvCxnSpPr>
          <p:nvPr/>
        </p:nvCxnSpPr>
        <p:spPr>
          <a:xfrm flipH="1" flipV="1">
            <a:off x="2635298" y="4117554"/>
            <a:ext cx="319" cy="42170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07" idx="2"/>
          </p:cNvCxnSpPr>
          <p:nvPr/>
        </p:nvCxnSpPr>
        <p:spPr>
          <a:xfrm flipV="1">
            <a:off x="4656494" y="4125490"/>
            <a:ext cx="5" cy="432819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TextBox 253"/>
          <p:cNvSpPr txBox="1"/>
          <p:nvPr/>
        </p:nvSpPr>
        <p:spPr>
          <a:xfrm>
            <a:off x="2592021" y="4185877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2b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4578835" y="465953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4503559" y="46595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4656492" y="46595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4734420" y="465953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4810620" y="469288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03559" y="469525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4578835" y="452021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4503559" y="452021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4656492" y="452020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4734420" y="45202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4810740" y="452248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03559" y="452248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56751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The PUN GRNs are not in the same power flow bus as the EPS meters for this PUN site.</a:t>
            </a:r>
            <a:endParaRPr lang="en-US" sz="1500" dirty="0"/>
          </a:p>
        </p:txBody>
      </p: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2634117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73808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4665812" y="2432463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52112" y="5324380"/>
            <a:ext cx="5704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485704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16200000" flipV="1">
            <a:off x="4464048" y="4890082"/>
            <a:ext cx="384955" cy="66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4596401" y="3257905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241"/>
          <p:cNvSpPr txBox="1"/>
          <p:nvPr/>
        </p:nvSpPr>
        <p:spPr>
          <a:xfrm>
            <a:off x="4045645" y="3253127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4665812" y="3257905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2557960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2482684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2635617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2713545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789745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482684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2557960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2482684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2635617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2713545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2789865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665437" y="3555517"/>
            <a:ext cx="66" cy="474364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2482684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3560" y="4352231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TextBox 254"/>
          <p:cNvSpPr txBox="1"/>
          <p:nvPr/>
        </p:nvSpPr>
        <p:spPr>
          <a:xfrm>
            <a:off x="4136092" y="4180238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85" name="Oval 184"/>
          <p:cNvSpPr/>
          <p:nvPr/>
        </p:nvSpPr>
        <p:spPr>
          <a:xfrm flipV="1">
            <a:off x="2605362" y="4354075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2447925" y="4732499"/>
            <a:ext cx="364559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3" name="Straight Arrow Connector 162"/>
          <p:cNvCxnSpPr/>
          <p:nvPr/>
        </p:nvCxnSpPr>
        <p:spPr>
          <a:xfrm flipH="1">
            <a:off x="2640971" y="3544083"/>
            <a:ext cx="880" cy="48579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4447023" y="4743817"/>
            <a:ext cx="390918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2450385" y="4233581"/>
            <a:ext cx="2385765" cy="27748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2450384" y="2526961"/>
            <a:ext cx="2387556" cy="1366622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TextBox 159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45961" y="4152726"/>
            <a:ext cx="1508112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652760" y="3248503"/>
            <a:ext cx="6784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70729" y="27526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68" name="Oval 67"/>
          <p:cNvSpPr/>
          <p:nvPr/>
        </p:nvSpPr>
        <p:spPr>
          <a:xfrm flipV="1">
            <a:off x="4640104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038601" y="2742260"/>
            <a:ext cx="640080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A_PUN2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70" name="Oval 69"/>
          <p:cNvSpPr/>
          <p:nvPr/>
        </p:nvSpPr>
        <p:spPr>
          <a:xfrm flipV="1">
            <a:off x="2623740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2641734" y="3740662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3587933" y="3670692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586484" y="431528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3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Straight Connector 73"/>
          <p:cNvCxnSpPr/>
          <p:nvPr/>
        </p:nvCxnSpPr>
        <p:spPr>
          <a:xfrm flipV="1">
            <a:off x="2667409" y="4385986"/>
            <a:ext cx="1956151" cy="1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24" name="Straight Arrow Connector 23"/>
          <p:cNvCxnSpPr>
            <a:stCxn id="180" idx="2"/>
          </p:cNvCxnSpPr>
          <p:nvPr/>
        </p:nvCxnSpPr>
        <p:spPr>
          <a:xfrm flipH="1" flipV="1">
            <a:off x="2635298" y="4117554"/>
            <a:ext cx="319" cy="42170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07" idx="2"/>
          </p:cNvCxnSpPr>
          <p:nvPr/>
        </p:nvCxnSpPr>
        <p:spPr>
          <a:xfrm flipV="1">
            <a:off x="4656494" y="4125490"/>
            <a:ext cx="5" cy="432819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TextBox 253"/>
          <p:cNvSpPr txBox="1"/>
          <p:nvPr/>
        </p:nvSpPr>
        <p:spPr>
          <a:xfrm>
            <a:off x="2592021" y="4185877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2b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4578835" y="465953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4503559" y="46595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4656492" y="46595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4734420" y="465953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4810620" y="469288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03559" y="469525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4578835" y="452021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4503559" y="452021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4656492" y="452020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4734420" y="45202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4810740" y="452248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03559" y="452248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0"/>
            <a:ext cx="7897995" cy="155915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The PUN GRNs are not in the same power flow bus as the EPS meters for this PUN site.</a:t>
            </a:r>
          </a:p>
          <a:p>
            <a:r>
              <a:rPr lang="en-US" sz="1500" i="1" dirty="0" smtClean="0"/>
              <a:t>G1_RN </a:t>
            </a:r>
            <a:r>
              <a:rPr lang="en-US" sz="1500" dirty="0" smtClean="0"/>
              <a:t>and </a:t>
            </a:r>
            <a:r>
              <a:rPr lang="en-US" sz="1500" i="1" dirty="0" smtClean="0"/>
              <a:t>G2_RN </a:t>
            </a:r>
            <a:r>
              <a:rPr lang="en-US" sz="1500" dirty="0" smtClean="0"/>
              <a:t>are not biddable.</a:t>
            </a:r>
            <a:endParaRPr lang="en-US" sz="1500" dirty="0"/>
          </a:p>
        </p:txBody>
      </p: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2634117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73808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4665812" y="2432463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52112" y="5324380"/>
            <a:ext cx="5704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485704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16200000" flipV="1">
            <a:off x="4464048" y="4890082"/>
            <a:ext cx="384955" cy="66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4596401" y="3257905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241"/>
          <p:cNvSpPr txBox="1"/>
          <p:nvPr/>
        </p:nvSpPr>
        <p:spPr>
          <a:xfrm>
            <a:off x="4045645" y="3253127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4665812" y="3257905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2557960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2482684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2635617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2713545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789745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482684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2557960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2482684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2635617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2713545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2789865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665437" y="3555517"/>
            <a:ext cx="66" cy="474364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2482684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3560" y="4352231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TextBox 254"/>
          <p:cNvSpPr txBox="1"/>
          <p:nvPr/>
        </p:nvSpPr>
        <p:spPr>
          <a:xfrm>
            <a:off x="4136092" y="4180238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39700">
              <a:srgbClr val="FF00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85" name="Oval 184"/>
          <p:cNvSpPr/>
          <p:nvPr/>
        </p:nvSpPr>
        <p:spPr>
          <a:xfrm flipV="1">
            <a:off x="2605362" y="4354075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TextBox 291"/>
          <p:cNvSpPr txBox="1"/>
          <p:nvPr/>
        </p:nvSpPr>
        <p:spPr>
          <a:xfrm>
            <a:off x="2873214" y="4797801"/>
            <a:ext cx="1505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Not Biddable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27" name="Straight Arrow Connector 126"/>
          <p:cNvCxnSpPr/>
          <p:nvPr/>
        </p:nvCxnSpPr>
        <p:spPr>
          <a:xfrm flipH="1" flipV="1">
            <a:off x="2709157" y="4431229"/>
            <a:ext cx="675908" cy="42888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3901311" y="4417909"/>
            <a:ext cx="677524" cy="444459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 flipH="1">
            <a:off x="2640971" y="3544083"/>
            <a:ext cx="880" cy="48579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45961" y="4152726"/>
            <a:ext cx="1483438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652760" y="3248503"/>
            <a:ext cx="6784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447925" y="4732499"/>
            <a:ext cx="364559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447023" y="4743817"/>
            <a:ext cx="390918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2450385" y="4233581"/>
            <a:ext cx="2385765" cy="27748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450384" y="2526961"/>
            <a:ext cx="2387556" cy="1366622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2670729" y="27526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71" name="Oval 70"/>
          <p:cNvSpPr/>
          <p:nvPr/>
        </p:nvSpPr>
        <p:spPr>
          <a:xfrm flipV="1">
            <a:off x="4640104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038601" y="2742260"/>
            <a:ext cx="640080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A_PUN2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73" name="Oval 72"/>
          <p:cNvSpPr/>
          <p:nvPr/>
        </p:nvSpPr>
        <p:spPr>
          <a:xfrm flipV="1">
            <a:off x="2623740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2641734" y="3740662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3587933" y="3670692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586484" y="431528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5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2670729" y="27526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038601" y="2742260"/>
            <a:ext cx="640080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A_PUN2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094541" y="2930313"/>
            <a:ext cx="1128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Biddable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24" name="Straight Arrow Connector 23"/>
          <p:cNvCxnSpPr>
            <a:stCxn id="180" idx="2"/>
          </p:cNvCxnSpPr>
          <p:nvPr/>
        </p:nvCxnSpPr>
        <p:spPr>
          <a:xfrm flipH="1" flipV="1">
            <a:off x="2635298" y="4117554"/>
            <a:ext cx="319" cy="42170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07" idx="2"/>
          </p:cNvCxnSpPr>
          <p:nvPr/>
        </p:nvCxnSpPr>
        <p:spPr>
          <a:xfrm flipV="1">
            <a:off x="4656494" y="4125490"/>
            <a:ext cx="5" cy="432819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TextBox 253"/>
          <p:cNvSpPr txBox="1"/>
          <p:nvPr/>
        </p:nvSpPr>
        <p:spPr>
          <a:xfrm>
            <a:off x="2592021" y="4185877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2b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4578835" y="465953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4503559" y="46595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4656492" y="46595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4734420" y="465953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4810620" y="469288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03559" y="469525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4578835" y="452021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4503559" y="452021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4656492" y="452020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4734420" y="45202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4810740" y="452248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03559" y="452248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0"/>
            <a:ext cx="7897995" cy="155915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The PUN GRNs are not in the same power flow bus as the EPS meters for this PUN site. </a:t>
            </a:r>
          </a:p>
          <a:p>
            <a:r>
              <a:rPr lang="en-US" sz="1500" i="1" dirty="0" smtClean="0"/>
              <a:t>G1_RN </a:t>
            </a:r>
            <a:r>
              <a:rPr lang="en-US" sz="1500" dirty="0" smtClean="0"/>
              <a:t>and </a:t>
            </a:r>
            <a:r>
              <a:rPr lang="en-US" sz="1500" i="1" dirty="0" smtClean="0"/>
              <a:t>G2_RN </a:t>
            </a:r>
            <a:r>
              <a:rPr lang="en-US" sz="1500" dirty="0" smtClean="0"/>
              <a:t>are not biddable. </a:t>
            </a:r>
          </a:p>
          <a:p>
            <a:r>
              <a:rPr lang="en-US" sz="1500" dirty="0" smtClean="0"/>
              <a:t>The PUN Resource Nodes are biddable.</a:t>
            </a:r>
            <a:endParaRPr lang="en-US" sz="1500" dirty="0"/>
          </a:p>
        </p:txBody>
      </p: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2634117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73808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4665812" y="2432463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52112" y="5324380"/>
            <a:ext cx="570488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485704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16200000" flipV="1">
            <a:off x="4464048" y="4890082"/>
            <a:ext cx="384955" cy="66"/>
          </a:xfrm>
          <a:prstGeom prst="bentConnector3">
            <a:avLst>
              <a:gd name="adj1" fmla="val 50000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4596401" y="3257905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xtBox 241"/>
          <p:cNvSpPr txBox="1"/>
          <p:nvPr/>
        </p:nvSpPr>
        <p:spPr>
          <a:xfrm>
            <a:off x="4045645" y="3253127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4665812" y="3257905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2557960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2482684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2635617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2713545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789745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482684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2557960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2482684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2635617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2713545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2789865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665437" y="3555517"/>
            <a:ext cx="66" cy="474364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2482684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3560" y="4352231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TextBox 254"/>
          <p:cNvSpPr txBox="1"/>
          <p:nvPr/>
        </p:nvSpPr>
        <p:spPr>
          <a:xfrm>
            <a:off x="4136092" y="4180238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39700">
              <a:srgbClr val="FF00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85" name="Oval 184"/>
          <p:cNvSpPr/>
          <p:nvPr/>
        </p:nvSpPr>
        <p:spPr>
          <a:xfrm flipV="1">
            <a:off x="2605362" y="4354075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TextBox 291"/>
          <p:cNvSpPr txBox="1"/>
          <p:nvPr/>
        </p:nvSpPr>
        <p:spPr>
          <a:xfrm>
            <a:off x="2873214" y="4797801"/>
            <a:ext cx="1505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Not Biddable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27" name="Straight Arrow Connector 126"/>
          <p:cNvCxnSpPr/>
          <p:nvPr/>
        </p:nvCxnSpPr>
        <p:spPr>
          <a:xfrm flipH="1" flipV="1">
            <a:off x="2709157" y="4431229"/>
            <a:ext cx="675908" cy="42888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3901311" y="4417909"/>
            <a:ext cx="677524" cy="444459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 flipH="1">
            <a:off x="2640971" y="3544083"/>
            <a:ext cx="880" cy="48579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45961" y="4152726"/>
            <a:ext cx="1483438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652760" y="3248503"/>
            <a:ext cx="6784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447925" y="4732499"/>
            <a:ext cx="364559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447023" y="4743817"/>
            <a:ext cx="390918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2450385" y="4233581"/>
            <a:ext cx="2385765" cy="27748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450384" y="2526961"/>
            <a:ext cx="2387556" cy="1366622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 flipV="1">
            <a:off x="4640104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 flipV="1">
            <a:off x="2623740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 flipH="1" flipV="1">
            <a:off x="2760812" y="2949998"/>
            <a:ext cx="395792" cy="178397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4116397" y="2950841"/>
            <a:ext cx="403493" cy="17755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2667409" y="4385986"/>
            <a:ext cx="1956151" cy="1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2641734" y="3740662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3587933" y="3670692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3586484" y="431528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3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Based </a:t>
            </a:r>
            <a:r>
              <a:rPr lang="en-US" sz="2000" dirty="0"/>
              <a:t>on current practice of both allowing virtual transactions within some PUN sites and also not securing transmission equipment within PUN sites:</a:t>
            </a:r>
          </a:p>
          <a:p>
            <a:pPr marL="457200" indent="-457200">
              <a:buAutoNum type="arabicParenR"/>
            </a:pPr>
            <a:r>
              <a:rPr lang="en-US" sz="2000" dirty="0" smtClean="0"/>
              <a:t>Power </a:t>
            </a:r>
            <a:r>
              <a:rPr lang="en-US" sz="2000" dirty="0"/>
              <a:t>flow divergence can occur in DAM on unsecured equipment, leading to issues solving in a timely manner</a:t>
            </a:r>
            <a:r>
              <a:rPr lang="en-US" sz="20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US" sz="2000" dirty="0"/>
              <a:t>Overselling can occur which could potentially impact </a:t>
            </a:r>
            <a:r>
              <a:rPr lang="en-US" sz="2000" dirty="0" smtClean="0"/>
              <a:t>RENA.</a:t>
            </a:r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8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Modify </a:t>
            </a:r>
            <a:r>
              <a:rPr lang="en-US" sz="2000" dirty="0"/>
              <a:t>where financial/virtual transactions </a:t>
            </a:r>
            <a:r>
              <a:rPr lang="en-US" sz="2000" dirty="0" smtClean="0"/>
              <a:t>(Energy Bids, Energy Only Offers, PTP Obligation bids, and CRRs) can </a:t>
            </a:r>
            <a:r>
              <a:rPr lang="en-US" sz="2000" dirty="0" smtClean="0"/>
              <a:t>occur (see next slide for details).</a:t>
            </a:r>
          </a:p>
          <a:p>
            <a:r>
              <a:rPr lang="en-US" sz="2000" dirty="0" smtClean="0"/>
              <a:t>Because only physical flows would be occurring within the PUN site, </a:t>
            </a:r>
            <a:r>
              <a:rPr lang="en-US" sz="2000" u="sng" dirty="0" smtClean="0"/>
              <a:t>the PUN transmission equipment can remain unsecured</a:t>
            </a:r>
            <a:r>
              <a:rPr lang="en-US" sz="2000" dirty="0" smtClean="0"/>
              <a:t>. The approach of having certain nodes biddable and others not is analogous to how Logical Combined Cycle Resource Nodes are handled.</a:t>
            </a:r>
          </a:p>
          <a:p>
            <a:r>
              <a:rPr lang="en-US" sz="2000" dirty="0" smtClean="0"/>
              <a:t>Note that there are NO changes to real-time in OBDRR003/SCR796.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smtClean="0"/>
              <a:t>Resolution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800" dirty="0" smtClean="0"/>
              <a:t>Continue </a:t>
            </a:r>
            <a:r>
              <a:rPr lang="en-US" sz="1800" dirty="0" smtClean="0"/>
              <a:t>to allow virtual transactions at PUN Resource Nodes (XXXXXX_PUN1).</a:t>
            </a:r>
          </a:p>
          <a:p>
            <a:pPr lvl="1"/>
            <a:r>
              <a:rPr lang="en-US" sz="1800" dirty="0" smtClean="0"/>
              <a:t>Continue to allow virtual transactions at generator Resource Nodes in PUN stations where there are no constrainable elements between the Generation Resource Node (GRN) and the meter.</a:t>
            </a:r>
          </a:p>
          <a:p>
            <a:pPr lvl="1"/>
            <a:r>
              <a:rPr lang="en-US" sz="1800" dirty="0" smtClean="0"/>
              <a:t>Disallow virtual transactions at generator Resource Nodes in PUN stations where there ARE constrainable elements between the GRN and the meter.</a:t>
            </a:r>
          </a:p>
          <a:p>
            <a:pPr lvl="2"/>
            <a:r>
              <a:rPr lang="en-US" sz="1600" dirty="0" smtClean="0"/>
              <a:t>Based on the current model, there are 81 generator Resource Nodes in PUNs.</a:t>
            </a:r>
          </a:p>
          <a:p>
            <a:pPr lvl="3"/>
            <a:r>
              <a:rPr lang="en-US" sz="1500" dirty="0" smtClean="0"/>
              <a:t>Of those, </a:t>
            </a:r>
            <a:r>
              <a:rPr lang="en-US" sz="1500" dirty="0" smtClean="0">
                <a:solidFill>
                  <a:srgbClr val="FF0000"/>
                </a:solidFill>
              </a:rPr>
              <a:t>37 would remain biddable and 44 would be non-biddable.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When is a PUN GRN biddable?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2000" dirty="0" smtClean="0"/>
              <a:t>According to the rules proposed in </a:t>
            </a:r>
            <a:r>
              <a:rPr lang="en-US" sz="2000" dirty="0" smtClean="0">
                <a:hlinkClick r:id="rId3"/>
              </a:rPr>
              <a:t>OBDRR003</a:t>
            </a:r>
            <a:r>
              <a:rPr lang="en-US" sz="2000" dirty="0" smtClean="0"/>
              <a:t>, PUN </a:t>
            </a:r>
            <a:r>
              <a:rPr lang="en-US" sz="2000" dirty="0"/>
              <a:t>GRNs </a:t>
            </a:r>
            <a:r>
              <a:rPr lang="en-US" sz="2000" dirty="0" smtClean="0"/>
              <a:t>would be considered </a:t>
            </a:r>
            <a:r>
              <a:rPr lang="en-US" sz="2000" dirty="0"/>
              <a:t>biddable if they are located in the same power flow bus as one or more of the EPS meters designated for that PUN site.</a:t>
            </a:r>
          </a:p>
          <a:p>
            <a:r>
              <a:rPr lang="en-US" sz="2000" dirty="0"/>
              <a:t>If there is at least one constrainable transmission </a:t>
            </a:r>
            <a:r>
              <a:rPr lang="en-US" sz="2000" dirty="0" smtClean="0"/>
              <a:t>element (</a:t>
            </a:r>
            <a:r>
              <a:rPr lang="en-US" sz="2000" dirty="0"/>
              <a:t>transformer/line/series device) between </a:t>
            </a:r>
            <a:r>
              <a:rPr lang="en-US" sz="2000" dirty="0" smtClean="0"/>
              <a:t>a </a:t>
            </a:r>
            <a:r>
              <a:rPr lang="en-US" sz="2000" dirty="0"/>
              <a:t>PUN GRN and each </a:t>
            </a:r>
            <a:r>
              <a:rPr lang="en-US" sz="2000" dirty="0" smtClean="0"/>
              <a:t>of the EPS meters </a:t>
            </a:r>
            <a:r>
              <a:rPr lang="en-US" sz="2000" dirty="0"/>
              <a:t>for that PUN site, the </a:t>
            </a:r>
            <a:r>
              <a:rPr lang="en-US" sz="2000" dirty="0" smtClean="0"/>
              <a:t>PUN GRN </a:t>
            </a:r>
            <a:r>
              <a:rPr lang="en-US" sz="2000" dirty="0"/>
              <a:t>will be precluded from virtual </a:t>
            </a:r>
            <a:r>
              <a:rPr lang="en-US" sz="2000" dirty="0" smtClean="0"/>
              <a:t>transactions (EOOs/EBs/PTPs/CRRs).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2200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/>
              </a:rPr>
              <a:t>G1_RN</a:t>
            </a:r>
            <a:endParaRPr lang="en-US" sz="900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Consider PUN Station A below</a:t>
            </a:r>
            <a:r>
              <a:rPr lang="en-US" sz="1500" dirty="0" smtClean="0"/>
              <a:t>.</a:t>
            </a:r>
            <a:endParaRPr lang="en-US" sz="15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633" y="3544083"/>
            <a:ext cx="7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V="1">
            <a:off x="1580854" y="3910048"/>
            <a:ext cx="1483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/>
              </a:rPr>
              <a:t>G2_RN</a:t>
            </a:r>
            <a:endParaRPr lang="en-US" sz="900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79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2200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/>
              </a:rPr>
              <a:t>G1_RN</a:t>
            </a:r>
            <a:endParaRPr lang="en-US" sz="900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Consider PUN Station A below. There are </a:t>
            </a:r>
            <a:r>
              <a:rPr lang="en-US" sz="1500" dirty="0">
                <a:effectLst/>
              </a:rPr>
              <a:t>two</a:t>
            </a:r>
            <a:r>
              <a:rPr lang="en-US" sz="1500" dirty="0">
                <a:effectLst>
                  <a:glow rad="127000">
                    <a:schemeClr val="accent1">
                      <a:lumMod val="40000"/>
                      <a:lumOff val="60000"/>
                    </a:schemeClr>
                  </a:glow>
                </a:effectLst>
              </a:rPr>
              <a:t> </a:t>
            </a:r>
            <a:r>
              <a:rPr lang="en-US" sz="1500" dirty="0" smtClean="0">
                <a:effectLst/>
              </a:rPr>
              <a:t>generators and two </a:t>
            </a:r>
            <a:r>
              <a:rPr lang="en-US" sz="1500" dirty="0">
                <a:effectLst/>
              </a:rPr>
              <a:t>Points of Interconnection(POI</a:t>
            </a:r>
            <a:r>
              <a:rPr lang="en-US" sz="1500" dirty="0" smtClean="0">
                <a:effectLst/>
              </a:rPr>
              <a:t>)</a:t>
            </a:r>
            <a:r>
              <a:rPr lang="en-US" sz="1500" dirty="0">
                <a:effectLst/>
              </a:rPr>
              <a:t>.</a:t>
            </a:r>
            <a:endParaRPr lang="en-US" sz="1500" i="1" dirty="0">
              <a:effectLst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G1</a:t>
            </a:r>
            <a:endParaRPr lang="en-US" sz="1100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G2</a:t>
            </a:r>
            <a:endParaRPr lang="en-US" sz="1100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633" y="3544083"/>
            <a:ext cx="7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V="1">
            <a:off x="1580854" y="3910048"/>
            <a:ext cx="1483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2955843" y="2723611"/>
            <a:ext cx="2271369" cy="27699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Point of Interconnection(POI)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672614" y="3000610"/>
            <a:ext cx="451586" cy="19979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prstDash val="sysDash"/>
            <a:tailEnd type="triangle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cxnSpLocks/>
          </p:cNvCxnSpPr>
          <p:nvPr/>
        </p:nvCxnSpPr>
        <p:spPr>
          <a:xfrm>
            <a:off x="5041801" y="3000610"/>
            <a:ext cx="451586" cy="19979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prstDash val="sysDash"/>
            <a:tailEnd type="triangle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/>
              </a:rPr>
              <a:t>G2_RN</a:t>
            </a:r>
            <a:endParaRPr lang="en-US" sz="900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15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2200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Consider PUN Station A below. There are two generators and two Points of Interconnection(POI). </a:t>
            </a:r>
          </a:p>
          <a:p>
            <a:r>
              <a:rPr lang="en-US" sz="1500" dirty="0"/>
              <a:t>PUN GRN, </a:t>
            </a:r>
            <a:r>
              <a:rPr lang="en-US" sz="1500" i="1" dirty="0"/>
              <a:t>G1_RN, </a:t>
            </a:r>
            <a:r>
              <a:rPr lang="en-US" sz="1500" dirty="0"/>
              <a:t>is adjacent to the POI at EPS meter, EPS_G1</a:t>
            </a:r>
            <a:r>
              <a:rPr lang="en-US" sz="1500" dirty="0" smtClean="0"/>
              <a:t>.</a:t>
            </a:r>
            <a:endParaRPr lang="en-US" sz="15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633" y="3544083"/>
            <a:ext cx="7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V="1">
            <a:off x="1580854" y="3910048"/>
            <a:ext cx="1483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/>
              </a:rPr>
              <a:t>G2_RN</a:t>
            </a:r>
            <a:endParaRPr lang="en-US" sz="900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3110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metadata/properties"/>
    <ds:schemaRef ds:uri="http://purl.org/dc/terms/"/>
    <ds:schemaRef ds:uri="c34af464-7aa1-4edd-9be4-83dffc1cb926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5444</TotalTime>
  <Words>1490</Words>
  <Application>Microsoft Office PowerPoint</Application>
  <PresentationFormat>On-screen Show (4:3)</PresentationFormat>
  <Paragraphs>423</Paragraphs>
  <Slides>25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1_Custom Design</vt:lpstr>
      <vt:lpstr>Office Theme</vt:lpstr>
      <vt:lpstr>PowerPoint Presentation</vt:lpstr>
      <vt:lpstr>History</vt:lpstr>
      <vt:lpstr>Problem statement</vt:lpstr>
      <vt:lpstr>Proposed Resolution</vt:lpstr>
      <vt:lpstr>Proposed Resolution (cont’d)</vt:lpstr>
      <vt:lpstr>When is a PUN GRN biddable?</vt:lpstr>
      <vt:lpstr>Example 1 – PUN GRN behind a Transformer</vt:lpstr>
      <vt:lpstr>Example 1 – PUN GRN behind a Transformer</vt:lpstr>
      <vt:lpstr>Example 1 – PUN GRN behind a Transformer</vt:lpstr>
      <vt:lpstr>Example 1 – PUN GRN behind a Transformer</vt:lpstr>
      <vt:lpstr>Example 1 – PUN GRN behind a Transformer</vt:lpstr>
      <vt:lpstr>Example 1 – PUN GRN behind a Transformer</vt:lpstr>
      <vt:lpstr>Example 1 – PUN GRN behind a Transformer</vt:lpstr>
      <vt:lpstr>Example 1 – PUN GRN behind a Transformer</vt:lpstr>
      <vt:lpstr>Example 2a – EPS Meter Outside PUN Station</vt:lpstr>
      <vt:lpstr>Example 2a – EPS Meter Outside PUN Station</vt:lpstr>
      <vt:lpstr>Example 2a – EPS Meter Outside PUN Station</vt:lpstr>
      <vt:lpstr>Example 2a – EPS Meter Outside PUN Station</vt:lpstr>
      <vt:lpstr>Example 2a – EPS Meter Outside PUN Station</vt:lpstr>
      <vt:lpstr>Example 2b – EPS Meter Outside PUN Station</vt:lpstr>
      <vt:lpstr>Example 2b – EPS Meter Outside PUN Station</vt:lpstr>
      <vt:lpstr>Example 2b – EPS Meter Outside PUN Station</vt:lpstr>
      <vt:lpstr>Example 2b – EPS Meter Outside PUN Station</vt:lpstr>
      <vt:lpstr>Example 2b – EPS Meter Outside PUN Station</vt:lpstr>
      <vt:lpstr>Example 2b – EPS Meter Outside PUN Station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Bivens, Carrie</cp:lastModifiedBy>
  <cp:revision>122</cp:revision>
  <cp:lastPrinted>2016-01-21T20:53:15Z</cp:lastPrinted>
  <dcterms:created xsi:type="dcterms:W3CDTF">2016-01-21T15:20:31Z</dcterms:created>
  <dcterms:modified xsi:type="dcterms:W3CDTF">2018-04-10T16:08:26Z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