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1"/>
    <p:sldMasterId id="2147483648" r:id="rId2"/>
    <p:sldMasterId id="2147483651" r:id="rId3"/>
  </p:sldMasterIdLst>
  <p:notesMasterIdLst>
    <p:notesMasterId r:id="rId15"/>
  </p:notesMasterIdLst>
  <p:handoutMasterIdLst>
    <p:handoutMasterId r:id="rId16"/>
  </p:handoutMasterIdLst>
  <p:sldIdLst>
    <p:sldId id="260" r:id="rId4"/>
    <p:sldId id="278" r:id="rId5"/>
    <p:sldId id="280" r:id="rId6"/>
    <p:sldId id="272" r:id="rId7"/>
    <p:sldId id="284" r:id="rId8"/>
    <p:sldId id="281" r:id="rId9"/>
    <p:sldId id="290" r:id="rId10"/>
    <p:sldId id="292" r:id="rId11"/>
    <p:sldId id="291" r:id="rId12"/>
    <p:sldId id="295" r:id="rId13"/>
    <p:sldId id="296" r:id="rId14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Author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4" autoAdjust="0"/>
    <p:restoredTop sz="83923" autoAdjust="0"/>
  </p:normalViewPr>
  <p:slideViewPr>
    <p:cSldViewPr showGuides="1">
      <p:cViewPr varScale="1">
        <p:scale>
          <a:sx n="112" d="100"/>
          <a:sy n="112" d="100"/>
        </p:scale>
        <p:origin x="1428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9583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926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9458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843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12579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8066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54833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16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9514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5846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</a:rPr>
              <a:t>NPRR864 – </a:t>
            </a:r>
            <a:r>
              <a:rPr lang="en-US" sz="2400" dirty="0" smtClean="0">
                <a:solidFill>
                  <a:schemeClr val="tx2"/>
                </a:solidFill>
              </a:rPr>
              <a:t>Study of Scaling </a:t>
            </a:r>
            <a:r>
              <a:rPr lang="en-US" sz="2400" dirty="0">
                <a:solidFill>
                  <a:schemeClr val="tx2"/>
                </a:solidFill>
              </a:rPr>
              <a:t>Factor for Costs of Shorter Start Time Resources</a:t>
            </a:r>
            <a:endParaRPr lang="en-US" sz="2400" b="1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Aaron Townsend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April 30, 2018</a:t>
            </a:r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Scaled Case Solutions Are Not Simple Substitutions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42672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Results are not always intuitive</a:t>
            </a:r>
          </a:p>
          <a:p>
            <a:pPr>
              <a:lnSpc>
                <a:spcPct val="150000"/>
              </a:lnSpc>
            </a:pPr>
            <a:r>
              <a:rPr lang="en-US" sz="2000" dirty="0">
                <a:solidFill>
                  <a:schemeClr val="tx2"/>
                </a:solidFill>
              </a:rPr>
              <a:t>Fast-starts are not simply substituted for slow-starts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Scaled </a:t>
            </a:r>
            <a:r>
              <a:rPr lang="en-US" sz="2000" dirty="0">
                <a:solidFill>
                  <a:schemeClr val="tx2"/>
                </a:solidFill>
              </a:rPr>
              <a:t>case recommendations are often very different </a:t>
            </a:r>
            <a:r>
              <a:rPr lang="en-US" sz="2000" dirty="0" smtClean="0">
                <a:solidFill>
                  <a:schemeClr val="tx2"/>
                </a:solidFill>
              </a:rPr>
              <a:t>than </a:t>
            </a:r>
            <a:r>
              <a:rPr lang="en-US" sz="2000" dirty="0">
                <a:solidFill>
                  <a:schemeClr val="tx2"/>
                </a:solidFill>
              </a:rPr>
              <a:t>base case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In many cases it requires in-depth analysis to determine why one solution is selected over another</a:t>
            </a:r>
          </a:p>
          <a:p>
            <a:pPr>
              <a:lnSpc>
                <a:spcPct val="150000"/>
              </a:lnSpc>
            </a:pPr>
            <a:endParaRPr lang="en-US" sz="2000" dirty="0" smtClean="0">
              <a:solidFill>
                <a:schemeClr val="tx2"/>
              </a:solidFill>
            </a:endParaRPr>
          </a:p>
          <a:p>
            <a:pPr lvl="1">
              <a:lnSpc>
                <a:spcPct val="150000"/>
              </a:lnSpc>
            </a:pPr>
            <a:endParaRPr lang="en-US" sz="1600" dirty="0" smtClean="0">
              <a:solidFill>
                <a:schemeClr val="tx2"/>
              </a:solidFill>
            </a:endParaRPr>
          </a:p>
        </p:txBody>
      </p:sp>
      <p:grpSp>
        <p:nvGrpSpPr>
          <p:cNvPr id="47" name="Group 46"/>
          <p:cNvGrpSpPr/>
          <p:nvPr/>
        </p:nvGrpSpPr>
        <p:grpSpPr>
          <a:xfrm>
            <a:off x="4735249" y="1223838"/>
            <a:ext cx="4071483" cy="3867912"/>
            <a:chOff x="4735249" y="1223838"/>
            <a:chExt cx="4071483" cy="3867912"/>
          </a:xfrm>
        </p:grpSpPr>
        <p:grpSp>
          <p:nvGrpSpPr>
            <p:cNvPr id="9" name="Group 8"/>
            <p:cNvGrpSpPr>
              <a:grpSpLocks noChangeAspect="1"/>
            </p:cNvGrpSpPr>
            <p:nvPr/>
          </p:nvGrpSpPr>
          <p:grpSpPr>
            <a:xfrm>
              <a:off x="4735249" y="1223838"/>
              <a:ext cx="4071483" cy="3867912"/>
              <a:chOff x="2286000" y="1600200"/>
              <a:chExt cx="4572000" cy="4343400"/>
            </a:xfrm>
          </p:grpSpPr>
          <p:sp>
            <p:nvSpPr>
              <p:cNvPr id="10" name="Oval 9"/>
              <p:cNvSpPr>
                <a:spLocks noChangeAspect="1"/>
              </p:cNvSpPr>
              <p:nvPr/>
            </p:nvSpPr>
            <p:spPr>
              <a:xfrm>
                <a:off x="3200400" y="1600200"/>
                <a:ext cx="2743200" cy="2743200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11" name="Oval 10"/>
              <p:cNvSpPr>
                <a:spLocks noChangeAspect="1"/>
              </p:cNvSpPr>
              <p:nvPr/>
            </p:nvSpPr>
            <p:spPr>
              <a:xfrm>
                <a:off x="2286000" y="3200400"/>
                <a:ext cx="2743200" cy="2743200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12" name="Oval 11"/>
              <p:cNvSpPr>
                <a:spLocks noChangeAspect="1"/>
              </p:cNvSpPr>
              <p:nvPr/>
            </p:nvSpPr>
            <p:spPr>
              <a:xfrm>
                <a:off x="4114800" y="3200400"/>
                <a:ext cx="2743200" cy="2743200"/>
              </a:xfrm>
              <a:prstGeom prst="ellipse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3543300" y="2203731"/>
                <a:ext cx="213360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 smtClean="0">
                    <a:solidFill>
                      <a:schemeClr val="accent1"/>
                    </a:solidFill>
                  </a:rPr>
                  <a:t>Fast-Start</a:t>
                </a:r>
              </a:p>
              <a:p>
                <a:pPr algn="ctr"/>
                <a:r>
                  <a:rPr lang="en-US" sz="1200" dirty="0" smtClean="0">
                    <a:solidFill>
                      <a:schemeClr val="accent1"/>
                    </a:solidFill>
                  </a:rPr>
                  <a:t>Resources</a:t>
                </a:r>
                <a:endParaRPr lang="en-US" sz="1200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2354584" y="4606268"/>
                <a:ext cx="2060171" cy="5875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 smtClean="0">
                    <a:solidFill>
                      <a:schemeClr val="accent1"/>
                    </a:solidFill>
                  </a:rPr>
                  <a:t>Base Case Recommendations</a:t>
                </a:r>
                <a:endParaRPr lang="en-US" sz="1400" dirty="0">
                  <a:solidFill>
                    <a:schemeClr val="accent1"/>
                  </a:solidFill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807110" y="4603640"/>
                <a:ext cx="1967555" cy="58754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sz="1400" dirty="0" smtClean="0">
                    <a:solidFill>
                      <a:schemeClr val="accent1"/>
                    </a:solidFill>
                  </a:rPr>
                  <a:t>Scaled Case Recommendations</a:t>
                </a:r>
                <a:endParaRPr lang="en-US" sz="1400" dirty="0">
                  <a:solidFill>
                    <a:schemeClr val="accent1"/>
                  </a:solidFill>
                </a:endParaRPr>
              </a:p>
            </p:txBody>
          </p:sp>
        </p:grpSp>
        <p:grpSp>
          <p:nvGrpSpPr>
            <p:cNvPr id="46" name="Group 45"/>
            <p:cNvGrpSpPr/>
            <p:nvPr/>
          </p:nvGrpSpPr>
          <p:grpSpPr>
            <a:xfrm>
              <a:off x="6019800" y="2756869"/>
              <a:ext cx="1652818" cy="2159483"/>
              <a:chOff x="6019800" y="2756869"/>
              <a:chExt cx="1652818" cy="2159483"/>
            </a:xfrm>
          </p:grpSpPr>
          <p:sp>
            <p:nvSpPr>
              <p:cNvPr id="38" name="4-Point Star 37"/>
              <p:cNvSpPr>
                <a:spLocks noChangeAspect="1"/>
              </p:cNvSpPr>
              <p:nvPr/>
            </p:nvSpPr>
            <p:spPr>
              <a:xfrm>
                <a:off x="6019800" y="4572000"/>
                <a:ext cx="182880" cy="18288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4-Point Star 38"/>
              <p:cNvSpPr>
                <a:spLocks noChangeAspect="1"/>
              </p:cNvSpPr>
              <p:nvPr/>
            </p:nvSpPr>
            <p:spPr>
              <a:xfrm>
                <a:off x="7395791" y="4733472"/>
                <a:ext cx="182880" cy="18288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0" name="4-Point Star 39"/>
              <p:cNvSpPr>
                <a:spLocks noChangeAspect="1"/>
              </p:cNvSpPr>
              <p:nvPr/>
            </p:nvSpPr>
            <p:spPr>
              <a:xfrm>
                <a:off x="6661674" y="4160090"/>
                <a:ext cx="182880" cy="18288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1" name="4-Point Star 40"/>
              <p:cNvSpPr>
                <a:spLocks noChangeAspect="1"/>
              </p:cNvSpPr>
              <p:nvPr/>
            </p:nvSpPr>
            <p:spPr>
              <a:xfrm>
                <a:off x="6572956" y="3346122"/>
                <a:ext cx="182880" cy="18288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2" name="4-Point Star 41"/>
              <p:cNvSpPr>
                <a:spLocks noChangeAspect="1"/>
              </p:cNvSpPr>
              <p:nvPr/>
            </p:nvSpPr>
            <p:spPr>
              <a:xfrm>
                <a:off x="6139517" y="2756869"/>
                <a:ext cx="182880" cy="18288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3" name="4-Point Star 42"/>
              <p:cNvSpPr>
                <a:spLocks noChangeAspect="1"/>
              </p:cNvSpPr>
              <p:nvPr/>
            </p:nvSpPr>
            <p:spPr>
              <a:xfrm>
                <a:off x="7489738" y="2783867"/>
                <a:ext cx="182880" cy="18288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4" name="4-Point Star 43"/>
              <p:cNvSpPr>
                <a:spLocks noChangeAspect="1"/>
              </p:cNvSpPr>
              <p:nvPr/>
            </p:nvSpPr>
            <p:spPr>
              <a:xfrm>
                <a:off x="7219584" y="3205663"/>
                <a:ext cx="182880" cy="18288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4-Point Star 44"/>
              <p:cNvSpPr>
                <a:spLocks noChangeAspect="1"/>
              </p:cNvSpPr>
              <p:nvPr/>
            </p:nvSpPr>
            <p:spPr>
              <a:xfrm>
                <a:off x="7026148" y="2870493"/>
                <a:ext cx="182880" cy="182880"/>
              </a:xfrm>
              <a:prstGeom prst="star4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2985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Other General Observations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Recommendations usually have a larger number of smaller resources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Often recommends marginally lower total HSL energy and peak MW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Recommendations often contain higher-LSL resources 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LSL energy is heavily discounted so less incentive to choose low-LSL resources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Recommendations may be for different hours due to choosing different resources with different minimum runtime constraints (usually different slow start resources)</a:t>
            </a:r>
          </a:p>
          <a:p>
            <a:pPr lvl="1">
              <a:lnSpc>
                <a:spcPct val="150000"/>
              </a:lnSpc>
            </a:pPr>
            <a:endParaRPr lang="en-US" sz="1600" dirty="0" smtClean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US" sz="1600" dirty="0">
              <a:solidFill>
                <a:schemeClr val="tx2"/>
              </a:solidFill>
            </a:endParaRPr>
          </a:p>
          <a:p>
            <a:pPr lvl="1">
              <a:lnSpc>
                <a:spcPct val="150000"/>
              </a:lnSpc>
            </a:pPr>
            <a:endParaRPr lang="en-US" sz="16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24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Study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Re-ran selected HRUCs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Re-ran two cases for each HRUC: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Base Case: with as-submitted (pre-NPRR864) costs</a:t>
            </a:r>
          </a:p>
          <a:p>
            <a:pPr lvl="1">
              <a:lnSpc>
                <a:spcPct val="1500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20% Scaling Case: with start-up </a:t>
            </a:r>
            <a:r>
              <a:rPr lang="en-US" sz="1600" dirty="0">
                <a:solidFill>
                  <a:schemeClr val="tx2"/>
                </a:solidFill>
              </a:rPr>
              <a:t>and </a:t>
            </a:r>
            <a:r>
              <a:rPr lang="en-US" sz="1600" dirty="0" smtClean="0">
                <a:solidFill>
                  <a:schemeClr val="tx2"/>
                </a:solidFill>
              </a:rPr>
              <a:t>minimum generation costs of fast-start (CST &lt;= 1 hour) resources scaled per NPRR864 (verifiable or generic costs scaled by </a:t>
            </a:r>
            <a:r>
              <a:rPr lang="en-US" sz="1600" dirty="0">
                <a:solidFill>
                  <a:schemeClr val="tx2"/>
                </a:solidFill>
              </a:rPr>
              <a:t>a factor of </a:t>
            </a:r>
            <a:r>
              <a:rPr lang="en-US" sz="1600" dirty="0" smtClean="0">
                <a:solidFill>
                  <a:schemeClr val="tx2"/>
                </a:solidFill>
              </a:rPr>
              <a:t>20%)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Generally the results are as would be expected: recommendations shift to prefer fast-start resources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Two examples are shown in the following slides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98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8/6/2017 7am HRUC Recommendations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968339"/>
            <a:ext cx="7315200" cy="2514600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600200" y="1239666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Fast-Start Resources</a:t>
            </a:r>
            <a:endParaRPr lang="en-US" sz="1600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515474"/>
            <a:ext cx="7315200" cy="251460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00200" y="3804633"/>
            <a:ext cx="2209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Slow-Start Resources</a:t>
            </a: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0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8/6/2017 </a:t>
            </a:r>
            <a:r>
              <a:rPr lang="en-US" dirty="0" smtClean="0"/>
              <a:t>7am </a:t>
            </a:r>
            <a:r>
              <a:rPr lang="en-US" b="1" dirty="0" smtClean="0">
                <a:solidFill>
                  <a:schemeClr val="accent1"/>
                </a:solidFill>
              </a:rPr>
              <a:t>HRUC Metrics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990843"/>
              </p:ext>
            </p:extLst>
          </p:nvPr>
        </p:nvGraphicFramePr>
        <p:xfrm>
          <a:off x="731520" y="1005840"/>
          <a:ext cx="7680960" cy="51004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4580"/>
                <a:gridCol w="1775460"/>
                <a:gridCol w="1775460"/>
                <a:gridCol w="1775460"/>
              </a:tblGrid>
              <a:tr h="2743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Recommendation Metrics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Without Commitments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Base Case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20% </a:t>
                      </a:r>
                      <a:r>
                        <a:rPr 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Scaling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Unique Hours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                                                                                                              </a:t>
                      </a:r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10 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                                                                                                                 6 </a:t>
                      </a: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Unique Resources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                                                                                                              </a:t>
                      </a:r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18 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                                                                                                              </a:t>
                      </a:r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31 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Unique Fast Starts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11                                                                                                                   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                                                                                                              </a:t>
                      </a:r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27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4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Unique Slow Starts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                                                                                                                </a:t>
                      </a:r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7 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                                                                                                                 </a:t>
                      </a:r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Total HSL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                                                                                                      </a:t>
                      </a:r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11,540 MWh 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                                                                                                        </a:t>
                      </a:r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8,670 MWh 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6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Peak HSL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                                                                                                      </a:t>
                      </a:r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2,410 MW 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                                                                                                        </a:t>
                      </a:r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2,058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MW 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Total LSL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                                                                                                        </a:t>
                      </a:r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2,329 MWh 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                                                                                                        </a:t>
                      </a:r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3,265 MWh 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Peak LSL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                                                                                                        </a:t>
                      </a:r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503 MW 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                                                                                                        </a:t>
                      </a:r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774 MW 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Constraints Binding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                                                                                                                5 </a:t>
                      </a: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                                                                                                                 5 </a:t>
                      </a: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Constraint Binding Hours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                                                                                                              </a:t>
                      </a:r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13 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                                                                                                              </a:t>
                      </a:r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13 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92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Constraint Violation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58 MWh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                                                                                                                0 MWh 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                                                                                                                 0 </a:t>
                      </a:r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MWh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Max </a:t>
                      </a:r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Constraint Shadow Price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$100,000 MWh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                                                                                                              </a:t>
                      </a:r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$26/MWh 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                                                                                                                 </a:t>
                      </a:r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$26/MWh 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09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Capacity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Shortage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8,431 MWh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Capacity Shortage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Peak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1,855 MW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585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8/6/2017 </a:t>
            </a:r>
            <a:r>
              <a:rPr lang="en-US" dirty="0"/>
              <a:t>7am </a:t>
            </a:r>
            <a:r>
              <a:rPr lang="en-US" dirty="0" smtClean="0"/>
              <a:t>HRUC Conclusions</a:t>
            </a:r>
            <a:br>
              <a:rPr lang="en-US" dirty="0" smtClean="0"/>
            </a:b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Capacity committed in the base case from slow-start units was replaced by fast-start units in the scaled case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HSL energy and peak MW decreased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LSL energy and peak MW increased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The capacity shortage was resolved in both cases</a:t>
            </a:r>
          </a:p>
          <a:p>
            <a:pPr lvl="1">
              <a:lnSpc>
                <a:spcPct val="150000"/>
              </a:lnSpc>
            </a:pPr>
            <a:endParaRPr lang="en-US" sz="1600" dirty="0">
              <a:solidFill>
                <a:schemeClr val="tx2"/>
              </a:solidFill>
            </a:endParaRPr>
          </a:p>
          <a:p>
            <a:pPr>
              <a:lnSpc>
                <a:spcPct val="150000"/>
              </a:lnSpc>
            </a:pPr>
            <a:endParaRPr lang="en-US" sz="20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32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6/12/2017 </a:t>
            </a:r>
            <a:r>
              <a:rPr lang="en-US" dirty="0"/>
              <a:t>5am </a:t>
            </a:r>
            <a:r>
              <a:rPr lang="en-US" dirty="0" smtClean="0"/>
              <a:t>HRUC Recommendations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1095770"/>
            <a:ext cx="7315200" cy="25146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600200" y="1066800"/>
            <a:ext cx="2438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Fast-Start Resources</a:t>
            </a:r>
            <a:endParaRPr lang="en-US" sz="1600" dirty="0">
              <a:solidFill>
                <a:schemeClr val="tx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733800"/>
            <a:ext cx="7315200" cy="25146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1600200" y="3759396"/>
            <a:ext cx="25202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2"/>
                </a:solidFill>
              </a:rPr>
              <a:t>Slow-Start Resources</a:t>
            </a:r>
            <a:endParaRPr lang="en-US" sz="16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0105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6/12/2017 </a:t>
            </a:r>
            <a:r>
              <a:rPr lang="en-US" dirty="0"/>
              <a:t>5am </a:t>
            </a:r>
            <a:r>
              <a:rPr lang="en-US" dirty="0" smtClean="0"/>
              <a:t>HRUC Metrics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5959264"/>
              </p:ext>
            </p:extLst>
          </p:nvPr>
        </p:nvGraphicFramePr>
        <p:xfrm>
          <a:off x="731520" y="1005840"/>
          <a:ext cx="7680960" cy="49655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54580"/>
                <a:gridCol w="1775460"/>
                <a:gridCol w="1775460"/>
                <a:gridCol w="1775460"/>
              </a:tblGrid>
              <a:tr h="2743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Recommendation Metrics</a:t>
                      </a:r>
                    </a:p>
                  </a:txBody>
                  <a:tcPr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Without Commitments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Base Case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20% </a:t>
                      </a:r>
                      <a:r>
                        <a:rPr 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Scaling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Unique Hours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  <a:endParaRPr lang="en-US" sz="1100" b="0" i="0" u="none" strike="noStrike" dirty="0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                                      6 </a:t>
                      </a: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Unique Resources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                                    18 </a:t>
                      </a: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Unique Fast Starts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22</a:t>
                      </a: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                                    17 </a:t>
                      </a: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448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Unique Slow Starts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1 </a:t>
                      </a: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Total HSL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                              </a:t>
                      </a:r>
                      <a:r>
                        <a:rPr lang="en-US" sz="1100" b="0" i="0" u="none" strike="noStrike" dirty="0" smtClean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3,630 MWh </a:t>
                      </a:r>
                      <a:endParaRPr lang="en-US" sz="1100" b="0" i="0" u="none" strike="noStrike" dirty="0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                              </a:t>
                      </a:r>
                      <a:r>
                        <a:rPr lang="en-US" sz="1100" b="0" i="0" u="none" strike="noStrike" dirty="0" smtClean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1,785 MWh </a:t>
                      </a:r>
                      <a:endParaRPr lang="en-US" sz="1100" b="0" i="0" u="none" strike="noStrike" dirty="0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067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Peak HSL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 1,256 MW                                                                               </a:t>
                      </a:r>
                      <a:endParaRPr lang="en-US" sz="1100" b="0" i="0" u="none" strike="noStrike" dirty="0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 801 MW                                                                               </a:t>
                      </a:r>
                      <a:endParaRPr lang="en-US" sz="1100" b="0" i="0" u="none" strike="noStrike" dirty="0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Total LSL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                              </a:t>
                      </a:r>
                      <a:r>
                        <a:rPr lang="en-US" sz="1100" b="0" i="0" u="none" strike="noStrike" dirty="0" smtClean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1,262 MWh </a:t>
                      </a:r>
                      <a:endParaRPr lang="en-US" sz="1100" b="0" i="0" u="none" strike="noStrike" dirty="0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                                  </a:t>
                      </a:r>
                      <a:r>
                        <a:rPr lang="en-US" sz="1100" b="0" i="0" u="none" strike="noStrike" dirty="0" smtClean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876 MWh </a:t>
                      </a:r>
                      <a:endParaRPr lang="en-US" sz="1100" b="0" i="0" u="none" strike="noStrike" dirty="0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Peak LSL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551 MW                                                                               </a:t>
                      </a:r>
                      <a:endParaRPr lang="en-US" sz="1100" b="0" i="0" u="none" strike="noStrike" dirty="0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 smtClean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510 MW                                                                              </a:t>
                      </a:r>
                      <a:endParaRPr lang="en-US" sz="1100" b="0" i="0" u="none" strike="noStrike" dirty="0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Constraints Binding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                                    13 </a:t>
                      </a: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Constraint Binding Hours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16</a:t>
                      </a: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                                    16 </a:t>
                      </a: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3924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Constraint Violation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628 MWh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84 MWh</a:t>
                      </a:r>
                      <a:endParaRPr lang="en-US" sz="1100" b="0" i="0" u="none" strike="noStrike" dirty="0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                                    </a:t>
                      </a:r>
                      <a:r>
                        <a:rPr lang="en-US" sz="1100" b="0" i="0" u="none" strike="noStrike" dirty="0" smtClean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84 MWh </a:t>
                      </a:r>
                      <a:endParaRPr lang="en-US" sz="1100" b="0" i="0" u="none" strike="noStrike" dirty="0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Max </a:t>
                      </a:r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Constraint Shadow Price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$100,000/MWh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                          </a:t>
                      </a:r>
                      <a:r>
                        <a:rPr lang="en-US" sz="1100" b="0" i="0" u="none" strike="noStrike" dirty="0" smtClean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$100,000/MWh </a:t>
                      </a:r>
                      <a:endParaRPr lang="en-US" sz="1100" b="0" i="0" u="none" strike="noStrike" dirty="0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                                                                          </a:t>
                      </a:r>
                      <a:r>
                        <a:rPr lang="en-US" sz="1100" b="0" i="0" u="none" strike="noStrike" dirty="0" smtClean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$100,000/MWh </a:t>
                      </a:r>
                      <a:endParaRPr lang="en-US" sz="1100" b="0" i="0" u="none" strike="noStrike" dirty="0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099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Energy/AS Shortage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474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Energy/AS Shortage</a:t>
                      </a:r>
                      <a:r>
                        <a:rPr lang="en-US" sz="1100" b="0" i="0" u="none" strike="noStrike" baseline="0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 Peak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chemeClr val="bg1">
                              <a:lumMod val="50000"/>
                            </a:schemeClr>
                          </a:solidFill>
                          <a:effectLst/>
                          <a:latin typeface="+mn-lt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chemeClr val="bg1">
                            <a:lumMod val="50000"/>
                          </a:schemeClr>
                        </a:solidFill>
                        <a:effectLst/>
                        <a:latin typeface="+mn-lt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b="0" i="0" u="none" strike="noStrike" dirty="0" smtClean="0">
                          <a:solidFill>
                            <a:srgbClr val="808080"/>
                          </a:solidFill>
                          <a:effectLst/>
                          <a:latin typeface="Arial" panose="020B0604020202020204" pitchFamily="34" charset="0"/>
                        </a:rPr>
                        <a:t>-</a:t>
                      </a:r>
                      <a:endParaRPr lang="en-US" sz="1100" b="0" i="0" u="none" strike="noStrike" dirty="0">
                        <a:solidFill>
                          <a:srgbClr val="8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560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6/12/2017 </a:t>
            </a:r>
            <a:r>
              <a:rPr lang="en-US" dirty="0"/>
              <a:t>5</a:t>
            </a:r>
            <a:r>
              <a:rPr lang="en-US" dirty="0" smtClean="0"/>
              <a:t>am HRUC Conclusions</a:t>
            </a:r>
            <a:br>
              <a:rPr lang="en-US" dirty="0" smtClean="0"/>
            </a:b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More expensive fast-start resources with better shift factors were recommended in the scaled case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Fewer recommendations overall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Both HSL and LSL energy and peak MW decreased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Constraint violations remained at the same level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solidFill>
                  <a:schemeClr val="tx2"/>
                </a:solidFill>
              </a:rPr>
              <a:t>No slow-start resources were recommended in the scaled case</a:t>
            </a:r>
            <a:endParaRPr lang="en-US" sz="2000" dirty="0">
              <a:solidFill>
                <a:schemeClr val="tx2"/>
              </a:solidFill>
            </a:endParaRPr>
          </a:p>
          <a:p>
            <a:pPr lvl="1">
              <a:lnSpc>
                <a:spcPct val="150000"/>
              </a:lnSpc>
            </a:pPr>
            <a:endParaRPr lang="en-US" sz="1600" dirty="0" smtClean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8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Commitment Cost Comparisons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0" y="4191000"/>
            <a:ext cx="8563303" cy="208041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Scaling fast-start resource costs causes RUC to prefer solutions that do not have the lowest real-world commitment costs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tx2"/>
                </a:solidFill>
              </a:rPr>
              <a:t>Recommendations would have higher real-world costs </a:t>
            </a:r>
            <a:r>
              <a:rPr lang="en-US" sz="1600" i="1" dirty="0">
                <a:solidFill>
                  <a:schemeClr val="tx2"/>
                </a:solidFill>
              </a:rPr>
              <a:t>if all were actually </a:t>
            </a:r>
            <a:r>
              <a:rPr lang="en-US" sz="1600" i="1" dirty="0" smtClean="0">
                <a:solidFill>
                  <a:schemeClr val="tx2"/>
                </a:solidFill>
              </a:rPr>
              <a:t>committed</a:t>
            </a:r>
          </a:p>
          <a:p>
            <a:pPr>
              <a:lnSpc>
                <a:spcPct val="150000"/>
              </a:lnSpc>
            </a:pPr>
            <a:r>
              <a:rPr lang="en-US" sz="1600" dirty="0" smtClean="0">
                <a:solidFill>
                  <a:schemeClr val="tx2"/>
                </a:solidFill>
              </a:rPr>
              <a:t>Delaying a commitment decision may remove the need for the RUC through self-commitment or other changes in system conditions</a:t>
            </a:r>
            <a:endParaRPr lang="en-US" sz="1600" dirty="0">
              <a:solidFill>
                <a:schemeClr val="tx2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14400" y="1143000"/>
            <a:ext cx="7315200" cy="3048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05600" y="3124200"/>
            <a:ext cx="2057400" cy="24368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39783" y="3565941"/>
            <a:ext cx="1676400" cy="21276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781800" y="3352801"/>
            <a:ext cx="1905000" cy="229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5817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633</Words>
  <Application>Microsoft Office PowerPoint</Application>
  <PresentationFormat>On-screen Show (4:3)</PresentationFormat>
  <Paragraphs>191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Study</vt:lpstr>
      <vt:lpstr>8/6/2017 7am HRUC Recommendations</vt:lpstr>
      <vt:lpstr>8/6/2017 7am HRUC Metrics</vt:lpstr>
      <vt:lpstr>8/6/2017 7am HRUC Conclusions </vt:lpstr>
      <vt:lpstr>6/12/2017 5am HRUC Recommendations</vt:lpstr>
      <vt:lpstr>6/12/2017 5am HRUC Metrics</vt:lpstr>
      <vt:lpstr>6/12/2017 5am HRUC Conclusions </vt:lpstr>
      <vt:lpstr>Commitment Cost Comparisons</vt:lpstr>
      <vt:lpstr>Scaled Case Solutions Are Not Simple Substitutions</vt:lpstr>
      <vt:lpstr>Other General Observations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2018-04-12T19:49:52Z</dcterms:created>
  <dcterms:modified xsi:type="dcterms:W3CDTF">2018-04-23T21:30:49Z</dcterms:modified>
</cp:coreProperties>
</file>