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82" r:id="rId8"/>
    <p:sldId id="283" r:id="rId9"/>
    <p:sldId id="31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14" autoAdjust="0"/>
  </p:normalViewPr>
  <p:slideViewPr>
    <p:cSldViewPr showGuides="1"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Missing RT Revenue </a:t>
            </a:r>
            <a:r>
              <a:rPr lang="en-US" b="1" dirty="0" smtClean="0"/>
              <a:t>vs. </a:t>
            </a:r>
            <a:r>
              <a:rPr lang="en-US" b="1" dirty="0"/>
              <a:t>Extra</a:t>
            </a:r>
            <a:r>
              <a:rPr lang="en-US" b="1" baseline="0" dirty="0"/>
              <a:t> DAM Congestion </a:t>
            </a:r>
            <a:r>
              <a:rPr lang="en-US" b="1" baseline="0" dirty="0" smtClean="0"/>
              <a:t>Rent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Summary!$D$1</c:f>
              <c:strCache>
                <c:ptCount val="1"/>
                <c:pt idx="0">
                  <c:v>Missing RT Revenue</c:v>
                </c:pt>
              </c:strCache>
            </c:strRef>
          </c:tx>
          <c:spPr>
            <a:solidFill>
              <a:srgbClr val="DAA600"/>
            </a:solidFill>
            <a:ln>
              <a:noFill/>
            </a:ln>
            <a:effectLst/>
            <a:sp3d/>
          </c:spPr>
          <c:invertIfNegative val="0"/>
          <c:cat>
            <c:strRef>
              <c:f>Summary!$A$2:$A$7</c:f>
              <c:strCache>
                <c:ptCount val="6"/>
                <c:pt idx="0">
                  <c:v>2013*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2018*</c:v>
                </c:pt>
              </c:strCache>
            </c:strRef>
          </c:cat>
          <c:val>
            <c:numRef>
              <c:f>Summary!$D$2:$D$7</c:f>
              <c:numCache>
                <c:formatCode>#,##0</c:formatCode>
                <c:ptCount val="6"/>
                <c:pt idx="0">
                  <c:v>15212032.82</c:v>
                </c:pt>
                <c:pt idx="1">
                  <c:v>25141739.292600021</c:v>
                </c:pt>
                <c:pt idx="2">
                  <c:v>16510519.483150003</c:v>
                </c:pt>
                <c:pt idx="3">
                  <c:v>23995037.33625</c:v>
                </c:pt>
                <c:pt idx="4">
                  <c:v>40428295.133050017</c:v>
                </c:pt>
                <c:pt idx="5">
                  <c:v>24510079.018749993</c:v>
                </c:pt>
              </c:numCache>
            </c:numRef>
          </c:val>
        </c:ser>
        <c:ser>
          <c:idx val="2"/>
          <c:order val="1"/>
          <c:tx>
            <c:strRef>
              <c:f>Summary!$K$1</c:f>
              <c:strCache>
                <c:ptCount val="1"/>
                <c:pt idx="0">
                  <c:v>Extra DAM Congestion Rent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Summary!$A$2:$A$7</c:f>
              <c:strCache>
                <c:ptCount val="6"/>
                <c:pt idx="0">
                  <c:v>2013*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2018*</c:v>
                </c:pt>
              </c:strCache>
            </c:strRef>
          </c:cat>
          <c:val>
            <c:numRef>
              <c:f>Summary!$K$2:$K$7</c:f>
              <c:numCache>
                <c:formatCode>#,##0</c:formatCode>
                <c:ptCount val="6"/>
                <c:pt idx="0">
                  <c:v>7653489.0910000047</c:v>
                </c:pt>
                <c:pt idx="1">
                  <c:v>11379677.802999999</c:v>
                </c:pt>
                <c:pt idx="2">
                  <c:v>6532403.9630000005</c:v>
                </c:pt>
                <c:pt idx="3">
                  <c:v>17527195.869000003</c:v>
                </c:pt>
                <c:pt idx="4">
                  <c:v>22003194.860000007</c:v>
                </c:pt>
                <c:pt idx="5">
                  <c:v>4037863.3820000035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3232520"/>
        <c:axId val="283232912"/>
        <c:axId val="0"/>
      </c:bar3DChart>
      <c:catAx>
        <c:axId val="283232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232912"/>
        <c:crosses val="autoZero"/>
        <c:auto val="1"/>
        <c:lblAlgn val="ctr"/>
        <c:lblOffset val="100"/>
        <c:noMultiLvlLbl val="0"/>
      </c:catAx>
      <c:valAx>
        <c:axId val="28323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23252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Impact of PTP </a:t>
            </a:r>
            <a:r>
              <a:rPr lang="en-US" sz="2800" b="1" dirty="0" smtClean="0">
                <a:solidFill>
                  <a:schemeClr val="tx2"/>
                </a:solidFill>
              </a:rPr>
              <a:t>Obligations with </a:t>
            </a:r>
            <a:r>
              <a:rPr lang="en-US" sz="2800" b="1" dirty="0">
                <a:solidFill>
                  <a:schemeClr val="tx2"/>
                </a:solidFill>
              </a:rPr>
              <a:t>links to Options on </a:t>
            </a:r>
            <a:r>
              <a:rPr lang="en-US" sz="2800" b="1" dirty="0" smtClean="0">
                <a:solidFill>
                  <a:schemeClr val="tx2"/>
                </a:solidFill>
              </a:rPr>
              <a:t>RENA and DAM Congestion Rent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Jian Chen</a:t>
            </a:r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30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2018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PTP with links to Options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2930" y="1321754"/>
            <a:ext cx="79514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DAM </a:t>
            </a:r>
            <a:r>
              <a:rPr lang="en-US" sz="2400" b="1" smtClean="0"/>
              <a:t>Point-to-Point </a:t>
            </a:r>
            <a:r>
              <a:rPr lang="en-US" sz="2400" b="1" dirty="0" smtClean="0"/>
              <a:t>Obligations </a:t>
            </a:r>
            <a:r>
              <a:rPr lang="en-US" sz="2400" b="1" dirty="0"/>
              <a:t>with links to Options</a:t>
            </a:r>
          </a:p>
          <a:p>
            <a:endParaRPr lang="en-US" sz="2000" dirty="0"/>
          </a:p>
          <a:p>
            <a:pPr indent="-57150" algn="just"/>
            <a:r>
              <a:rPr lang="en-US" sz="2000" dirty="0"/>
              <a:t>When DAM clears the PTP Obligations with links to Options, they are treated as other normal PTP Obligations in the DAM optimization engine. However</a:t>
            </a:r>
            <a:r>
              <a:rPr lang="en-US" sz="2000" dirty="0" smtClean="0"/>
              <a:t>, they </a:t>
            </a:r>
            <a:r>
              <a:rPr lang="en-US" sz="2000" dirty="0"/>
              <a:t>will </a:t>
            </a:r>
            <a:r>
              <a:rPr lang="en-US" sz="2000" dirty="0" smtClean="0"/>
              <a:t>be settled </a:t>
            </a:r>
            <a:r>
              <a:rPr lang="en-US" sz="2000" dirty="0"/>
              <a:t>in </a:t>
            </a:r>
            <a:r>
              <a:rPr lang="en-US" sz="2000" dirty="0" smtClean="0"/>
              <a:t>DAM and Real-Time </a:t>
            </a:r>
            <a:r>
              <a:rPr lang="en-US" sz="2000" dirty="0"/>
              <a:t>as </a:t>
            </a:r>
            <a:r>
              <a:rPr lang="en-US" sz="2000" b="1" dirty="0"/>
              <a:t>only the positive difference </a:t>
            </a:r>
            <a:r>
              <a:rPr lang="en-US" sz="2000" dirty="0"/>
              <a:t>between the sink and source Settlement Point Prices, much like </a:t>
            </a:r>
            <a:r>
              <a:rPr lang="en-US" sz="2000" dirty="0" smtClean="0"/>
              <a:t>Options. As the result, they will:</a:t>
            </a:r>
          </a:p>
          <a:p>
            <a:pPr marL="400050" lvl="1" indent="0" algn="just">
              <a:buNone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Cause missing RT revenue when there is negative difference between the sinks and sources in RT Market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Cause extra DAM congestion rent to CRR fund when there is negative difference between the sinks and sources in DAM</a:t>
            </a:r>
          </a:p>
        </p:txBody>
      </p:sp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PTP w links to Options since NPRR322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" y="1386682"/>
            <a:ext cx="8534400" cy="4319832"/>
          </a:xfrm>
        </p:spPr>
        <p:txBody>
          <a:bodyPr/>
          <a:lstStyle/>
          <a:p>
            <a:r>
              <a:rPr lang="en-US" sz="2000" dirty="0"/>
              <a:t>NPRR322 “Real-Time PTP Option Modeling” was implemented on </a:t>
            </a:r>
            <a:r>
              <a:rPr lang="en-US" sz="2000" dirty="0" smtClean="0"/>
              <a:t>2/14/2013. 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668124"/>
              </p:ext>
            </p:extLst>
          </p:nvPr>
        </p:nvGraphicFramePr>
        <p:xfrm>
          <a:off x="514350" y="2209800"/>
          <a:ext cx="81915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819400"/>
                <a:gridCol w="4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Missing RT Revenue</a:t>
                      </a:r>
                    </a:p>
                    <a:p>
                      <a:pPr algn="ctr"/>
                      <a:r>
                        <a:rPr lang="en-US" dirty="0" smtClean="0"/>
                        <a:t>($ million)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Extra</a:t>
                      </a:r>
                      <a:r>
                        <a:rPr lang="en-US" baseline="0" dirty="0" smtClean="0"/>
                        <a:t> DAM Congestion Rent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 million)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2018**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-24.5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-145.8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8160" y="555974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The study period for 2013 is from 2/15/2013 to 12/31/2013</a:t>
            </a:r>
            <a:endParaRPr lang="en-US" sz="1600" dirty="0"/>
          </a:p>
          <a:p>
            <a:r>
              <a:rPr lang="en-US" sz="1600" dirty="0" smtClean="0"/>
              <a:t>** The study period for 2018 is from 1/1/2018 to 3/31/2018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RT </a:t>
            </a:r>
            <a:r>
              <a:rPr lang="en-US" dirty="0" smtClean="0"/>
              <a:t>Revenue vs</a:t>
            </a:r>
            <a:r>
              <a:rPr lang="en-US" dirty="0"/>
              <a:t>. Extra DAM Congestion </a:t>
            </a:r>
            <a:r>
              <a:rPr lang="en-US" dirty="0" smtClean="0"/>
              <a:t>Rent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195563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1660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9097</TotalTime>
  <Words>246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Impact of PTP with links to Options</vt:lpstr>
      <vt:lpstr>Impact of PTP w links to Options since NPRR322</vt:lpstr>
      <vt:lpstr>Missing RT Revenue vs. Extra DAM Congestion Rent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215</cp:revision>
  <cp:lastPrinted>2016-01-21T20:53:15Z</cp:lastPrinted>
  <dcterms:created xsi:type="dcterms:W3CDTF">2016-01-21T15:20:31Z</dcterms:created>
  <dcterms:modified xsi:type="dcterms:W3CDTF">2018-04-23T18:42:42Z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