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9"/>
  </p:notesMasterIdLst>
  <p:handoutMasterIdLst>
    <p:handoutMasterId r:id="rId20"/>
  </p:handoutMasterIdLst>
  <p:sldIdLst>
    <p:sldId id="260" r:id="rId7"/>
    <p:sldId id="258" r:id="rId8"/>
    <p:sldId id="307" r:id="rId9"/>
    <p:sldId id="306" r:id="rId10"/>
    <p:sldId id="301" r:id="rId11"/>
    <p:sldId id="298" r:id="rId12"/>
    <p:sldId id="302" r:id="rId13"/>
    <p:sldId id="309" r:id="rId14"/>
    <p:sldId id="305" r:id="rId15"/>
    <p:sldId id="308" r:id="rId16"/>
    <p:sldId id="303" r:id="rId17"/>
    <p:sldId id="274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539" autoAdjust="0"/>
  </p:normalViewPr>
  <p:slideViewPr>
    <p:cSldViewPr showGuides="1">
      <p:cViewPr varScale="1">
        <p:scale>
          <a:sx n="138" d="100"/>
          <a:sy n="138" d="100"/>
        </p:scale>
        <p:origin x="83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948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0534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395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60936D-1B0E-4378-81E3-1E7560E21D2B}" type="slidenum">
              <a:rPr lang="en-US" smtClean="0"/>
              <a:pPr/>
              <a:t>12</a:t>
            </a:fld>
            <a:endParaRPr lang="en-US" dirty="0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0359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925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hyperlink" Target="mailto:sandeep.borkar@ercot.com" TargetMode="External"/><Relationship Id="rId5" Type="http://schemas.openxmlformats.org/officeDocument/2006/relationships/hyperlink" Target="mailto:douglas.murray@ercot.com" TargetMode="External"/><Relationship Id="rId4" Type="http://schemas.openxmlformats.org/officeDocument/2006/relationships/hyperlink" Target="mailto:julie.jin@ercot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2018 LTSA Update </a:t>
            </a:r>
            <a:endParaRPr lang="en-US" sz="2800" b="1" dirty="0"/>
          </a:p>
          <a:p>
            <a:endParaRPr lang="en-US" sz="2400" b="1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Regional Planning </a:t>
            </a:r>
            <a:r>
              <a:rPr lang="en-US" sz="2400" dirty="0" smtClean="0"/>
              <a:t>Group Meeting</a:t>
            </a:r>
            <a:endParaRPr lang="en-US" sz="2400" dirty="0"/>
          </a:p>
          <a:p>
            <a:r>
              <a:rPr lang="en-US" sz="2400" dirty="0" smtClean="0"/>
              <a:t>April 24, 2018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DC Tie in Current 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319832"/>
          </a:xfrm>
        </p:spPr>
        <p:txBody>
          <a:bodyPr/>
          <a:lstStyle/>
          <a:p>
            <a:r>
              <a:rPr lang="en-US" sz="2000" dirty="0"/>
              <a:t>Created an area outside of ERCOT</a:t>
            </a:r>
          </a:p>
          <a:p>
            <a:pPr lvl="1"/>
            <a:r>
              <a:rPr lang="en-US" sz="1600" dirty="0"/>
              <a:t>2000 MW load</a:t>
            </a:r>
          </a:p>
          <a:p>
            <a:pPr lvl="1"/>
            <a:r>
              <a:rPr lang="en-US" sz="1600" dirty="0"/>
              <a:t>4,000 MW Combined Cycle with same NG price as ERCOT and a 7,000 </a:t>
            </a:r>
            <a:r>
              <a:rPr lang="en-US" sz="1600" dirty="0" smtClean="0"/>
              <a:t>Btu/kWh </a:t>
            </a:r>
            <a:r>
              <a:rPr lang="en-US" sz="1600" dirty="0"/>
              <a:t>heat rate</a:t>
            </a:r>
          </a:p>
          <a:p>
            <a:pPr lvl="1"/>
            <a:r>
              <a:rPr lang="en-US" sz="1600" dirty="0"/>
              <a:t>2,000 MW tie line with </a:t>
            </a:r>
            <a:r>
              <a:rPr lang="en-US" sz="1600" dirty="0" smtClean="0"/>
              <a:t>2.00 $/MWh wheeling </a:t>
            </a:r>
            <a:r>
              <a:rPr lang="en-US" sz="1600" dirty="0"/>
              <a:t>rate for exporting and </a:t>
            </a:r>
            <a:r>
              <a:rPr lang="en-US" sz="1600" dirty="0" smtClean="0"/>
              <a:t>45.00 $/MWh </a:t>
            </a:r>
            <a:r>
              <a:rPr lang="en-US" sz="1600" dirty="0"/>
              <a:t>rate for importing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Results showed large amounts of exports mostly during high renewable operation and small amount of imports during ERCOT peak periods</a:t>
            </a:r>
          </a:p>
          <a:p>
            <a:endParaRPr lang="en-US" sz="2000" dirty="0" smtClean="0"/>
          </a:p>
          <a:p>
            <a:endParaRPr lang="en-US" sz="1400" dirty="0" smtClean="0"/>
          </a:p>
          <a:p>
            <a:pPr lvl="1"/>
            <a:endParaRPr lang="en-US" sz="1000" dirty="0"/>
          </a:p>
          <a:p>
            <a:pPr marL="457200" lvl="1" indent="0">
              <a:buNone/>
            </a:pPr>
            <a:endParaRPr lang="en-US" sz="1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55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Generation Expansion</a:t>
            </a:r>
          </a:p>
          <a:p>
            <a:pPr lvl="1"/>
            <a:r>
              <a:rPr lang="en-US" sz="1600" dirty="0" smtClean="0"/>
              <a:t>High Renewable Cost Scenario</a:t>
            </a:r>
          </a:p>
          <a:p>
            <a:pPr lvl="1"/>
            <a:r>
              <a:rPr lang="en-US" sz="1600" dirty="0" smtClean="0"/>
              <a:t>Emerging Technology Scenario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00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Questions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28675"/>
            <a:ext cx="8229600" cy="5116513"/>
          </a:xfrm>
          <a:prstGeom prst="rect">
            <a:avLst/>
          </a:prstGeom>
        </p:spPr>
        <p:txBody>
          <a:bodyPr/>
          <a:lstStyle/>
          <a:p>
            <a:pPr lvl="1" eaLnBrk="1" hangingPunct="1">
              <a:tabLst>
                <a:tab pos="5888038" algn="dec"/>
              </a:tabLst>
            </a:pPr>
            <a:endParaRPr lang="en-US" dirty="0" smtClean="0"/>
          </a:p>
          <a:p>
            <a:pPr eaLnBrk="1" hangingPunct="1">
              <a:tabLst>
                <a:tab pos="5888038" algn="dec"/>
              </a:tabLst>
            </a:pPr>
            <a:endParaRPr lang="en-US" dirty="0" smtClean="0">
              <a:solidFill>
                <a:srgbClr val="CC0000"/>
              </a:solidFill>
            </a:endParaRPr>
          </a:p>
          <a:p>
            <a:pPr eaLnBrk="1" hangingPunct="1">
              <a:tabLst>
                <a:tab pos="5888038" algn="dec"/>
              </a:tabLst>
            </a:pPr>
            <a:endParaRPr lang="en-US" dirty="0" smtClean="0"/>
          </a:p>
        </p:txBody>
      </p:sp>
      <p:pic>
        <p:nvPicPr>
          <p:cNvPr id="1026" name="Picture 2" descr="C:\Users\jtamby\Desktop\ERCOT\0 Presentations Final\PowerPoint Sized Images 2.8.13\Wind Farm 002_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3425" y="3003928"/>
            <a:ext cx="3686175" cy="29412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42925" y="828675"/>
            <a:ext cx="729614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Contact info:</a:t>
            </a:r>
          </a:p>
          <a:p>
            <a:endParaRPr lang="en-US" dirty="0" smtClean="0"/>
          </a:p>
          <a:p>
            <a:r>
              <a:rPr lang="en-US" dirty="0" smtClean="0"/>
              <a:t>	Julie Jin			Doug Murray</a:t>
            </a:r>
          </a:p>
          <a:p>
            <a:r>
              <a:rPr lang="en-US" dirty="0" smtClean="0"/>
              <a:t>	</a:t>
            </a:r>
            <a:r>
              <a:rPr lang="en-US" dirty="0" smtClean="0">
                <a:hlinkClick r:id="rId4"/>
              </a:rPr>
              <a:t>julie.jin@ercot.com</a:t>
            </a:r>
            <a:r>
              <a:rPr lang="en-US" dirty="0" smtClean="0"/>
              <a:t> 	</a:t>
            </a:r>
            <a:r>
              <a:rPr lang="en-US" dirty="0" smtClean="0">
                <a:hlinkClick r:id="rId5"/>
              </a:rPr>
              <a:t>douglas.murray@ercot.com</a:t>
            </a:r>
            <a:endParaRPr lang="en-US" dirty="0"/>
          </a:p>
          <a:p>
            <a:r>
              <a:rPr lang="en-US" dirty="0" smtClean="0"/>
              <a:t>	512.248.3982	</a:t>
            </a:r>
            <a:r>
              <a:rPr lang="en-US" dirty="0"/>
              <a:t>	</a:t>
            </a:r>
            <a:r>
              <a:rPr lang="en-US" dirty="0" smtClean="0"/>
              <a:t>512.248.6908 		</a:t>
            </a:r>
          </a:p>
          <a:p>
            <a:endParaRPr lang="en-US" dirty="0"/>
          </a:p>
          <a:p>
            <a:r>
              <a:rPr lang="en-US" dirty="0" smtClean="0"/>
              <a:t>	Sandeep Borkar</a:t>
            </a:r>
          </a:p>
          <a:p>
            <a:r>
              <a:rPr lang="en-US" dirty="0"/>
              <a:t>	</a:t>
            </a:r>
            <a:r>
              <a:rPr lang="en-US" dirty="0" smtClean="0">
                <a:hlinkClick r:id="rId6"/>
              </a:rPr>
              <a:t>sandeep.borkar@ercot.com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512.248.6642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2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685800"/>
            <a:ext cx="6858000" cy="54864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b="1" dirty="0" smtClean="0"/>
              <a:t>Agenda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Results of completed scenarios</a:t>
            </a:r>
          </a:p>
          <a:p>
            <a:pPr lvl="1">
              <a:spcBef>
                <a:spcPts val="1200"/>
              </a:spcBef>
            </a:pPr>
            <a:r>
              <a:rPr lang="en-US" sz="2000" dirty="0" smtClean="0"/>
              <a:t>Current Trends redo</a:t>
            </a:r>
          </a:p>
          <a:p>
            <a:pPr lvl="1">
              <a:spcBef>
                <a:spcPts val="1200"/>
              </a:spcBef>
            </a:pPr>
            <a:r>
              <a:rPr lang="en-US" sz="2000" dirty="0" smtClean="0"/>
              <a:t>High Economic Growth</a:t>
            </a:r>
          </a:p>
          <a:p>
            <a:pPr lvl="1">
              <a:spcBef>
                <a:spcPts val="1200"/>
              </a:spcBef>
            </a:pPr>
            <a:r>
              <a:rPr lang="en-US" sz="2000" dirty="0" smtClean="0"/>
              <a:t>High Renewable Penetration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DC tie Review from Current Trends Scenario</a:t>
            </a:r>
            <a:endParaRPr lang="en-US" sz="2400" dirty="0"/>
          </a:p>
          <a:p>
            <a:pPr>
              <a:spcBef>
                <a:spcPts val="1800"/>
              </a:spcBef>
            </a:pPr>
            <a:r>
              <a:rPr lang="en-US" sz="2400" dirty="0" smtClean="0"/>
              <a:t>Next Step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Starting Capacity Mix Updated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1828800"/>
            <a:ext cx="3192289" cy="3581400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4628" y="914400"/>
            <a:ext cx="8683171" cy="990600"/>
          </a:xfrm>
        </p:spPr>
        <p:txBody>
          <a:bodyPr/>
          <a:lstStyle/>
          <a:p>
            <a:r>
              <a:rPr lang="en-US" sz="2400" dirty="0" smtClean="0"/>
              <a:t>Included planned </a:t>
            </a:r>
            <a:r>
              <a:rPr lang="en-US" sz="2400" dirty="0"/>
              <a:t>resources </a:t>
            </a:r>
            <a:r>
              <a:rPr lang="en-US" sz="2400" dirty="0" smtClean="0"/>
              <a:t>which meet Planning Guide 6.9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4603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Current Trends</a:t>
            </a:r>
            <a:r>
              <a:rPr lang="en-US" b="1" dirty="0" smtClean="0">
                <a:solidFill>
                  <a:schemeClr val="accent1"/>
                </a:solidFill>
              </a:rPr>
              <a:t> Results Updated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018"/>
            <a:ext cx="3581400" cy="761999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1600" dirty="0"/>
              <a:t>Reserve margin in final </a:t>
            </a:r>
            <a:r>
              <a:rPr lang="en-US" sz="1600" dirty="0" smtClean="0"/>
              <a:t>year:4.6%</a:t>
            </a:r>
          </a:p>
          <a:p>
            <a:pPr>
              <a:spcBef>
                <a:spcPts val="1200"/>
              </a:spcBef>
            </a:pPr>
            <a:r>
              <a:rPr lang="en-US" sz="1600" dirty="0" smtClean="0"/>
              <a:t>Built 7,500 MW gas generation</a:t>
            </a:r>
            <a:endParaRPr lang="en-US" sz="1600" dirty="0"/>
          </a:p>
          <a:p>
            <a:pPr>
              <a:spcBef>
                <a:spcPts val="1200"/>
              </a:spcBef>
            </a:pPr>
            <a:r>
              <a:rPr lang="en-US" sz="1600" dirty="0" smtClean="0"/>
              <a:t>Built 14,400 MW solar</a:t>
            </a:r>
          </a:p>
          <a:p>
            <a:pPr>
              <a:spcBef>
                <a:spcPts val="1200"/>
              </a:spcBef>
            </a:pPr>
            <a:r>
              <a:rPr lang="en-US" sz="1600" dirty="0" smtClean="0"/>
              <a:t>Built 3,000 MW wind</a:t>
            </a:r>
          </a:p>
          <a:p>
            <a:pPr>
              <a:spcBef>
                <a:spcPts val="1200"/>
              </a:spcBef>
            </a:pPr>
            <a:r>
              <a:rPr lang="en-US" sz="1600" dirty="0" smtClean="0"/>
              <a:t>Total retirement was 7,780 MW</a:t>
            </a:r>
          </a:p>
          <a:p>
            <a:pPr>
              <a:spcBef>
                <a:spcPts val="1200"/>
              </a:spcBef>
            </a:pPr>
            <a:r>
              <a:rPr lang="en-US" sz="1600" dirty="0" smtClean="0"/>
              <a:t>Unserved </a:t>
            </a:r>
            <a:r>
              <a:rPr lang="en-US" sz="1600" dirty="0"/>
              <a:t>energy in </a:t>
            </a:r>
            <a:r>
              <a:rPr lang="en-US" sz="1600" dirty="0" smtClean="0"/>
              <a:t>2028 thru 2033. Shortages occur hours 19 thru 21. Maximum magnitude is over 6,000 MW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6200" y="685800"/>
            <a:ext cx="5219700" cy="581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59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Economic Growth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7150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2000" dirty="0" smtClean="0"/>
              <a:t>2.2% average annual load growth rate;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2.5 GW rooftop PV by 2033;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Gas price – 2018 AEO Reference Case.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72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High Economic Growth Results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3962400" cy="761999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1600" dirty="0"/>
              <a:t>Reserve margin in final </a:t>
            </a:r>
            <a:r>
              <a:rPr lang="en-US" sz="1600" dirty="0" smtClean="0"/>
              <a:t>year: 8.8%</a:t>
            </a:r>
          </a:p>
          <a:p>
            <a:pPr>
              <a:spcBef>
                <a:spcPts val="1200"/>
              </a:spcBef>
            </a:pPr>
            <a:r>
              <a:rPr lang="en-US" sz="1600" dirty="0" smtClean="0"/>
              <a:t>Built 3,075 MW gas generation</a:t>
            </a:r>
            <a:endParaRPr lang="en-US" sz="1600" dirty="0"/>
          </a:p>
          <a:p>
            <a:pPr>
              <a:spcBef>
                <a:spcPts val="1200"/>
              </a:spcBef>
            </a:pPr>
            <a:r>
              <a:rPr lang="en-US" sz="1600" dirty="0" smtClean="0"/>
              <a:t>Built 21,700 MW solar</a:t>
            </a:r>
          </a:p>
          <a:p>
            <a:pPr>
              <a:spcBef>
                <a:spcPts val="1200"/>
              </a:spcBef>
            </a:pPr>
            <a:r>
              <a:rPr lang="en-US" sz="1600" dirty="0"/>
              <a:t>Built 14,200 MW </a:t>
            </a:r>
            <a:r>
              <a:rPr lang="en-US" sz="1600" dirty="0" smtClean="0"/>
              <a:t>wind</a:t>
            </a:r>
          </a:p>
          <a:p>
            <a:pPr>
              <a:spcBef>
                <a:spcPts val="1200"/>
              </a:spcBef>
            </a:pPr>
            <a:r>
              <a:rPr lang="en-US" sz="1600" dirty="0" smtClean="0"/>
              <a:t>Total retirement was 1,112 MW</a:t>
            </a:r>
          </a:p>
          <a:p>
            <a:pPr>
              <a:spcBef>
                <a:spcPts val="1200"/>
              </a:spcBef>
            </a:pPr>
            <a:r>
              <a:rPr lang="en-US" sz="1600" dirty="0" smtClean="0"/>
              <a:t>Unserved </a:t>
            </a:r>
            <a:r>
              <a:rPr lang="en-US" sz="1600" dirty="0"/>
              <a:t>energy in </a:t>
            </a:r>
            <a:r>
              <a:rPr lang="en-US" sz="1600" dirty="0" smtClean="0"/>
              <a:t>all years. 2019 shortages occur hours ending 14 thru 17. </a:t>
            </a:r>
          </a:p>
          <a:p>
            <a:pPr>
              <a:spcBef>
                <a:spcPts val="1200"/>
              </a:spcBef>
            </a:pPr>
            <a:r>
              <a:rPr lang="en-US" sz="1600" dirty="0" smtClean="0"/>
              <a:t>2033 shortages occur hours ending 20 and 21, with maximum </a:t>
            </a:r>
            <a:r>
              <a:rPr lang="en-US" sz="1600" dirty="0"/>
              <a:t>magnitude over </a:t>
            </a:r>
            <a:r>
              <a:rPr lang="en-US" sz="1600" dirty="0" smtClean="0"/>
              <a:t>7,800 MW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6200" y="1142999"/>
            <a:ext cx="5257800" cy="516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29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763000" cy="670718"/>
          </a:xfrm>
        </p:spPr>
        <p:txBody>
          <a:bodyPr/>
          <a:lstStyle/>
          <a:p>
            <a:r>
              <a:rPr lang="en-US" sz="2400" dirty="0" smtClean="0"/>
              <a:t>August Average LMP 2019 vs 2033 in High Economic Growth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1066799"/>
          </a:xfrm>
        </p:spPr>
        <p:txBody>
          <a:bodyPr/>
          <a:lstStyle/>
          <a:p>
            <a:r>
              <a:rPr lang="en-US" sz="2000" dirty="0" smtClean="0"/>
              <a:t>Results </a:t>
            </a:r>
            <a:r>
              <a:rPr lang="en-US" sz="2000" dirty="0" smtClean="0"/>
              <a:t>illustrated </a:t>
            </a:r>
            <a:r>
              <a:rPr lang="en-US" sz="2000" dirty="0" smtClean="0"/>
              <a:t>same evening peak issue in 2033 as seen in 2016 LTSA with solar generation ramping off.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750" y="1981200"/>
            <a:ext cx="7048500" cy="4164330"/>
          </a:xfrm>
          <a:prstGeom prst="rect">
            <a:avLst/>
          </a:prstGeom>
        </p:spPr>
      </p:pic>
      <p:sp>
        <p:nvSpPr>
          <p:cNvPr id="7" name="TextBox 2"/>
          <p:cNvSpPr txBox="1"/>
          <p:nvPr/>
        </p:nvSpPr>
        <p:spPr>
          <a:xfrm>
            <a:off x="6934200" y="3352800"/>
            <a:ext cx="609600" cy="152400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i="0" dirty="0"/>
              <a:t>$</a:t>
            </a:r>
            <a:r>
              <a:rPr lang="en-US" sz="900" b="1" i="0" dirty="0" smtClean="0"/>
              <a:t>1,791</a:t>
            </a:r>
            <a:endParaRPr lang="en-US" sz="900" b="1" i="0" dirty="0"/>
          </a:p>
        </p:txBody>
      </p:sp>
    </p:spTree>
    <p:extLst>
      <p:ext uri="{BB962C8B-B14F-4D97-AF65-F5344CB8AC3E}">
        <p14:creationId xmlns:p14="http://schemas.microsoft.com/office/powerpoint/2010/main" val="245582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</a:t>
            </a:r>
            <a:r>
              <a:rPr lang="en-US" dirty="0" smtClean="0"/>
              <a:t>Renewable Penetration </a:t>
            </a:r>
            <a:r>
              <a:rPr lang="en-US" dirty="0"/>
              <a:t>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sz="2000" dirty="0" smtClean="0"/>
              <a:t>Added 20,000 </a:t>
            </a:r>
            <a:r>
              <a:rPr lang="en-US" sz="2000" dirty="0"/>
              <a:t>MW of distributed PV by </a:t>
            </a:r>
            <a:r>
              <a:rPr lang="en-US" sz="2000" dirty="0" smtClean="0"/>
              <a:t>2033;</a:t>
            </a:r>
            <a:endParaRPr lang="en-US" sz="2000" dirty="0"/>
          </a:p>
          <a:p>
            <a:pPr>
              <a:spcBef>
                <a:spcPts val="1200"/>
              </a:spcBef>
            </a:pPr>
            <a:r>
              <a:rPr lang="en-US" sz="2000" dirty="0"/>
              <a:t>Reduced annual amount of wind and solar that could be built to 2,000 MW and 1,000 MW </a:t>
            </a:r>
            <a:r>
              <a:rPr lang="en-US" sz="2000" dirty="0" smtClean="0"/>
              <a:t>respectively;</a:t>
            </a:r>
            <a:endParaRPr lang="en-US" sz="2000" dirty="0"/>
          </a:p>
          <a:p>
            <a:pPr>
              <a:spcBef>
                <a:spcPts val="1200"/>
              </a:spcBef>
            </a:pPr>
            <a:r>
              <a:rPr lang="en-US" sz="2000" dirty="0"/>
              <a:t>CO</a:t>
            </a:r>
            <a:r>
              <a:rPr lang="en-US" sz="2000" baseline="-25000" dirty="0"/>
              <a:t>2</a:t>
            </a:r>
            <a:r>
              <a:rPr lang="en-US" sz="2000" dirty="0"/>
              <a:t> cost of $</a:t>
            </a:r>
            <a:r>
              <a:rPr lang="en-US" sz="2000" dirty="0" smtClean="0"/>
              <a:t>25/ton.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25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High Renewable Penetration Results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1"/>
            <a:ext cx="3733799" cy="761999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1600" dirty="0" smtClean="0"/>
              <a:t>Reserve </a:t>
            </a:r>
            <a:r>
              <a:rPr lang="en-US" sz="1600" dirty="0"/>
              <a:t>margin in final </a:t>
            </a:r>
            <a:r>
              <a:rPr lang="en-US" sz="1600" dirty="0" smtClean="0"/>
              <a:t>year: 9.9%</a:t>
            </a:r>
          </a:p>
          <a:p>
            <a:pPr>
              <a:spcBef>
                <a:spcPts val="1200"/>
              </a:spcBef>
            </a:pPr>
            <a:r>
              <a:rPr lang="en-US" sz="1600" dirty="0" smtClean="0"/>
              <a:t>Built 10,000 MW gas generation</a:t>
            </a:r>
            <a:endParaRPr lang="en-US" sz="1600" dirty="0"/>
          </a:p>
          <a:p>
            <a:pPr>
              <a:spcBef>
                <a:spcPts val="1200"/>
              </a:spcBef>
            </a:pPr>
            <a:r>
              <a:rPr lang="en-US" sz="1600" dirty="0" smtClean="0"/>
              <a:t>Built 3,000 MW wind</a:t>
            </a:r>
          </a:p>
          <a:p>
            <a:pPr>
              <a:spcBef>
                <a:spcPts val="1200"/>
              </a:spcBef>
            </a:pPr>
            <a:r>
              <a:rPr lang="en-US" sz="1600" dirty="0" smtClean="0"/>
              <a:t>Built 8,600 MW solar</a:t>
            </a:r>
          </a:p>
          <a:p>
            <a:pPr>
              <a:spcBef>
                <a:spcPts val="1200"/>
              </a:spcBef>
            </a:pPr>
            <a:r>
              <a:rPr lang="en-US" sz="1600" dirty="0" smtClean="0"/>
              <a:t>Total retirement was 10,253 MW</a:t>
            </a:r>
          </a:p>
          <a:p>
            <a:pPr>
              <a:spcBef>
                <a:spcPts val="1200"/>
              </a:spcBef>
            </a:pPr>
            <a:r>
              <a:rPr lang="en-US" sz="1600" dirty="0" smtClean="0"/>
              <a:t>Unserved energy in 2023</a:t>
            </a:r>
            <a:r>
              <a:rPr lang="en-US" sz="1600" dirty="0"/>
              <a:t> </a:t>
            </a:r>
            <a:r>
              <a:rPr lang="en-US" sz="1600" dirty="0" smtClean="0"/>
              <a:t>thru 2033. In 2033 unserved hours were 19 thru 21, similar to other scenarios, with a maximum unserved of 6,750 MW.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3799" y="1099351"/>
            <a:ext cx="5410201" cy="5347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04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dcmitype/"/>
    <ds:schemaRef ds:uri="c34af464-7aa1-4edd-9be4-83dffc1cb926"/>
    <ds:schemaRef ds:uri="http://schemas.microsoft.com/office/2006/metadata/properties"/>
    <ds:schemaRef ds:uri="http://purl.org/dc/terms/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10836</TotalTime>
  <Words>408</Words>
  <Application>Microsoft Office PowerPoint</Application>
  <PresentationFormat>On-screen Show (4:3)</PresentationFormat>
  <Paragraphs>86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Starting Capacity Mix Updated</vt:lpstr>
      <vt:lpstr>Current Trends Results Updated</vt:lpstr>
      <vt:lpstr>High Economic Growth Assumptions</vt:lpstr>
      <vt:lpstr>High Economic Growth Results</vt:lpstr>
      <vt:lpstr>August Average LMP 2019 vs 2033 in High Economic Growth</vt:lpstr>
      <vt:lpstr>High Renewable Penetration Assumptions</vt:lpstr>
      <vt:lpstr>High Renewable Penetration Results</vt:lpstr>
      <vt:lpstr>New DC Tie in Current Trends</vt:lpstr>
      <vt:lpstr>Next Step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Jin, Julie</cp:lastModifiedBy>
  <cp:revision>255</cp:revision>
  <cp:lastPrinted>2016-01-21T20:53:15Z</cp:lastPrinted>
  <dcterms:created xsi:type="dcterms:W3CDTF">2016-01-21T15:20:31Z</dcterms:created>
  <dcterms:modified xsi:type="dcterms:W3CDTF">2018-04-23T14:42:25Z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