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80" r:id="rId7"/>
    <p:sldId id="281" r:id="rId8"/>
    <p:sldId id="290" r:id="rId9"/>
    <p:sldId id="291" r:id="rId10"/>
    <p:sldId id="293" r:id="rId11"/>
    <p:sldId id="261" r:id="rId12"/>
    <p:sldId id="282" r:id="rId13"/>
    <p:sldId id="262" r:id="rId14"/>
    <p:sldId id="283" r:id="rId15"/>
    <p:sldId id="294" r:id="rId16"/>
    <p:sldId id="295" r:id="rId17"/>
    <p:sldId id="28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10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75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7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58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75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7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105561"/>
            <a:ext cx="5181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Example Contingency Definitions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30</a:t>
            </a:r>
            <a:r>
              <a:rPr lang="en-US" dirty="0" smtClean="0">
                <a:solidFill>
                  <a:schemeClr val="tx2"/>
                </a:solidFill>
              </a:rPr>
              <a:t>, 2018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0" dirty="0" smtClean="0">
                <a:solidFill>
                  <a:schemeClr val="accent1"/>
                </a:solidFill>
              </a:rPr>
              <a:t>#3 </a:t>
            </a:r>
            <a:r>
              <a:rPr lang="en-US" b="0" dirty="0" smtClean="0">
                <a:solidFill>
                  <a:schemeClr val="accent1"/>
                </a:solidFill>
              </a:rPr>
              <a:t>SAJORI25: </a:t>
            </a:r>
            <a:r>
              <a:rPr lang="en-US" b="0" dirty="0" err="1" smtClean="0">
                <a:solidFill>
                  <a:schemeClr val="accent1"/>
                </a:solidFill>
              </a:rPr>
              <a:t>Ajo</a:t>
            </a:r>
            <a:r>
              <a:rPr lang="en-US" b="0" dirty="0" smtClean="0">
                <a:solidFill>
                  <a:schemeClr val="accent1"/>
                </a:solidFill>
              </a:rPr>
              <a:t> to Rio Hondo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762000"/>
            <a:ext cx="3505200" cy="568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75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#3 SAJORI25: </a:t>
            </a:r>
            <a:r>
              <a:rPr lang="en-US" b="0" dirty="0" err="1"/>
              <a:t>Ajo</a:t>
            </a:r>
            <a:r>
              <a:rPr lang="en-US" b="0" dirty="0"/>
              <a:t> to Rio Hondo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600708"/>
              </p:ext>
            </p:extLst>
          </p:nvPr>
        </p:nvGraphicFramePr>
        <p:xfrm>
          <a:off x="477982" y="914400"/>
          <a:ext cx="8382000" cy="536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Outaged</a:t>
                      </a:r>
                      <a:r>
                        <a:rPr lang="en-US" sz="2000" baseline="0" dirty="0" smtClean="0"/>
                        <a:t> equipment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/>
                        <a:t>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/>
                        <a:t>Ajo</a:t>
                      </a:r>
                      <a:r>
                        <a:rPr lang="en-US" sz="2000" dirty="0" smtClean="0"/>
                        <a:t> to Magic Valley 2 Tap 345 KV 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(Magic Valley 2 Tap is a tap station w/o breakers on the </a:t>
                      </a:r>
                      <a:r>
                        <a:rPr lang="en-US" sz="2000" dirty="0" err="1" smtClean="0">
                          <a:solidFill>
                            <a:schemeClr val="tx2"/>
                          </a:solidFill>
                        </a:rPr>
                        <a:t>Ajo</a:t>
                      </a:r>
                      <a:r>
                        <a:rPr lang="en-US" sz="2000" dirty="0" smtClean="0">
                          <a:solidFill>
                            <a:schemeClr val="tx2"/>
                          </a:solidFill>
                        </a:rPr>
                        <a:t> to Rio Hondo Line)</a:t>
                      </a:r>
                      <a:endParaRPr lang="en-US" sz="20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Magic Valley 2 Tap to Rio Hondo 345 KV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Magic Valley 2 Tap to </a:t>
                      </a:r>
                      <a:r>
                        <a:rPr lang="en-US" sz="2000" dirty="0" err="1" smtClean="0"/>
                        <a:t>Bruennings</a:t>
                      </a:r>
                      <a:r>
                        <a:rPr lang="en-US" sz="2000" dirty="0" smtClean="0"/>
                        <a:t> Breeze 345 KV</a:t>
                      </a:r>
                      <a:endParaRPr lang="en-US" sz="20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 smtClean="0"/>
                        <a:t>Resource Node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BBREEZE_1_2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</a:rPr>
                        <a:t>(in station Magic Valley 2 Tap)</a:t>
                      </a:r>
                      <a:endParaRPr lang="en-US" sz="20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 smtClean="0"/>
                        <a:t>Generator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u="none" dirty="0" smtClean="0"/>
                        <a:t>BBREEZE_UNIT1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u="none" baseline="0" dirty="0" smtClean="0"/>
                        <a:t>BBREEZE_UNIT2</a:t>
                      </a:r>
                      <a:endParaRPr lang="en-US" sz="2000" b="0" u="none" baseline="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000" b="0" u="none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baseline="0" dirty="0" smtClean="0"/>
                        <a:t>Load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u="none" baseline="0" dirty="0" smtClean="0"/>
                        <a:t>BRU_LD1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u="none" baseline="0" dirty="0" smtClean="0"/>
                        <a:t>BRU_LD2</a:t>
                      </a:r>
                      <a:endParaRPr lang="en-US" sz="2000" b="0" u="none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#4 UST2STP1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501657"/>
              </p:ext>
            </p:extLst>
          </p:nvPr>
        </p:nvGraphicFramePr>
        <p:xfrm>
          <a:off x="304800" y="1600200"/>
          <a:ext cx="853440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Outaged</a:t>
                      </a:r>
                      <a:r>
                        <a:rPr lang="en-US" sz="2000" baseline="0" dirty="0" smtClean="0"/>
                        <a:t> equipment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u="sng" dirty="0" smtClean="0"/>
                        <a:t>Generator</a:t>
                      </a:r>
                    </a:p>
                    <a:p>
                      <a:r>
                        <a:rPr lang="en-US" sz="2000" dirty="0" smtClean="0"/>
                        <a:t>STP</a:t>
                      </a:r>
                      <a:r>
                        <a:rPr lang="en-US" sz="2000" baseline="0" dirty="0" smtClean="0"/>
                        <a:t> G2</a:t>
                      </a:r>
                    </a:p>
                    <a:p>
                      <a:endParaRPr lang="en-US" sz="2000" dirty="0" smtClean="0"/>
                    </a:p>
                    <a:p>
                      <a:r>
                        <a:rPr lang="en-US" sz="2000" dirty="0" smtClean="0"/>
                        <a:t>The</a:t>
                      </a:r>
                      <a:r>
                        <a:rPr lang="en-US" sz="2000" baseline="0" dirty="0" smtClean="0"/>
                        <a:t> Resource Node remains </a:t>
                      </a:r>
                      <a:r>
                        <a:rPr lang="en-US" sz="2000" dirty="0" smtClean="0"/>
                        <a:t>energized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3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Purpose of contingency analysis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Contingency definition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Discuss example contingencies and processing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#1 Outages branches only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#2 Outages branches and load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#3 Outages branches, load, generation, and resource node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#4 Outages unit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Purpose of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ERCOT is required to maintain N-1 security in Real-Time where possible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Contingency Analysis tool is used to identify transmission branch overloads under various “what-if” scenarios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chemeClr val="tx2"/>
                </a:solidFill>
              </a:rPr>
              <a:t>If RAS/RAP cannot resolve transmission branch overloads then transmission constraints are provided to optimization engine to resolve. Note that in Real-Time, the Operator reviews transmission constraints before activating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tx2"/>
                </a:solidFill>
              </a:rPr>
              <a:t>ERCOT approach to meeting reliability is “Preventative” dispatch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endParaRPr lang="en-US" sz="16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3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Contingency definition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Contingencies are defined “breaker-to-breaker,” meaning multiple line sections may be </a:t>
            </a:r>
            <a:r>
              <a:rPr lang="en-US" sz="2000" dirty="0" err="1" smtClean="0">
                <a:solidFill>
                  <a:schemeClr val="tx2"/>
                </a:solidFill>
              </a:rPr>
              <a:t>outaged</a:t>
            </a:r>
            <a:r>
              <a:rPr lang="en-US" sz="2000" dirty="0" smtClean="0">
                <a:solidFill>
                  <a:schemeClr val="tx2"/>
                </a:solidFill>
              </a:rPr>
              <a:t> as part of a given contingency definition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Single circuit contingencies are programmatically generated by ERCOT modeling tools and updated with each Network Operations Model database load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Double circuit contingency details are submitted through the NOMCR process by TSPs; ERCOT modeling tools use this information to generate the double circuit contingency definitions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Share common tower for more than ½ contiguous mile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IS considered an N-1 event in the Operations Horizon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Contingency definition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Nuances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Motor-operated switches that behave like a breaker – Can use these devices to stop a contingency definition trace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Normally Open devices – Contingency definition traces stop at Normally Open equipment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Breakers without relaying – Can set the model so a contingency trace goes past a breaker without relaying capability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ERCOT does not consider sectionalizing in its contingencies, but does consider load rollover if the rollover schemes are in the Network Operations Model (TSP-defined)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Manual Contingencies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Used for interim configurations during topology upgrades/changes or when relaying is temporarily disabled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9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0" dirty="0" smtClean="0">
                <a:solidFill>
                  <a:schemeClr val="accent1"/>
                </a:solidFill>
              </a:rPr>
              <a:t>#1 </a:t>
            </a:r>
            <a:r>
              <a:rPr lang="en-US" b="0" dirty="0" smtClean="0"/>
              <a:t>SZEPCMN8: Mercers </a:t>
            </a:r>
            <a:r>
              <a:rPr lang="en-US" b="0" dirty="0" smtClean="0">
                <a:solidFill>
                  <a:schemeClr val="accent1"/>
                </a:solidFill>
              </a:rPr>
              <a:t>Gap Switch to Comanche Switch</a:t>
            </a: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077200" cy="496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#1 SZEPCMN8: Mercers Gap Switch to Comanche </a:t>
            </a:r>
            <a:r>
              <a:rPr lang="en-US" b="0" dirty="0" smtClean="0"/>
              <a:t>Switch - Processing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09045"/>
              </p:ext>
            </p:extLst>
          </p:nvPr>
        </p:nvGraphicFramePr>
        <p:xfrm>
          <a:off x="304800" y="1600200"/>
          <a:ext cx="8077200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7200"/>
              </a:tblGrid>
              <a:tr h="65021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Outaged</a:t>
                      </a:r>
                      <a:r>
                        <a:rPr lang="en-US" sz="2000" baseline="0" dirty="0" smtClean="0"/>
                        <a:t> equipment</a:t>
                      </a:r>
                      <a:endParaRPr lang="en-US" sz="2000" dirty="0"/>
                    </a:p>
                  </a:txBody>
                  <a:tcPr/>
                </a:tc>
              </a:tr>
              <a:tr h="797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sng" dirty="0" smtClean="0"/>
                        <a:t>Line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Comanche Switch to Mercers Gap 138 KV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0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0" dirty="0" smtClean="0">
                <a:solidFill>
                  <a:schemeClr val="accent1"/>
                </a:solidFill>
              </a:rPr>
              <a:t>#2 DRNS_TB5: </a:t>
            </a:r>
            <a:r>
              <a:rPr lang="en-US" sz="2400" b="0" dirty="0"/>
              <a:t>TWR (345) SNG-TB74 &amp; RNS-RTW75</a:t>
            </a:r>
            <a:r>
              <a:rPr lang="en-US" sz="3200" b="0" dirty="0" smtClean="0">
                <a:solidFill>
                  <a:schemeClr val="accent1"/>
                </a:solidFill>
              </a:rPr>
              <a:t/>
            </a:r>
            <a:br>
              <a:rPr lang="en-US" sz="3200" b="0" dirty="0" smtClean="0">
                <a:solidFill>
                  <a:schemeClr val="accent1"/>
                </a:solidFill>
              </a:rPr>
            </a:br>
            <a:endParaRPr lang="en-US" b="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773743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5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#2 </a:t>
            </a:r>
            <a:r>
              <a:rPr lang="en-US" b="0" dirty="0" smtClean="0"/>
              <a:t>DRNS_TB5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34048"/>
              </p:ext>
            </p:extLst>
          </p:nvPr>
        </p:nvGraphicFramePr>
        <p:xfrm>
          <a:off x="381000" y="1365270"/>
          <a:ext cx="8382000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0"/>
              </a:tblGrid>
              <a:tr h="377964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Outaged</a:t>
                      </a:r>
                      <a:r>
                        <a:rPr lang="en-US" sz="2000" baseline="0" dirty="0" smtClean="0"/>
                        <a:t> equipment</a:t>
                      </a:r>
                      <a:endParaRPr lang="en-US" sz="2000" dirty="0"/>
                    </a:p>
                  </a:txBody>
                  <a:tcPr/>
                </a:tc>
              </a:tr>
              <a:tr h="2447766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 smtClean="0"/>
                        <a:t>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/>
                        <a:t>Tomball to Singleton 345 kV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/>
                        <a:t>Kuykendahl</a:t>
                      </a:r>
                      <a:r>
                        <a:rPr lang="en-US" sz="2000" baseline="0" dirty="0" smtClean="0"/>
                        <a:t> to </a:t>
                      </a:r>
                      <a:r>
                        <a:rPr lang="en-US" sz="2000" baseline="0" dirty="0" err="1" smtClean="0"/>
                        <a:t>Rothwood</a:t>
                      </a:r>
                      <a:r>
                        <a:rPr lang="en-US" sz="2000" baseline="0" dirty="0" smtClean="0"/>
                        <a:t> 345 kV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err="1" smtClean="0"/>
                        <a:t>Kuykendahl</a:t>
                      </a:r>
                      <a:r>
                        <a:rPr lang="en-US" sz="2000" baseline="0" dirty="0" smtClean="0"/>
                        <a:t> to Roans Prairie 345 kV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US" sz="2000" baseline="0" dirty="0" err="1" smtClean="0">
                          <a:solidFill>
                            <a:schemeClr val="tx2"/>
                          </a:solidFill>
                        </a:rPr>
                        <a:t>Kuykendahl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</a:rPr>
                        <a:t> is a tap station w/o breakers on the RNS – RTW line)</a:t>
                      </a:r>
                      <a:endParaRPr lang="en-US" sz="20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en-US" sz="2000" b="1" u="sng" dirty="0" smtClean="0"/>
                    </a:p>
                    <a:p>
                      <a:r>
                        <a:rPr lang="en-US" sz="2000" b="1" u="sng" dirty="0" smtClean="0"/>
                        <a:t>Load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err="1" smtClean="0"/>
                        <a:t>Kuykendahl</a:t>
                      </a:r>
                      <a:r>
                        <a:rPr lang="en-US" sz="2000" baseline="0" dirty="0" smtClean="0"/>
                        <a:t> 345 kV KDL_TR2 ~45 MW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000" b="1" u="sng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000" b="1" u="sng" dirty="0" smtClean="0"/>
                        <a:t>Series Device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u="none" dirty="0" smtClean="0"/>
                        <a:t>KDLTAP74_1</a:t>
                      </a:r>
                      <a:endParaRPr lang="en-US" sz="2000" b="0" u="non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6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c34af464-7aa1-4edd-9be4-83dffc1cb926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5290</TotalTime>
  <Words>499</Words>
  <Application>Microsoft Office PowerPoint</Application>
  <PresentationFormat>On-screen Show (4:3)</PresentationFormat>
  <Paragraphs>95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Purpose of contingency analysis</vt:lpstr>
      <vt:lpstr>Contingency definition</vt:lpstr>
      <vt:lpstr>Contingency definition</vt:lpstr>
      <vt:lpstr>#1 SZEPCMN8: Mercers Gap Switch to Comanche Switch</vt:lpstr>
      <vt:lpstr>#1 SZEPCMN8: Mercers Gap Switch to Comanche Switch - Processing</vt:lpstr>
      <vt:lpstr>#2 DRNS_TB5: TWR (345) SNG-TB74 &amp; RNS-RTW75 </vt:lpstr>
      <vt:lpstr>#2 DRNS_TB5</vt:lpstr>
      <vt:lpstr>#3 SAJORI25: Ajo to Rio Hondo</vt:lpstr>
      <vt:lpstr>#3 SAJORI25: Ajo to Rio Hondo</vt:lpstr>
      <vt:lpstr>#4 UST2STP1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Sai Moorty</cp:lastModifiedBy>
  <cp:revision>106</cp:revision>
  <cp:lastPrinted>2016-01-21T20:53:15Z</cp:lastPrinted>
  <dcterms:created xsi:type="dcterms:W3CDTF">2016-01-21T15:20:31Z</dcterms:created>
  <dcterms:modified xsi:type="dcterms:W3CDTF">2018-04-20T17:22:10Z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