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67" r:id="rId8"/>
    <p:sldId id="265" r:id="rId9"/>
    <p:sldId id="268" r:id="rId10"/>
    <p:sldId id="269" r:id="rId11"/>
    <p:sldId id="270" r:id="rId12"/>
    <p:sldId id="27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30" d="100"/>
          <a:sy n="130" d="100"/>
        </p:scale>
        <p:origin x="1074" y="132"/>
      </p:cViewPr>
      <p:guideLst>
        <p:guide orient="horz" pos="2160"/>
        <p:guide pos="2880"/>
      </p:guideLst>
    </p:cSldViewPr>
  </p:slideViewPr>
  <p:notesTextViewPr>
    <p:cViewPr>
      <p:scale>
        <a:sx n="3" d="2"/>
        <a:sy n="3" d="2"/>
      </p:scale>
      <p:origin x="0" y="0"/>
    </p:cViewPr>
  </p:notesTextViewPr>
  <p:notesViewPr>
    <p:cSldViewPr showGuides="1">
      <p:cViewPr varScale="1">
        <p:scale>
          <a:sx n="70" d="100"/>
          <a:sy n="70" d="100"/>
        </p:scale>
        <p:origin x="202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4/20/2018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89081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9769" y="6480908"/>
            <a:ext cx="1088325" cy="246221"/>
          </a:xfrm>
          <a:prstGeom prst="rect">
            <a:avLst/>
          </a:prstGeom>
          <a:noFill/>
        </p:spPr>
        <p:txBody>
          <a:bodyPr wrap="square" rtlCol="0">
            <a:spAutoFit/>
          </a:bodyPr>
          <a:lstStyle/>
          <a:p>
            <a:pPr algn="l"/>
            <a:r>
              <a:rPr lang="en-US" sz="1000" b="0" baseline="0" dirty="0" smtClean="0">
                <a:solidFill>
                  <a:schemeClr val="tx2"/>
                </a:solidFill>
              </a:rPr>
              <a:t>ERCOT Public</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1723549"/>
          </a:xfrm>
          <a:prstGeom prst="rect">
            <a:avLst/>
          </a:prstGeom>
          <a:noFill/>
        </p:spPr>
        <p:txBody>
          <a:bodyPr wrap="square" rtlCol="0">
            <a:spAutoFit/>
          </a:bodyPr>
          <a:lstStyle/>
          <a:p>
            <a:r>
              <a:rPr lang="en-US" b="1" dirty="0" smtClean="0"/>
              <a:t>NPRR 850 Market Suspension and Restart </a:t>
            </a:r>
            <a:endParaRPr lang="en-US" dirty="0"/>
          </a:p>
          <a:p>
            <a:endParaRPr lang="en-US" dirty="0"/>
          </a:p>
          <a:p>
            <a:endParaRPr lang="en-US" dirty="0"/>
          </a:p>
          <a:p>
            <a:r>
              <a:rPr lang="en-US" sz="1600" dirty="0" smtClean="0"/>
              <a:t>Credit Work Group/Market Credit Working Group</a:t>
            </a:r>
          </a:p>
          <a:p>
            <a:r>
              <a:rPr lang="en-US" dirty="0" smtClean="0"/>
              <a:t>April 20, 2018</a:t>
            </a:r>
          </a:p>
          <a:p>
            <a:r>
              <a:rPr lang="en-US" dirty="0" smtClean="0"/>
              <a:t>ERCOT Public</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400" dirty="0" smtClean="0"/>
              <a:t>NPRR 850 Market Suspension and Restart</a:t>
            </a:r>
            <a:endParaRPr lang="en-US" sz="2400" dirty="0"/>
          </a:p>
        </p:txBody>
      </p:sp>
      <p:sp>
        <p:nvSpPr>
          <p:cNvPr id="3" name="Content Placeholder 2"/>
          <p:cNvSpPr>
            <a:spLocks noGrp="1"/>
          </p:cNvSpPr>
          <p:nvPr>
            <p:ph idx="1"/>
          </p:nvPr>
        </p:nvSpPr>
        <p:spPr/>
        <p:txBody>
          <a:bodyPr/>
          <a:lstStyle/>
          <a:p>
            <a:r>
              <a:rPr lang="en-US" sz="2400" dirty="0" smtClean="0"/>
              <a:t>NPRR 850 lays </a:t>
            </a:r>
            <a:r>
              <a:rPr lang="en-US" sz="2400" dirty="0"/>
              <a:t>out principles for ERCOT and Market Participants to follow in the event of a Market Suspension and Market Restart; and specifies the means of Settlement during a Market Suspension and for Market Restart.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10037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000" dirty="0"/>
              <a:t>Determination of Counter-Party Available Credit Limits</a:t>
            </a:r>
            <a:r>
              <a:rPr lang="en-US" sz="2000" b="1" dirty="0" smtClean="0">
                <a:solidFill>
                  <a:schemeClr val="accent1"/>
                </a:solidFill>
              </a:rPr>
              <a:t/>
            </a:r>
            <a:br>
              <a:rPr lang="en-US" sz="2000" b="1" dirty="0" smtClean="0">
                <a:solidFill>
                  <a:schemeClr val="accent1"/>
                </a:solidFill>
              </a:rPr>
            </a:br>
            <a:r>
              <a:rPr lang="en-US" sz="2000" b="1" dirty="0" smtClean="0">
                <a:solidFill>
                  <a:schemeClr val="accent1"/>
                </a:solidFill>
              </a:rPr>
              <a:t>					</a:t>
            </a:r>
            <a:r>
              <a:rPr lang="en-US" sz="2400" b="1" dirty="0" smtClean="0">
                <a:solidFill>
                  <a:schemeClr val="accent1"/>
                </a:solidFill>
              </a:rPr>
              <a:t>				</a:t>
            </a:r>
            <a:br>
              <a:rPr lang="en-US" sz="2400" b="1" dirty="0" smtClean="0">
                <a:solidFill>
                  <a:schemeClr val="accent1"/>
                </a:solidFill>
              </a:rPr>
            </a:br>
            <a:r>
              <a:rPr lang="en-US" sz="2400" b="0" dirty="0" smtClean="0">
                <a:solidFill>
                  <a:schemeClr val="accent1"/>
                </a:solidFill>
              </a:rPr>
              <a:t/>
            </a:r>
            <a:br>
              <a:rPr lang="en-US" sz="2400" b="0" dirty="0" smtClean="0">
                <a:solidFill>
                  <a:schemeClr val="accent1"/>
                </a:solidFill>
              </a:rPr>
            </a:br>
            <a:r>
              <a:rPr lang="en-US" sz="2000" b="0" dirty="0" smtClean="0">
                <a:solidFill>
                  <a:schemeClr val="tx1"/>
                </a:solidFill>
              </a:rPr>
              <a:t>Review current protocol language related to calculating Available Credit Limits for CRR Auction (ACLC) and Day Ahead Market (ACLD)</a:t>
            </a:r>
            <a:br>
              <a:rPr lang="en-US" sz="2000" b="0" dirty="0" smtClean="0">
                <a:solidFill>
                  <a:schemeClr val="tx1"/>
                </a:solidFill>
              </a:rPr>
            </a:br>
            <a:r>
              <a:rPr lang="en-US" sz="2000" dirty="0" smtClean="0">
                <a:solidFill>
                  <a:schemeClr val="tx1"/>
                </a:solidFill>
              </a:rPr>
              <a:t/>
            </a:r>
            <a:br>
              <a:rPr lang="en-US" sz="2000" dirty="0" smtClean="0">
                <a:solidFill>
                  <a:schemeClr val="tx1"/>
                </a:solidFill>
              </a:rPr>
            </a:br>
            <a:r>
              <a:rPr lang="en-US" sz="2000" b="0" dirty="0">
                <a:solidFill>
                  <a:schemeClr val="tx1"/>
                </a:solidFill>
              </a:rPr>
              <a:t>Review </a:t>
            </a:r>
            <a:r>
              <a:rPr lang="en-US" sz="2000" b="0" dirty="0" smtClean="0">
                <a:solidFill>
                  <a:schemeClr val="tx1"/>
                </a:solidFill>
              </a:rPr>
              <a:t>proposed protocol </a:t>
            </a:r>
            <a:r>
              <a:rPr lang="en-US" sz="2000" b="0" dirty="0">
                <a:solidFill>
                  <a:schemeClr val="tx1"/>
                </a:solidFill>
              </a:rPr>
              <a:t>language related to calculating Available Credit Limits for CRR Auction (ACLC) and Day Ahead Market (ACLD</a:t>
            </a:r>
            <a:r>
              <a:rPr lang="en-US" sz="2000" b="0" dirty="0" smtClean="0">
                <a:solidFill>
                  <a:schemeClr val="tx1"/>
                </a:solidFill>
              </a:rPr>
              <a:t>)</a:t>
            </a:r>
            <a:br>
              <a:rPr lang="en-US" sz="2000" b="0" dirty="0" smtClean="0">
                <a:solidFill>
                  <a:schemeClr val="tx1"/>
                </a:solidFill>
              </a:rPr>
            </a:br>
            <a:r>
              <a:rPr lang="en-US" sz="2000" b="0" dirty="0">
                <a:solidFill>
                  <a:schemeClr val="tx1"/>
                </a:solidFill>
              </a:rPr>
              <a:t/>
            </a:r>
            <a:br>
              <a:rPr lang="en-US" sz="2000" b="0" dirty="0">
                <a:solidFill>
                  <a:schemeClr val="tx1"/>
                </a:solidFill>
              </a:rPr>
            </a:br>
            <a:r>
              <a:rPr lang="en-US" sz="2000" b="0" dirty="0" smtClean="0">
                <a:solidFill>
                  <a:schemeClr val="tx1"/>
                </a:solidFill>
              </a:rPr>
              <a:t>Review option for calculating ACLC and ACLD</a:t>
            </a:r>
            <a:endParaRPr lang="en-US" sz="2000" b="0"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Tree>
    <p:extLst>
      <p:ext uri="{BB962C8B-B14F-4D97-AF65-F5344CB8AC3E}">
        <p14:creationId xmlns:p14="http://schemas.microsoft.com/office/powerpoint/2010/main" val="622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0"/>
            <a:ext cx="7886700" cy="381000"/>
          </a:xfrm>
        </p:spPr>
        <p:txBody>
          <a:bodyPr>
            <a:normAutofit/>
          </a:bodyPr>
          <a:lstStyle/>
          <a:p>
            <a:r>
              <a:rPr lang="en-US" sz="1800" dirty="0"/>
              <a:t>16.11.4.6 Determination of Counter-Party Available Credit Limits</a:t>
            </a:r>
          </a:p>
        </p:txBody>
      </p:sp>
      <p:sp>
        <p:nvSpPr>
          <p:cNvPr id="3" name="Content Placeholder 2"/>
          <p:cNvSpPr>
            <a:spLocks noGrp="1"/>
          </p:cNvSpPr>
          <p:nvPr>
            <p:ph idx="1"/>
          </p:nvPr>
        </p:nvSpPr>
        <p:spPr>
          <a:xfrm>
            <a:off x="165100" y="1250950"/>
            <a:ext cx="8813801" cy="4559300"/>
          </a:xfrm>
        </p:spPr>
        <p:txBody>
          <a:bodyPr>
            <a:normAutofit fontScale="25000" lnSpcReduction="20000"/>
          </a:bodyPr>
          <a:lstStyle/>
          <a:p>
            <a:pPr marL="0" indent="0">
              <a:buNone/>
            </a:pPr>
            <a:r>
              <a:rPr lang="en-US" sz="4400" b="1" dirty="0"/>
              <a:t>16.11.4.6	Determination of Counter-Party Available Credit Limits </a:t>
            </a:r>
            <a:endParaRPr lang="en-US" sz="4400" dirty="0"/>
          </a:p>
          <a:p>
            <a:pPr marL="0" indent="0">
              <a:buNone/>
            </a:pPr>
            <a:r>
              <a:rPr lang="en-US" sz="4400" dirty="0"/>
              <a:t>	</a:t>
            </a:r>
            <a:endParaRPr lang="en-US" sz="4400" dirty="0" smtClean="0"/>
          </a:p>
          <a:p>
            <a:pPr marL="514350" indent="-514350">
              <a:buAutoNum type="arabicParenBoth"/>
            </a:pPr>
            <a:r>
              <a:rPr lang="en-US" sz="4400" dirty="0" smtClean="0"/>
              <a:t>ERCOT </a:t>
            </a:r>
            <a:r>
              <a:rPr lang="en-US" sz="4400" dirty="0"/>
              <a:t>shall calculate an Available Credit Limit for the CRR Auction (ACLC) and an Available Credit Limit for the DAM (ACLD) </a:t>
            </a:r>
            <a:r>
              <a:rPr lang="en-US" sz="4400" dirty="0" smtClean="0"/>
              <a:t>as  </a:t>
            </a:r>
            <a:r>
              <a:rPr lang="en-US" sz="4400" dirty="0"/>
              <a:t>follows</a:t>
            </a:r>
            <a:r>
              <a:rPr lang="en-US" sz="4400" dirty="0" smtClean="0"/>
              <a:t>:</a:t>
            </a:r>
          </a:p>
          <a:p>
            <a:pPr marL="0" indent="0">
              <a:buNone/>
            </a:pPr>
            <a:r>
              <a:rPr lang="en-US" sz="4400" dirty="0"/>
              <a:t> </a:t>
            </a:r>
            <a:r>
              <a:rPr lang="en-US" sz="4400" dirty="0" smtClean="0"/>
              <a:t>             </a:t>
            </a:r>
            <a:r>
              <a:rPr lang="en-US" sz="4400" dirty="0"/>
              <a:t>(a)  ACLC for each Counter-Party equal to the maximum of zero and the net of its</a:t>
            </a:r>
            <a:r>
              <a:rPr lang="en-US" sz="4400" dirty="0" smtClean="0"/>
              <a:t>:</a:t>
            </a:r>
          </a:p>
          <a:p>
            <a:pPr marL="0" indent="0">
              <a:buNone/>
            </a:pPr>
            <a:r>
              <a:rPr lang="en-US" sz="4400" dirty="0"/>
              <a:t> </a:t>
            </a:r>
            <a:r>
              <a:rPr lang="en-US" sz="4400" dirty="0" smtClean="0"/>
              <a:t>                   (</a:t>
            </a:r>
            <a:r>
              <a:rPr lang="en-US" sz="4400" dirty="0" err="1"/>
              <a:t>i</a:t>
            </a:r>
            <a:r>
              <a:rPr lang="en-US" sz="4400" dirty="0"/>
              <a:t>)	</a:t>
            </a:r>
            <a:r>
              <a:rPr lang="en-US" sz="4400" dirty="0" smtClean="0"/>
              <a:t>   Secured </a:t>
            </a:r>
            <a:r>
              <a:rPr lang="en-US" sz="4400" dirty="0"/>
              <a:t>Financial Security; </a:t>
            </a:r>
            <a:r>
              <a:rPr lang="en-US" sz="4400" dirty="0" smtClean="0"/>
              <a:t>minus</a:t>
            </a:r>
          </a:p>
          <a:p>
            <a:pPr marL="0" indent="0">
              <a:buNone/>
            </a:pPr>
            <a:r>
              <a:rPr lang="en-US" sz="4400" dirty="0"/>
              <a:t> </a:t>
            </a:r>
            <a:r>
              <a:rPr lang="en-US" sz="4400" dirty="0" smtClean="0"/>
              <a:t>                   </a:t>
            </a:r>
            <a:r>
              <a:rPr lang="en-US" sz="4400" dirty="0"/>
              <a:t>(ii</a:t>
            </a:r>
            <a:r>
              <a:rPr lang="en-US" sz="4400" dirty="0" smtClean="0"/>
              <a:t>)   (</a:t>
            </a:r>
            <a:r>
              <a:rPr lang="en-US" sz="4400" dirty="0"/>
              <a:t>1+ACLIRF) * TPES; </a:t>
            </a:r>
            <a:r>
              <a:rPr lang="en-US" sz="4400" dirty="0" smtClean="0"/>
              <a:t>minus</a:t>
            </a:r>
          </a:p>
          <a:p>
            <a:pPr marL="0" indent="0">
              <a:buNone/>
            </a:pPr>
            <a:r>
              <a:rPr lang="en-US" sz="4400" dirty="0"/>
              <a:t> </a:t>
            </a:r>
            <a:r>
              <a:rPr lang="en-US" sz="4400" dirty="0" smtClean="0"/>
              <a:t>                   (iii)  Net </a:t>
            </a:r>
            <a:r>
              <a:rPr lang="en-US" sz="4400" dirty="0"/>
              <a:t>Positive Exposure of approved CRR Bilateral Trades; </a:t>
            </a:r>
            <a:r>
              <a:rPr lang="en-US" sz="4400" dirty="0" smtClean="0"/>
              <a:t>minus</a:t>
            </a:r>
          </a:p>
          <a:p>
            <a:pPr marL="0" indent="0">
              <a:buNone/>
            </a:pPr>
            <a:r>
              <a:rPr lang="en-US" sz="4400" dirty="0"/>
              <a:t> </a:t>
            </a:r>
            <a:r>
              <a:rPr lang="en-US" sz="4400" dirty="0" smtClean="0"/>
              <a:t>                   (</a:t>
            </a:r>
            <a:r>
              <a:rPr lang="en-US" sz="4400" dirty="0"/>
              <a:t>iv</a:t>
            </a:r>
            <a:r>
              <a:rPr lang="en-US" sz="4400" dirty="0" smtClean="0"/>
              <a:t>)  Maximum </a:t>
            </a:r>
            <a:r>
              <a:rPr lang="en-US" sz="4400" dirty="0"/>
              <a:t>of: </a:t>
            </a:r>
            <a:endParaRPr lang="en-US" sz="4400" dirty="0" smtClean="0"/>
          </a:p>
          <a:p>
            <a:pPr marL="0" indent="0">
              <a:buNone/>
            </a:pPr>
            <a:r>
              <a:rPr lang="en-US" sz="4400" dirty="0"/>
              <a:t> </a:t>
            </a:r>
            <a:r>
              <a:rPr lang="en-US" sz="4400" dirty="0" smtClean="0"/>
              <a:t>                         </a:t>
            </a:r>
            <a:r>
              <a:rPr lang="en-US" sz="4400" dirty="0"/>
              <a:t>	</a:t>
            </a:r>
            <a:endParaRPr lang="en-US" sz="4400" dirty="0" smtClean="0"/>
          </a:p>
          <a:p>
            <a:pPr marL="0" indent="0">
              <a:buNone/>
            </a:pPr>
            <a:r>
              <a:rPr lang="en-US" sz="4400" dirty="0"/>
              <a:t> </a:t>
            </a:r>
            <a:r>
              <a:rPr lang="en-US" sz="4400" dirty="0" smtClean="0"/>
              <a:t> 	   (</a:t>
            </a:r>
            <a:r>
              <a:rPr lang="en-US" sz="4400" dirty="0"/>
              <a:t>A) Zero; and </a:t>
            </a:r>
            <a:endParaRPr lang="en-US" sz="4400" dirty="0" smtClean="0"/>
          </a:p>
          <a:p>
            <a:pPr marL="0" indent="0">
              <a:buNone/>
            </a:pPr>
            <a:r>
              <a:rPr lang="en-US" sz="4400" dirty="0"/>
              <a:t> </a:t>
            </a:r>
            <a:r>
              <a:rPr lang="en-US" sz="4400" dirty="0" smtClean="0"/>
              <a:t>                          (</a:t>
            </a:r>
            <a:r>
              <a:rPr lang="en-US" sz="4400" dirty="0"/>
              <a:t>B) ((1+ACLIRF) * TPEA) minus the Unsecured Credit Limit minus Financial Security defined as guarantees in </a:t>
            </a:r>
            <a:r>
              <a:rPr lang="en-US" sz="4400" dirty="0" smtClean="0"/>
              <a:t>paragraph</a:t>
            </a:r>
          </a:p>
          <a:p>
            <a:pPr marL="0" indent="0">
              <a:buNone/>
            </a:pPr>
            <a:r>
              <a:rPr lang="en-US" sz="4400" dirty="0"/>
              <a:t> </a:t>
            </a:r>
            <a:r>
              <a:rPr lang="en-US" sz="4400" dirty="0" smtClean="0"/>
              <a:t>                                </a:t>
            </a:r>
            <a:r>
              <a:rPr lang="en-US" sz="4400" dirty="0"/>
              <a:t>(1)(a) of 	</a:t>
            </a:r>
            <a:r>
              <a:rPr lang="en-US" sz="4400" dirty="0" smtClean="0"/>
              <a:t>Section </a:t>
            </a:r>
            <a:r>
              <a:rPr lang="en-US" sz="4400" dirty="0"/>
              <a:t>16.11.3, Alternative Means of Satisfying ERCOT Creditworthiness Requirements.</a:t>
            </a:r>
          </a:p>
          <a:p>
            <a:pPr marL="0" indent="0">
              <a:buNone/>
            </a:pPr>
            <a:r>
              <a:rPr lang="en-US" sz="4400" dirty="0"/>
              <a:t>	        </a:t>
            </a:r>
            <a:endParaRPr lang="en-US" sz="4400" dirty="0" smtClean="0"/>
          </a:p>
          <a:p>
            <a:pPr marL="0" indent="0">
              <a:buNone/>
            </a:pPr>
            <a:r>
              <a:rPr lang="en-US" sz="4400" dirty="0"/>
              <a:t> </a:t>
            </a:r>
            <a:r>
              <a:rPr lang="en-US" sz="4400" dirty="0" smtClean="0"/>
              <a:t>            </a:t>
            </a:r>
            <a:r>
              <a:rPr lang="en-US" sz="4400" dirty="0"/>
              <a:t>(b)  ACLD for each Counter-Party equal to the maximum of zero and the net of its</a:t>
            </a:r>
            <a:r>
              <a:rPr lang="en-US" sz="4400" dirty="0" smtClean="0"/>
              <a:t>:</a:t>
            </a:r>
          </a:p>
          <a:p>
            <a:pPr marL="0" indent="0">
              <a:buNone/>
            </a:pPr>
            <a:r>
              <a:rPr lang="en-US" sz="4400" dirty="0"/>
              <a:t> </a:t>
            </a:r>
            <a:r>
              <a:rPr lang="en-US" sz="4400" dirty="0" smtClean="0"/>
              <a:t>                   (</a:t>
            </a:r>
            <a:r>
              <a:rPr lang="en-US" sz="4400" dirty="0" err="1"/>
              <a:t>i</a:t>
            </a:r>
            <a:r>
              <a:rPr lang="en-US" sz="4400" dirty="0"/>
              <a:t>)	</a:t>
            </a:r>
            <a:r>
              <a:rPr lang="en-US" sz="4400" dirty="0" smtClean="0"/>
              <a:t>   Unsecured </a:t>
            </a:r>
            <a:r>
              <a:rPr lang="en-US" sz="4400" dirty="0"/>
              <a:t>Credit Limit; </a:t>
            </a:r>
            <a:r>
              <a:rPr lang="en-US" sz="4400" dirty="0" smtClean="0"/>
              <a:t>plus</a:t>
            </a:r>
          </a:p>
          <a:p>
            <a:pPr marL="0" indent="0">
              <a:buNone/>
            </a:pPr>
            <a:r>
              <a:rPr lang="en-US" sz="4400" dirty="0"/>
              <a:t> </a:t>
            </a:r>
            <a:r>
              <a:rPr lang="en-US" sz="4400" dirty="0" smtClean="0"/>
              <a:t>                   (ii)   Financial </a:t>
            </a:r>
            <a:r>
              <a:rPr lang="en-US" sz="4400" dirty="0"/>
              <a:t>Security defined as guarantees in paragraph (1)(a) of Section 16.11.3; </a:t>
            </a:r>
            <a:r>
              <a:rPr lang="en-US" sz="4400" dirty="0" smtClean="0"/>
              <a:t>plus</a:t>
            </a:r>
          </a:p>
          <a:p>
            <a:pPr marL="0" indent="0">
              <a:buNone/>
            </a:pPr>
            <a:r>
              <a:rPr lang="en-US" sz="4400" dirty="0"/>
              <a:t> </a:t>
            </a:r>
            <a:r>
              <a:rPr lang="en-US" sz="4400" dirty="0" smtClean="0"/>
              <a:t>                   (</a:t>
            </a:r>
            <a:r>
              <a:rPr lang="en-US" sz="4400" dirty="0"/>
              <a:t>iii</a:t>
            </a:r>
            <a:r>
              <a:rPr lang="en-US" sz="4400" dirty="0" smtClean="0"/>
              <a:t>)  Remainder </a:t>
            </a:r>
            <a:r>
              <a:rPr lang="en-US" sz="4400" dirty="0"/>
              <a:t>Collateral; </a:t>
            </a:r>
            <a:r>
              <a:rPr lang="en-US" sz="4400" dirty="0" smtClean="0"/>
              <a:t>minus</a:t>
            </a:r>
          </a:p>
          <a:p>
            <a:pPr marL="0" indent="0">
              <a:buNone/>
            </a:pPr>
            <a:r>
              <a:rPr lang="en-US" sz="4400" dirty="0"/>
              <a:t> </a:t>
            </a:r>
            <a:r>
              <a:rPr lang="en-US" sz="4400" dirty="0" smtClean="0"/>
              <a:t>                   (iv)  ACLIRF </a:t>
            </a:r>
            <a:r>
              <a:rPr lang="en-US" sz="4400" dirty="0"/>
              <a:t>* TPES; </a:t>
            </a:r>
            <a:r>
              <a:rPr lang="en-US" sz="4400" dirty="0" smtClean="0"/>
              <a:t>minus</a:t>
            </a:r>
          </a:p>
          <a:p>
            <a:pPr marL="0" indent="0">
              <a:buNone/>
            </a:pPr>
            <a:r>
              <a:rPr lang="en-US" sz="4400" dirty="0"/>
              <a:t> </a:t>
            </a:r>
            <a:r>
              <a:rPr lang="en-US" sz="4400" dirty="0" smtClean="0"/>
              <a:t>                   </a:t>
            </a:r>
            <a:r>
              <a:rPr lang="en-US" sz="4400" dirty="0"/>
              <a:t>(v</a:t>
            </a:r>
            <a:r>
              <a:rPr lang="en-US" sz="4400" dirty="0" smtClean="0"/>
              <a:t>)  (</a:t>
            </a:r>
            <a:r>
              <a:rPr lang="en-US" sz="4400" dirty="0"/>
              <a:t>1+ACLIRF) * TPEA.</a:t>
            </a:r>
          </a:p>
          <a:p>
            <a:pPr marL="0" indent="0">
              <a:buNone/>
            </a:pPr>
            <a:r>
              <a:rPr lang="en-US" sz="4400" dirty="0"/>
              <a:t>	         </a:t>
            </a:r>
            <a:endParaRPr lang="en-US" sz="4400" dirty="0" smtClean="0"/>
          </a:p>
          <a:p>
            <a:pPr marL="0" indent="0">
              <a:buNone/>
            </a:pPr>
            <a:r>
              <a:rPr lang="en-US" sz="4400" dirty="0"/>
              <a:t> </a:t>
            </a:r>
            <a:r>
              <a:rPr lang="en-US" sz="4400" dirty="0" smtClean="0"/>
              <a:t>           </a:t>
            </a:r>
            <a:r>
              <a:rPr lang="en-US" sz="4400" dirty="0"/>
              <a:t>(c)  If all or part of a Counter-Party’s ACLC and/or ACLD cannot be computed due to an ERCOT computer system failure, then </a:t>
            </a:r>
            <a:endParaRPr lang="en-US" sz="4400" dirty="0" smtClean="0"/>
          </a:p>
          <a:p>
            <a:pPr marL="0" indent="0">
              <a:buNone/>
            </a:pPr>
            <a:r>
              <a:rPr lang="en-US" sz="4400" dirty="0" smtClean="0"/>
              <a:t>                  ERCOT shall estimate </a:t>
            </a:r>
            <a:r>
              <a:rPr lang="en-US" sz="4400" dirty="0"/>
              <a:t>ACLC and/or ACLD for that Counter-Party and provide the information used to determine such estimates  </a:t>
            </a:r>
            <a:r>
              <a:rPr lang="en-US" sz="4400" dirty="0" smtClean="0"/>
              <a:t>  </a:t>
            </a:r>
          </a:p>
          <a:p>
            <a:pPr marL="0" indent="0">
              <a:buNone/>
            </a:pPr>
            <a:r>
              <a:rPr lang="en-US" sz="4400" dirty="0" smtClean="0"/>
              <a:t>                  to </a:t>
            </a:r>
            <a:r>
              <a:rPr lang="en-US" sz="4400" dirty="0"/>
              <a:t>that  Counter-Party.  </a:t>
            </a:r>
            <a:r>
              <a:rPr lang="en-US" sz="4400" dirty="0" smtClean="0"/>
              <a:t>If  </a:t>
            </a:r>
            <a:r>
              <a:rPr lang="en-US" sz="4400" dirty="0"/>
              <a:t>all or part of ACLC and/or ACLD cannot be estimated with current data, then the most recently </a:t>
            </a:r>
            <a:endParaRPr lang="en-US" sz="4400" dirty="0" smtClean="0"/>
          </a:p>
          <a:p>
            <a:pPr marL="0" indent="0">
              <a:buNone/>
            </a:pPr>
            <a:r>
              <a:rPr lang="en-US" sz="4400" dirty="0" smtClean="0"/>
              <a:t>                  available </a:t>
            </a:r>
            <a:r>
              <a:rPr lang="en-US" sz="4400" dirty="0"/>
              <a:t>values shall be used to 	</a:t>
            </a:r>
            <a:r>
              <a:rPr lang="en-US" sz="4400" dirty="0" smtClean="0"/>
              <a:t>determine </a:t>
            </a:r>
            <a:r>
              <a:rPr lang="en-US" sz="4400" dirty="0"/>
              <a:t>the Counter-Party’s ACLC and/or ACLD.  ERCOT shall provide electronic Notice, as </a:t>
            </a:r>
            <a:endParaRPr lang="en-US" sz="4400" dirty="0" smtClean="0"/>
          </a:p>
          <a:p>
            <a:pPr marL="0" indent="0">
              <a:buNone/>
            </a:pPr>
            <a:r>
              <a:rPr lang="en-US" sz="4400" dirty="0" smtClean="0"/>
              <a:t>                  soon </a:t>
            </a:r>
            <a:r>
              <a:rPr lang="en-US" sz="4400" dirty="0"/>
              <a:t>as practicable, </a:t>
            </a:r>
            <a:r>
              <a:rPr lang="en-US" sz="4400" dirty="0" smtClean="0"/>
              <a:t>to Counter-Parties when </a:t>
            </a:r>
            <a:r>
              <a:rPr lang="en-US" sz="4400" dirty="0"/>
              <a:t>utilizing this methodology, and shall further provide electronic Notice to </a:t>
            </a:r>
            <a:r>
              <a:rPr lang="en-US" sz="4400" dirty="0" smtClean="0"/>
              <a:t>Counter-</a:t>
            </a:r>
          </a:p>
          <a:p>
            <a:pPr marL="0" indent="0">
              <a:buNone/>
            </a:pPr>
            <a:r>
              <a:rPr lang="en-US" sz="4400" dirty="0" smtClean="0"/>
              <a:t>                  Parties </a:t>
            </a:r>
            <a:r>
              <a:rPr lang="en-US" sz="4400" dirty="0"/>
              <a:t>when current data is </a:t>
            </a:r>
            <a:r>
              <a:rPr lang="en-US" sz="4400" dirty="0" smtClean="0"/>
              <a:t>restored </a:t>
            </a:r>
            <a:r>
              <a:rPr lang="en-US" sz="4400" dirty="0"/>
              <a:t>and available </a:t>
            </a:r>
            <a:r>
              <a:rPr lang="en-US" sz="4400" dirty="0" smtClean="0"/>
              <a:t>to calculate </a:t>
            </a:r>
            <a:r>
              <a:rPr lang="en-US" sz="4400" dirty="0"/>
              <a:t>ACLC and ACLD under paragraphs (a) and (b) above.</a:t>
            </a:r>
          </a:p>
          <a:p>
            <a:endParaRPr lang="en-US" dirty="0"/>
          </a:p>
        </p:txBody>
      </p:sp>
    </p:spTree>
    <p:extLst>
      <p:ext uri="{BB962C8B-B14F-4D97-AF65-F5344CB8AC3E}">
        <p14:creationId xmlns:p14="http://schemas.microsoft.com/office/powerpoint/2010/main" val="401519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0"/>
            <a:ext cx="7886700" cy="381000"/>
          </a:xfrm>
        </p:spPr>
        <p:txBody>
          <a:bodyPr>
            <a:normAutofit/>
          </a:bodyPr>
          <a:lstStyle/>
          <a:p>
            <a:r>
              <a:rPr lang="en-US" sz="1500" dirty="0"/>
              <a:t>NPRR 850  Determination of </a:t>
            </a:r>
            <a:r>
              <a:rPr lang="en-US" sz="1500" dirty="0" smtClean="0"/>
              <a:t>Counter-Party </a:t>
            </a:r>
            <a:r>
              <a:rPr lang="en-US" sz="1500" dirty="0"/>
              <a:t>Available Credit Limits</a:t>
            </a:r>
          </a:p>
        </p:txBody>
      </p:sp>
      <p:sp>
        <p:nvSpPr>
          <p:cNvPr id="3" name="Content Placeholder 2"/>
          <p:cNvSpPr>
            <a:spLocks noGrp="1"/>
          </p:cNvSpPr>
          <p:nvPr>
            <p:ph idx="1"/>
          </p:nvPr>
        </p:nvSpPr>
        <p:spPr>
          <a:xfrm>
            <a:off x="628650" y="1371600"/>
            <a:ext cx="7886700" cy="4118373"/>
          </a:xfrm>
        </p:spPr>
        <p:txBody>
          <a:bodyPr>
            <a:normAutofit fontScale="62500" lnSpcReduction="20000"/>
          </a:bodyPr>
          <a:lstStyle/>
          <a:p>
            <a:pPr marL="0" indent="0">
              <a:buNone/>
            </a:pPr>
            <a:r>
              <a:rPr lang="en-US" sz="1875" b="1" dirty="0"/>
              <a:t>25.4	Market Suspension Credit Processes</a:t>
            </a:r>
          </a:p>
          <a:p>
            <a:pPr marL="0" indent="0">
              <a:buNone/>
            </a:pPr>
            <a:endParaRPr lang="en-US" sz="1875" dirty="0"/>
          </a:p>
          <a:p>
            <a:pPr marL="0" indent="0">
              <a:buNone/>
            </a:pPr>
            <a:r>
              <a:rPr lang="en-US" sz="1875" b="1" dirty="0"/>
              <a:t>25.4.1	Market Suspension Credit Assumptions</a:t>
            </a:r>
          </a:p>
          <a:p>
            <a:pPr marL="0" indent="0">
              <a:buNone/>
            </a:pPr>
            <a:r>
              <a:rPr lang="en-US" sz="1875" dirty="0"/>
              <a:t>(1)	During a Market Suspension, the estimation of market credit is contingent upon the following </a:t>
            </a:r>
            <a:r>
              <a:rPr lang="en-US" sz="1875" dirty="0" smtClean="0"/>
              <a:t>	conditions</a:t>
            </a:r>
            <a:r>
              <a:rPr lang="en-US" sz="1875" dirty="0"/>
              <a:t>:</a:t>
            </a:r>
          </a:p>
          <a:p>
            <a:pPr marL="0" indent="0">
              <a:buNone/>
            </a:pPr>
            <a:r>
              <a:rPr lang="en-US" sz="1875" dirty="0" smtClean="0"/>
              <a:t>	(</a:t>
            </a:r>
            <a:r>
              <a:rPr lang="en-US" sz="1875" dirty="0"/>
              <a:t>a</a:t>
            </a:r>
            <a:r>
              <a:rPr lang="en-US" sz="1875" dirty="0" smtClean="0"/>
              <a:t>)  ERCOT </a:t>
            </a:r>
            <a:r>
              <a:rPr lang="en-US" sz="1875" dirty="0"/>
              <a:t>systems critical to credit processes have been restored, with the understanding that </a:t>
            </a:r>
            <a:r>
              <a:rPr lang="en-US" sz="1875" dirty="0" smtClean="0"/>
              <a:t>	some </a:t>
            </a:r>
            <a:r>
              <a:rPr lang="en-US" sz="1875" dirty="0"/>
              <a:t>data normally </a:t>
            </a:r>
            <a:r>
              <a:rPr lang="en-US" sz="1875" dirty="0" smtClean="0"/>
              <a:t>used </a:t>
            </a:r>
            <a:r>
              <a:rPr lang="en-US" sz="1875" dirty="0"/>
              <a:t>in credit calculations might not be available;</a:t>
            </a:r>
          </a:p>
          <a:p>
            <a:pPr marL="0" indent="0">
              <a:buNone/>
            </a:pPr>
            <a:r>
              <a:rPr lang="en-US" sz="1875" dirty="0" smtClean="0"/>
              <a:t>	(</a:t>
            </a:r>
            <a:r>
              <a:rPr lang="en-US" sz="1875" dirty="0"/>
              <a:t>b</a:t>
            </a:r>
            <a:r>
              <a:rPr lang="en-US" sz="1875" dirty="0" smtClean="0"/>
              <a:t>)  Adequate </a:t>
            </a:r>
            <a:r>
              <a:rPr lang="en-US" sz="1875" dirty="0"/>
              <a:t>means of communication with Counter-Parties are available; and</a:t>
            </a:r>
          </a:p>
          <a:p>
            <a:pPr marL="0" indent="0">
              <a:buNone/>
            </a:pPr>
            <a:r>
              <a:rPr lang="en-US" sz="1875" dirty="0" smtClean="0"/>
              <a:t>	(</a:t>
            </a:r>
            <a:r>
              <a:rPr lang="en-US" sz="1875" dirty="0"/>
              <a:t>c</a:t>
            </a:r>
            <a:r>
              <a:rPr lang="en-US" sz="1875" dirty="0" smtClean="0"/>
              <a:t>) Systems </a:t>
            </a:r>
            <a:r>
              <a:rPr lang="en-US" sz="1875" dirty="0"/>
              <a:t>are available for transfer of funds to and from Market Participants.</a:t>
            </a:r>
          </a:p>
          <a:p>
            <a:pPr marL="0" indent="0">
              <a:buNone/>
            </a:pPr>
            <a:r>
              <a:rPr lang="en-US" sz="1875" b="1" i="1" dirty="0"/>
              <a:t> </a:t>
            </a:r>
            <a:endParaRPr lang="en-US" sz="1875" dirty="0"/>
          </a:p>
          <a:p>
            <a:pPr marL="0" indent="0">
              <a:buNone/>
            </a:pPr>
            <a:r>
              <a:rPr lang="en-US" sz="1875" b="1" i="1" dirty="0"/>
              <a:t>25.4.2	Determination of Counter-Party Available Credit Limits</a:t>
            </a:r>
            <a:endParaRPr lang="en-US" sz="1875" dirty="0"/>
          </a:p>
          <a:p>
            <a:pPr marL="0" indent="0">
              <a:buNone/>
            </a:pPr>
            <a:r>
              <a:rPr lang="en-US" sz="1875" dirty="0"/>
              <a:t>(1)	During a Market Suspension, a Counter-Party’s Available Credit Limit for the CRR Auction (ACLC) </a:t>
            </a:r>
            <a:r>
              <a:rPr lang="en-US" sz="1875" dirty="0" smtClean="0"/>
              <a:t>	and </a:t>
            </a:r>
            <a:r>
              <a:rPr lang="en-US" sz="1875" dirty="0"/>
              <a:t>Available </a:t>
            </a:r>
            <a:r>
              <a:rPr lang="en-US" sz="1875" dirty="0" smtClean="0"/>
              <a:t> Credit </a:t>
            </a:r>
            <a:r>
              <a:rPr lang="en-US" sz="1875" dirty="0"/>
              <a:t>Limit for the DAM (ACLD) will be determined pursuant to Section 16.11.4.6, </a:t>
            </a:r>
            <a:r>
              <a:rPr lang="en-US" sz="1875" dirty="0" smtClean="0"/>
              <a:t>	Determination </a:t>
            </a:r>
            <a:r>
              <a:rPr lang="en-US" sz="1875" dirty="0"/>
              <a:t>of Counter-Party </a:t>
            </a:r>
            <a:r>
              <a:rPr lang="en-US" sz="1875" dirty="0" smtClean="0"/>
              <a:t>Available </a:t>
            </a:r>
            <a:r>
              <a:rPr lang="en-US" sz="1875" dirty="0"/>
              <a:t>Credit Limits. </a:t>
            </a:r>
          </a:p>
          <a:p>
            <a:pPr marL="0" indent="0">
              <a:buNone/>
            </a:pPr>
            <a:r>
              <a:rPr lang="en-US" sz="1875" dirty="0"/>
              <a:t>(2)	During a Market Suspension, ERCOT may, at its sole discretion, set an Unsecured Credit Limit for </a:t>
            </a:r>
            <a:r>
              <a:rPr lang="en-US" sz="1875" dirty="0" smtClean="0"/>
              <a:t>	Counter-Parties not </a:t>
            </a:r>
            <a:r>
              <a:rPr lang="en-US" sz="1875" dirty="0"/>
              <a:t>otherwise eligible per the ERCOT Creditworthiness Standards and/or increase </a:t>
            </a:r>
            <a:r>
              <a:rPr lang="en-US" sz="1875" dirty="0" smtClean="0"/>
              <a:t>	Unsecured </a:t>
            </a:r>
            <a:r>
              <a:rPr lang="en-US" sz="1875" dirty="0"/>
              <a:t>Credit Limits for </a:t>
            </a:r>
            <a:r>
              <a:rPr lang="en-US" sz="1875" dirty="0" smtClean="0"/>
              <a:t>Counter-Parties </a:t>
            </a:r>
            <a:r>
              <a:rPr lang="en-US" sz="1875" dirty="0"/>
              <a:t>currently eligible for Unsecured Credit.</a:t>
            </a:r>
          </a:p>
          <a:p>
            <a:pPr marL="0" indent="0">
              <a:buNone/>
            </a:pPr>
            <a:r>
              <a:rPr lang="en-US" sz="1875" dirty="0"/>
              <a:t>(3)	In accordance with Section 25.4.3, Collateral Management, ERCOT may, at its sole discretion, </a:t>
            </a:r>
            <a:r>
              <a:rPr lang="en-US" sz="1875" dirty="0" smtClean="0"/>
              <a:t>	waive</a:t>
            </a:r>
            <a:r>
              <a:rPr lang="en-US" sz="1875" dirty="0"/>
              <a:t>, in part or in </a:t>
            </a:r>
            <a:r>
              <a:rPr lang="en-US" sz="1875" dirty="0" smtClean="0"/>
              <a:t>full</a:t>
            </a:r>
            <a:r>
              <a:rPr lang="en-US" sz="1875" dirty="0"/>
              <a:t>, the requirements in paragraph (2) of Section 16.11.5, Monitoring of a </a:t>
            </a:r>
            <a:r>
              <a:rPr lang="en-US" sz="1875" dirty="0" smtClean="0"/>
              <a:t>	Counter-Party’s </a:t>
            </a:r>
            <a:r>
              <a:rPr lang="en-US" sz="1875" dirty="0"/>
              <a:t>Creditworthiness Credit 	Exposure by ERCOT, for Counter-Parties to maintain </a:t>
            </a:r>
            <a:r>
              <a:rPr lang="en-US" sz="1875" dirty="0" smtClean="0"/>
              <a:t>	designated </a:t>
            </a:r>
            <a:r>
              <a:rPr lang="en-US" sz="1875" dirty="0"/>
              <a:t>amounts of Secured and/or Remainder Collateral.</a:t>
            </a:r>
          </a:p>
          <a:p>
            <a:pPr marL="0" indent="0">
              <a:buNone/>
            </a:pPr>
            <a:r>
              <a:rPr lang="en-US" sz="1875" dirty="0"/>
              <a:t>(4)	The exercise of any measures described in paragraphs (2) and (3) above shall be reflected in the </a:t>
            </a:r>
            <a:r>
              <a:rPr lang="en-US" sz="1875" dirty="0" smtClean="0"/>
              <a:t>	estimated </a:t>
            </a:r>
            <a:r>
              <a:rPr lang="en-US" sz="1875" dirty="0"/>
              <a:t>ACLC </a:t>
            </a:r>
            <a:r>
              <a:rPr lang="en-US" sz="1875" dirty="0" smtClean="0"/>
              <a:t>and/or </a:t>
            </a:r>
            <a:r>
              <a:rPr lang="en-US" sz="1875" dirty="0"/>
              <a:t>ACLD values provided to Counter-Parties pursuant to Section 16.11.4.6.</a:t>
            </a:r>
          </a:p>
          <a:p>
            <a:endParaRPr lang="en-US" dirty="0"/>
          </a:p>
        </p:txBody>
      </p:sp>
    </p:spTree>
    <p:extLst>
      <p:ext uri="{BB962C8B-B14F-4D97-AF65-F5344CB8AC3E}">
        <p14:creationId xmlns:p14="http://schemas.microsoft.com/office/powerpoint/2010/main" val="40341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Determination of Counter-Party Available Credit Limits</a:t>
            </a:r>
          </a:p>
        </p:txBody>
      </p:sp>
      <p:sp>
        <p:nvSpPr>
          <p:cNvPr id="3" name="Content Placeholder 2"/>
          <p:cNvSpPr>
            <a:spLocks noGrp="1"/>
          </p:cNvSpPr>
          <p:nvPr>
            <p:ph idx="1"/>
          </p:nvPr>
        </p:nvSpPr>
        <p:spPr>
          <a:xfrm>
            <a:off x="533400" y="914400"/>
            <a:ext cx="8305800" cy="5005633"/>
          </a:xfrm>
        </p:spPr>
        <p:txBody>
          <a:bodyPr/>
          <a:lstStyle/>
          <a:p>
            <a:r>
              <a:rPr lang="en-US" sz="2000" dirty="0"/>
              <a:t>Option for calculating an Available Credit Limit for CRR Auction (ACLC) and Available Credit Limit for DAM (ACLD</a:t>
            </a:r>
            <a:r>
              <a:rPr lang="en-US" sz="2000" dirty="0" smtClean="0"/>
              <a:t>) </a:t>
            </a:r>
          </a:p>
          <a:p>
            <a:endParaRPr lang="en-US" sz="2000" dirty="0"/>
          </a:p>
          <a:p>
            <a:pPr marL="457200" lvl="1" indent="0">
              <a:buNone/>
            </a:pPr>
            <a:r>
              <a:rPr lang="en-US" sz="1600" dirty="0"/>
              <a:t>Grant Counter-Parties 80% of their posted collateral and/or </a:t>
            </a:r>
            <a:r>
              <a:rPr lang="en-US" sz="1600" dirty="0" smtClean="0"/>
              <a:t>unsecured </a:t>
            </a:r>
            <a:r>
              <a:rPr lang="en-US" sz="1600" dirty="0"/>
              <a:t>credit limit for </a:t>
            </a:r>
            <a:r>
              <a:rPr lang="en-US" sz="1600" dirty="0" smtClean="0"/>
              <a:t>participation in the CRR Auction and/or Day-Ahead Market </a:t>
            </a:r>
            <a:endParaRPr lang="en-US" sz="1600"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685800" y="3083577"/>
            <a:ext cx="8229600" cy="690846"/>
          </a:xfrm>
          <a:prstGeom prst="rect">
            <a:avLst/>
          </a:prstGeom>
        </p:spPr>
      </p:pic>
    </p:spTree>
    <p:extLst>
      <p:ext uri="{BB962C8B-B14F-4D97-AF65-F5344CB8AC3E}">
        <p14:creationId xmlns:p14="http://schemas.microsoft.com/office/powerpoint/2010/main" val="314688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Market Suspension and Restart</a:t>
            </a:r>
            <a:endParaRPr lang="en-US" sz="2000" dirty="0"/>
          </a:p>
        </p:txBody>
      </p:sp>
      <p:sp>
        <p:nvSpPr>
          <p:cNvPr id="3" name="Content Placeholder 2"/>
          <p:cNvSpPr>
            <a:spLocks noGrp="1"/>
          </p:cNvSpPr>
          <p:nvPr>
            <p:ph idx="1"/>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07329620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5636</TotalTime>
  <Words>144</Words>
  <Application>Microsoft Office PowerPoint</Application>
  <PresentationFormat>On-screen Show (4:3)</PresentationFormat>
  <Paragraphs>61</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NPRR 850 Market Suspension and Restart</vt:lpstr>
      <vt:lpstr>Determination of Counter-Party Available Credit Limits            Review current protocol language related to calculating Available Credit Limits for CRR Auction (ACLC) and Day Ahead Market (ACLD)  Review proposed protocol language related to calculating Available Credit Limits for CRR Auction (ACLC) and Day Ahead Market (ACLD)  Review option for calculating ACLC and ACLD</vt:lpstr>
      <vt:lpstr>16.11.4.6 Determination of Counter-Party Available Credit Limits</vt:lpstr>
      <vt:lpstr>NPRR 850  Determination of Counter-Party Available Credit Limits</vt:lpstr>
      <vt:lpstr>Determination of Counter-Party Available Credit Limits</vt:lpstr>
      <vt:lpstr>Market Suspension and Restart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Papudesi, Spoorthy</cp:lastModifiedBy>
  <cp:revision>125</cp:revision>
  <cp:lastPrinted>2018-04-18T15:36:06Z</cp:lastPrinted>
  <dcterms:created xsi:type="dcterms:W3CDTF">2016-01-21T15:20:31Z</dcterms:created>
  <dcterms:modified xsi:type="dcterms:W3CDTF">2018-04-20T13:37:20Z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