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7"/>
  </p:notesMasterIdLst>
  <p:handoutMasterIdLst>
    <p:handoutMasterId r:id="rId28"/>
  </p:handoutMasterIdLst>
  <p:sldIdLst>
    <p:sldId id="260" r:id="rId6"/>
    <p:sldId id="297" r:id="rId7"/>
    <p:sldId id="279" r:id="rId8"/>
    <p:sldId id="337" r:id="rId9"/>
    <p:sldId id="336" r:id="rId10"/>
    <p:sldId id="300" r:id="rId11"/>
    <p:sldId id="303" r:id="rId12"/>
    <p:sldId id="280" r:id="rId13"/>
    <p:sldId id="305" r:id="rId14"/>
    <p:sldId id="283" r:id="rId15"/>
    <p:sldId id="306" r:id="rId16"/>
    <p:sldId id="313" r:id="rId17"/>
    <p:sldId id="316" r:id="rId18"/>
    <p:sldId id="312" r:id="rId19"/>
    <p:sldId id="321" r:id="rId20"/>
    <p:sldId id="322" r:id="rId21"/>
    <p:sldId id="338" r:id="rId22"/>
    <p:sldId id="341" r:id="rId23"/>
    <p:sldId id="339" r:id="rId24"/>
    <p:sldId id="340" r:id="rId25"/>
    <p:sldId id="296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2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9.emf"/><Relationship Id="rId4" Type="http://schemas.openxmlformats.org/officeDocument/2006/relationships/image" Target="../media/image3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3.emf"/><Relationship Id="rId4" Type="http://schemas.openxmlformats.org/officeDocument/2006/relationships/image" Target="../media/image4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Charges </a:t>
            </a:r>
            <a:r>
              <a:rPr lang="en-US" sz="2000" dirty="0" smtClean="0"/>
              <a:t>and 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Demand Side Working Group – April 20, 2017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Competitive Hour </a:t>
            </a:r>
            <a:r>
              <a:rPr lang="en-US" altLang="en-US" sz="2400" dirty="0"/>
              <a:t>Ending 17:00 </a:t>
            </a:r>
            <a:r>
              <a:rPr lang="en-US" altLang="en-US" sz="2400" dirty="0" smtClean="0"/>
              <a:t>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675" y="3505200"/>
            <a:ext cx="3886202" cy="2524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3" y="838200"/>
            <a:ext cx="3895727" cy="25161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838200"/>
            <a:ext cx="388620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NOIE Hour </a:t>
            </a:r>
            <a:r>
              <a:rPr lang="en-US" altLang="en-US" sz="2400" dirty="0"/>
              <a:t>Ending 17:00 </a:t>
            </a:r>
            <a:r>
              <a:rPr lang="en-US" altLang="en-US" sz="2400" dirty="0" smtClean="0"/>
              <a:t>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838200"/>
            <a:ext cx="3962399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467100"/>
            <a:ext cx="3962399" cy="2514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525" y="838200"/>
            <a:ext cx="4038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0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2012 – 2017 Pricing Events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457200" y="914400"/>
            <a:ext cx="8153400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0" dirty="0" smtClean="0"/>
              <a:t>For this analysis a High Price Event has been defined as a day with a Load zone price &gt; $200 for 4 consecutive 15-minute intervals</a:t>
            </a:r>
          </a:p>
          <a:p>
            <a:pPr eaLnBrk="1" hangingPunct="1">
              <a:spcBef>
                <a:spcPct val="0"/>
              </a:spcBef>
            </a:pPr>
            <a:endParaRPr lang="en-US" altLang="en-US" sz="8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For the 2012 – 2017 years,194 days with high price events were identified in one or more load zones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AEN       – 	66 days</a:t>
            </a:r>
          </a:p>
          <a:p>
            <a:pPr lvl="1">
              <a:spcBef>
                <a:spcPct val="0"/>
              </a:spcBef>
            </a:pPr>
            <a:r>
              <a:rPr lang="en-US" altLang="en-US" sz="1600" b="0" dirty="0" smtClean="0"/>
              <a:t>CPS       – 	58 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Houston – 	73 days</a:t>
            </a:r>
          </a:p>
          <a:p>
            <a:pPr lvl="1">
              <a:spcBef>
                <a:spcPct val="0"/>
              </a:spcBef>
            </a:pPr>
            <a:r>
              <a:rPr lang="en-US" altLang="en-US" sz="1600" b="0" dirty="0" smtClean="0"/>
              <a:t>LCRA     </a:t>
            </a:r>
            <a:r>
              <a:rPr lang="en-US" altLang="en-US" sz="1600" dirty="0" smtClean="0"/>
              <a:t>– 	67 </a:t>
            </a:r>
            <a:r>
              <a:rPr lang="en-US" altLang="en-US" sz="1600" dirty="0"/>
              <a:t>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North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     – 	46 </a:t>
            </a:r>
            <a:r>
              <a:rPr lang="en-US" altLang="en-US" sz="1600" dirty="0"/>
              <a:t>days</a:t>
            </a:r>
            <a:endParaRPr lang="en-US" altLang="en-US" sz="160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err="1" smtClean="0"/>
              <a:t>Raybn</a:t>
            </a:r>
            <a:r>
              <a:rPr lang="en-US" altLang="en-US" sz="1600" dirty="0" smtClean="0"/>
              <a:t>    – 	49 </a:t>
            </a:r>
            <a:r>
              <a:rPr lang="en-US" altLang="en-US" sz="1600" dirty="0"/>
              <a:t>days</a:t>
            </a:r>
            <a:endParaRPr lang="en-US" altLang="en-US" sz="1600" b="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South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    – 	89 </a:t>
            </a:r>
            <a:r>
              <a:rPr lang="en-US" altLang="en-US" sz="1600" dirty="0"/>
              <a:t>days</a:t>
            </a:r>
            <a:endParaRPr lang="en-US" altLang="en-US" sz="160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/>
              <a:t>West </a:t>
            </a:r>
            <a:r>
              <a:rPr lang="en-US" altLang="en-US" sz="1600" dirty="0" smtClean="0"/>
              <a:t>     – 	116 days</a:t>
            </a:r>
          </a:p>
          <a:p>
            <a:pPr lvl="1">
              <a:spcBef>
                <a:spcPct val="0"/>
              </a:spcBef>
            </a:pPr>
            <a:endParaRPr lang="en-US" altLang="en-US" sz="800" dirty="0" smtClean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119 days </a:t>
            </a:r>
            <a:r>
              <a:rPr lang="en-US" altLang="en-US" sz="1600" b="0" dirty="0"/>
              <a:t>had high price events in </a:t>
            </a:r>
            <a:r>
              <a:rPr lang="en-US" altLang="en-US" sz="1600" b="0" dirty="0" smtClean="0"/>
              <a:t>only 1 </a:t>
            </a:r>
            <a:r>
              <a:rPr lang="en-US" altLang="en-US" sz="1600" b="0" dirty="0"/>
              <a:t>load </a:t>
            </a:r>
            <a:r>
              <a:rPr lang="en-US" altLang="en-US" sz="1600" b="0" dirty="0" smtClean="0"/>
              <a:t>zone</a:t>
            </a:r>
            <a:endParaRPr lang="en-US" altLang="en-US" sz="1600" b="0" dirty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40 days had high price events in all 8 load zones</a:t>
            </a:r>
          </a:p>
          <a:p>
            <a:pPr>
              <a:spcBef>
                <a:spcPct val="0"/>
              </a:spcBef>
            </a:pPr>
            <a:endParaRPr lang="en-US" altLang="en-US" sz="800" b="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Of the 92 4CP/</a:t>
            </a:r>
            <a:r>
              <a:rPr lang="en-US" altLang="en-US" sz="1600" b="0" dirty="0" err="1" smtClean="0"/>
              <a:t>NearCP</a:t>
            </a:r>
            <a:r>
              <a:rPr lang="en-US" altLang="en-US" sz="1600" b="0" dirty="0" smtClean="0"/>
              <a:t> days, only 5 had high price events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3 were actual 4CP days and 2 </a:t>
            </a:r>
            <a:r>
              <a:rPr lang="en-US" altLang="en-US" sz="1600" dirty="0" err="1" smtClean="0"/>
              <a:t>NearCP</a:t>
            </a:r>
            <a:r>
              <a:rPr lang="en-US" altLang="en-US" sz="1600" dirty="0" smtClean="0"/>
              <a:t> 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Each of those 5 days had high price events in </a:t>
            </a:r>
            <a:r>
              <a:rPr lang="en-US" altLang="en-US" sz="1600" dirty="0"/>
              <a:t>all 8 load </a:t>
            </a:r>
            <a:r>
              <a:rPr lang="en-US" altLang="en-US" sz="1600" dirty="0" smtClean="0"/>
              <a:t>zones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13 of the 40 days with high price events in all 8 load zones occurred during a summer month (June – September)</a:t>
            </a:r>
          </a:p>
          <a:p>
            <a:pPr lvl="1">
              <a:spcBef>
                <a:spcPct val="0"/>
              </a:spcBef>
            </a:pPr>
            <a:endParaRPr lang="en-US" altLang="en-US" sz="1600" dirty="0" smtClean="0"/>
          </a:p>
          <a:p>
            <a:pPr lvl="1">
              <a:spcBef>
                <a:spcPct val="0"/>
              </a:spcBef>
            </a:pPr>
            <a:endParaRPr lang="en-US" altLang="en-US" sz="1600" dirty="0"/>
          </a:p>
          <a:p>
            <a:pPr>
              <a:spcBef>
                <a:spcPct val="0"/>
              </a:spcBef>
            </a:pPr>
            <a:endParaRPr lang="en-US" altLang="en-US" sz="1600" dirty="0" smtClean="0"/>
          </a:p>
          <a:p>
            <a:pPr lvl="1">
              <a:spcBef>
                <a:spcPct val="0"/>
              </a:spcBef>
            </a:pPr>
            <a:endParaRPr lang="en-US" altLang="en-US" sz="1600" b="0" dirty="0"/>
          </a:p>
          <a:p>
            <a:pPr marL="457200" lvl="1" indent="0">
              <a:spcBef>
                <a:spcPct val="0"/>
              </a:spcBef>
              <a:buNone/>
            </a:pPr>
            <a:endParaRPr lang="en-US" alt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5122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088" y="3900142"/>
            <a:ext cx="3811170" cy="23076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900143"/>
            <a:ext cx="3886201" cy="23076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088" y="1358889"/>
            <a:ext cx="3811170" cy="23173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1358889"/>
            <a:ext cx="3886201" cy="2317346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205666" y="19812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36.2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21 Reps; 18,886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customers; 193.9 MW; 19 event days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562600" y="20574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88.6 MW Reduce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086603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April 3,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35.8 MW Reduce</a:t>
            </a:r>
            <a:endParaRPr lang="en-US" altLang="en-US" sz="1050" b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562600" y="4422055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Dec 7,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33.3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305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484" y="2082638"/>
            <a:ext cx="5803031" cy="378476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OLC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2438400" y="2667000"/>
            <a:ext cx="1308934" cy="25391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2.2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04800" y="1066800"/>
            <a:ext cx="7848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Reps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15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2,345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customers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One composite graph shown combining day with each REP’s largest reduction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31884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75" y="4026183"/>
            <a:ext cx="3886200" cy="20673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275" y="4026183"/>
            <a:ext cx="3886200" cy="20735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275" y="1660265"/>
            <a:ext cx="3886200" cy="20735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075" y="1660266"/>
            <a:ext cx="3886200" cy="2073533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Other Voluntary DR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129466" y="17526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10.9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81000" y="838200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3 Reps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23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56,276 customers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Program same description as 2016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ranged from 0 – 26.7 MW</a:t>
            </a:r>
            <a:endParaRPr lang="en-US" altLang="en-US" sz="1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6666" y="18288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26.7 MW Reduce</a:t>
            </a:r>
            <a:endParaRPr lang="en-US" altLang="en-US" sz="1050" b="0" dirty="0"/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443966" y="4201176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21,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13.5 MW Reduce</a:t>
            </a:r>
            <a:endParaRPr lang="en-US" altLang="en-US" sz="1050" b="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167241" y="419922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17,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9.4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672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38406"/>
            <a:ext cx="5803031" cy="454567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Peak Rebate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39,942 customers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No days with deployments by both REPs</a:t>
            </a: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981200" y="1828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13.4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23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088" y="3900141"/>
            <a:ext cx="3818182" cy="2303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900141"/>
            <a:ext cx="3876676" cy="23038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088" y="1364319"/>
            <a:ext cx="3811170" cy="23064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1358889"/>
            <a:ext cx="3876676" cy="2311916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/>
              <a:t>2017 Real Time Pricing Analysis</a:t>
            </a:r>
            <a:endParaRPr lang="en-US" altLang="en-US" dirty="0" smtClean="0"/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086603" y="2130643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8.4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14 Reps; 14,769 customers; 24.5 MW; 19 event days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4739" y="2226306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12.9 MW Reduce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14400" y="4763501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1.2 MW Reduce</a:t>
            </a:r>
            <a:endParaRPr lang="en-US" altLang="en-US" sz="1050" b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257800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30,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7586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38406"/>
            <a:ext cx="5803031" cy="454567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NOIE Price Response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10 NOIEs identified as responding to </a:t>
            </a:r>
            <a:r>
              <a:rPr lang="en-US" altLang="en-US" sz="1600" b="0" dirty="0"/>
              <a:t>high prices; </a:t>
            </a:r>
            <a:r>
              <a:rPr lang="en-US" altLang="en-US" sz="1600" b="0" dirty="0" smtClean="0"/>
              <a:t>257.1 </a:t>
            </a:r>
            <a:r>
              <a:rPr lang="en-US" altLang="en-US" sz="1600" b="0" dirty="0"/>
              <a:t>MW; </a:t>
            </a:r>
            <a:r>
              <a:rPr lang="en-US" altLang="en-US" sz="1600" b="0" dirty="0" smtClean="0"/>
              <a:t>17 </a:t>
            </a:r>
            <a:r>
              <a:rPr lang="en-US" altLang="en-US" sz="1600" b="0" dirty="0"/>
              <a:t>event days</a:t>
            </a:r>
            <a:r>
              <a:rPr lang="en-US" altLang="en-US" sz="1800" dirty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981200" y="1828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257.1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83672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992" y="4001194"/>
            <a:ext cx="3517608" cy="22472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001194"/>
            <a:ext cx="3517607" cy="22472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2992" y="1238955"/>
            <a:ext cx="3517607" cy="22599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352" y="1240268"/>
            <a:ext cx="3517607" cy="22587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/>
              <a:t>Interaction of 4CP and Price 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1219200" y="1575378"/>
            <a:ext cx="1185666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483</a:t>
            </a:r>
            <a:endParaRPr lang="en-US" altLang="en-US" dirty="0"/>
          </a:p>
        </p:txBody>
      </p:sp>
      <p:sp>
        <p:nvSpPr>
          <p:cNvPr id="21" name="TextBox 21"/>
          <p:cNvSpPr txBox="1">
            <a:spLocks noChangeArrowheads="1"/>
          </p:cNvSpPr>
          <p:nvPr/>
        </p:nvSpPr>
        <p:spPr bwMode="auto">
          <a:xfrm>
            <a:off x="1219200" y="4313111"/>
            <a:ext cx="1185666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304</a:t>
            </a:r>
            <a:endParaRPr lang="en-US" alt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540563" y="1555950"/>
            <a:ext cx="119361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566</a:t>
            </a:r>
            <a:endParaRPr lang="en-US" altLang="en-US" dirty="0"/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5511988" y="4313112"/>
            <a:ext cx="1193611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488</a:t>
            </a:r>
            <a:endParaRPr lang="en-US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762000"/>
            <a:ext cx="838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4CP days for ESIIDs and NOIEs that respond both to 4CP events and high price events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882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400" dirty="0"/>
              <a:t>4CP </a:t>
            </a:r>
            <a:r>
              <a:rPr lang="en-US" altLang="en-US" sz="2400" dirty="0" smtClean="0"/>
              <a:t>Analysis</a:t>
            </a:r>
          </a:p>
          <a:p>
            <a:pPr lvl="2">
              <a:defRPr/>
            </a:pPr>
            <a:r>
              <a:rPr lang="en-US" altLang="en-US" sz="1800" dirty="0" smtClean="0"/>
              <a:t>Competitive and NOIE Areas</a:t>
            </a:r>
          </a:p>
          <a:p>
            <a:pPr lvl="1">
              <a:defRPr/>
            </a:pPr>
            <a:r>
              <a:rPr lang="en-US" altLang="en-US" sz="2400" dirty="0" smtClean="0"/>
              <a:t>Price Response and Retail DR</a:t>
            </a:r>
          </a:p>
          <a:p>
            <a:pPr lvl="2">
              <a:defRPr/>
            </a:pPr>
            <a:r>
              <a:rPr lang="en-US" altLang="en-US" sz="1800" dirty="0" smtClean="0"/>
              <a:t>Block and Index Pricing (BI)</a:t>
            </a:r>
          </a:p>
          <a:p>
            <a:pPr lvl="2">
              <a:defRPr/>
            </a:pPr>
            <a:r>
              <a:rPr lang="en-US" altLang="en-US" sz="1800" dirty="0" smtClean="0"/>
              <a:t>Other Load Control (OLC)</a:t>
            </a:r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r>
              <a:rPr lang="en-US" altLang="en-US" sz="1800" dirty="0" smtClean="0"/>
              <a:t>Peak Rebate (PR)</a:t>
            </a:r>
          </a:p>
          <a:p>
            <a:pPr lvl="2">
              <a:defRPr/>
            </a:pPr>
            <a:r>
              <a:rPr lang="en-US" altLang="en-US" sz="1800" dirty="0" smtClean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Time-of-Use Pricing (TOU)</a:t>
            </a:r>
          </a:p>
          <a:p>
            <a:pPr lvl="3">
              <a:defRPr/>
            </a:pPr>
            <a:r>
              <a:rPr lang="en-US" altLang="en-US" dirty="0" smtClean="0"/>
              <a:t>Analysis not available</a:t>
            </a:r>
          </a:p>
          <a:p>
            <a:pPr lvl="1">
              <a:defRPr/>
            </a:pPr>
            <a:r>
              <a:rPr lang="en-US" altLang="en-US" sz="2400" dirty="0" smtClean="0"/>
              <a:t>NOIE Price Response</a:t>
            </a:r>
          </a:p>
          <a:p>
            <a:pPr lvl="1">
              <a:defRPr/>
            </a:pPr>
            <a:r>
              <a:rPr lang="en-US" altLang="en-US" sz="2400" dirty="0" smtClean="0"/>
              <a:t>Interaction of 4CP and price response</a:t>
            </a: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Interaction of 4CP and Price 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838200"/>
            <a:ext cx="3810000" cy="38036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838200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ESIIDs (BI and RTP) that respond to 4CP/</a:t>
            </a:r>
            <a:r>
              <a:rPr lang="en-US" sz="1600" dirty="0" err="1" smtClean="0"/>
              <a:t>NearCP</a:t>
            </a:r>
            <a:r>
              <a:rPr lang="en-US" sz="1600" dirty="0" smtClean="0"/>
              <a:t> plus NOIEs identified as price responsive and as responding to </a:t>
            </a:r>
            <a:r>
              <a:rPr lang="en-US" sz="1600" dirty="0"/>
              <a:t>4CP/</a:t>
            </a:r>
            <a:r>
              <a:rPr lang="en-US" sz="1600" dirty="0" err="1"/>
              <a:t>NearCP</a:t>
            </a:r>
            <a:r>
              <a:rPr lang="en-US" sz="1600" dirty="0"/>
              <a:t> </a:t>
            </a:r>
            <a:r>
              <a:rPr lang="en-US" sz="1600" dirty="0" smtClean="0"/>
              <a:t>account for a significant share of the total 4CP/</a:t>
            </a:r>
            <a:r>
              <a:rPr lang="en-US" sz="1600" dirty="0" err="1" smtClean="0"/>
              <a:t>NearCP</a:t>
            </a:r>
            <a:r>
              <a:rPr lang="en-US" sz="1600" dirty="0" smtClean="0"/>
              <a:t> response.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8006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These same ESIIDs and NOIEs provide about 221.1 MW of the response to high prices, which is 46.5% of the total response from all BI and RTP ESIIDs and all NOIEs identified as price responsive.</a:t>
            </a:r>
          </a:p>
          <a:p>
            <a:pPr lvl="1"/>
            <a:r>
              <a:rPr lang="en-US" sz="1600" dirty="0" smtClean="0"/>
              <a:t>Note: as indicated in the table above, these ESIIDs 4CP response ranged from 160.5 MW to 509.2 MW and averaged 350.2 MW.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4933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Hurricane Impact Days </a:t>
            </a:r>
            <a:r>
              <a:rPr lang="en-US" altLang="en-US" dirty="0"/>
              <a:t>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62000"/>
            <a:ext cx="7315200" cy="2667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581400"/>
            <a:ext cx="7315200" cy="2667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100741" y="2644836"/>
            <a:ext cx="928459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August 25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635214" y="2646872"/>
            <a:ext cx="1191352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September 20</a:t>
            </a:r>
            <a:endParaRPr lang="en-US" sz="12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029200" y="1828800"/>
            <a:ext cx="685800" cy="816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16200000" flipV="1">
            <a:off x="5958976" y="1981297"/>
            <a:ext cx="968436" cy="358641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029200" y="2921405"/>
            <a:ext cx="685800" cy="172679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338659" y="2921405"/>
            <a:ext cx="309255" cy="134579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86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Hurricane Impact Days </a:t>
            </a:r>
            <a:r>
              <a:rPr lang="en-US" altLang="en-US" dirty="0"/>
              <a:t>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0" y="838200"/>
            <a:ext cx="6019800" cy="350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44196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Determine hurricane affected weather/load zones</a:t>
            </a:r>
          </a:p>
          <a:p>
            <a:pPr marL="342900" indent="-342900">
              <a:buAutoNum type="arabicPeriod"/>
            </a:pPr>
            <a:r>
              <a:rPr lang="en-US" dirty="0" smtClean="0"/>
              <a:t>Identify ESIIDs/NOIEs in those areas with at least 10% daily energy reductions for at least 5 consecutive days</a:t>
            </a:r>
          </a:p>
          <a:p>
            <a:pPr marL="342900" indent="-342900">
              <a:buAutoNum type="arabicPeriod"/>
            </a:pPr>
            <a:r>
              <a:rPr lang="en-US" dirty="0" smtClean="0"/>
              <a:t>Identify next day which begins at least 5 days of near normal use</a:t>
            </a:r>
          </a:p>
          <a:p>
            <a:pPr marL="342900" indent="-342900">
              <a:buAutoNum type="arabicPeriod"/>
            </a:pPr>
            <a:r>
              <a:rPr lang="en-US" dirty="0" smtClean="0"/>
              <a:t>Assume no 4CP or price response for those days</a:t>
            </a:r>
          </a:p>
          <a:p>
            <a:pPr marL="342900" indent="-342900">
              <a:buAutoNum type="arabicPeriod"/>
            </a:pPr>
            <a:r>
              <a:rPr lang="en-US" dirty="0" smtClean="0"/>
              <a:t>Do not use days for baseline 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819" y="3617870"/>
            <a:ext cx="3842745" cy="24987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17870"/>
            <a:ext cx="3851926" cy="24987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7737" y="914400"/>
            <a:ext cx="3851926" cy="2498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14400"/>
            <a:ext cx="3851926" cy="2498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8924" y="2406618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859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49580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382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24091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759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508777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684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8" y="3654226"/>
            <a:ext cx="3864423" cy="251764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3673475"/>
            <a:ext cx="3864423" cy="24791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98" y="806740"/>
            <a:ext cx="3864423" cy="251764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800944"/>
            <a:ext cx="3864423" cy="2522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4737" y="129540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153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102655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175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129092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782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4102654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267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96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560" y="3676098"/>
            <a:ext cx="3875440" cy="24758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76098"/>
            <a:ext cx="3875440" cy="2485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560" y="915172"/>
            <a:ext cx="3875440" cy="24961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09809"/>
            <a:ext cx="3875440" cy="24961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+ 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990600" y="1295400"/>
            <a:ext cx="1300356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1,011</a:t>
            </a:r>
            <a:endParaRPr lang="en-US" altLang="en-US" dirty="0"/>
          </a:p>
        </p:txBody>
      </p:sp>
      <p:sp>
        <p:nvSpPr>
          <p:cNvPr id="21" name="TextBox 21"/>
          <p:cNvSpPr txBox="1">
            <a:spLocks noChangeArrowheads="1"/>
          </p:cNvSpPr>
          <p:nvPr/>
        </p:nvSpPr>
        <p:spPr bwMode="auto">
          <a:xfrm>
            <a:off x="990600" y="39756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557</a:t>
            </a:r>
            <a:endParaRPr lang="en-US" alt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78455" y="1295399"/>
            <a:ext cx="1300356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1,541</a:t>
            </a:r>
            <a:endParaRPr lang="en-US" altLang="en-US" dirty="0"/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5478455" y="3988016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952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</a:t>
            </a:r>
            <a:r>
              <a:rPr lang="en-US" altLang="en-US" dirty="0"/>
              <a:t>15-Minute Response   2009 -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62001"/>
            <a:ext cx="82296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2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</a:t>
            </a:r>
            <a:r>
              <a:rPr lang="en-US" altLang="en-US" dirty="0"/>
              <a:t>15-Minute Response   2009 -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762000"/>
            <a:ext cx="81534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9238</TotalTime>
  <Words>691</Words>
  <Application>Microsoft Office PowerPoint</Application>
  <PresentationFormat>On-screen Show 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Hurricane Impact Days - 2017</vt:lpstr>
      <vt:lpstr>Hurricane Impact Days - 2017</vt:lpstr>
      <vt:lpstr>Competitive 4 CP Days - 2017</vt:lpstr>
      <vt:lpstr>NOIE 4 CP Days - 2017</vt:lpstr>
      <vt:lpstr>Competitive + NOIE 4 CP Days - 2017</vt:lpstr>
      <vt:lpstr>Competitive 15-Minute Response   2009 - 2017</vt:lpstr>
      <vt:lpstr>NOIE 15-Minute Response   2009 - 2017</vt:lpstr>
      <vt:lpstr>Competitive Hour Ending 17:00 Response</vt:lpstr>
      <vt:lpstr>NOIE Hour Ending 17:00 Response</vt:lpstr>
      <vt:lpstr>2012 – 2017 Pricing Events</vt:lpstr>
      <vt:lpstr>2017 Block &amp; Index Analysis</vt:lpstr>
      <vt:lpstr>2017 OLC Analysis</vt:lpstr>
      <vt:lpstr>2017 Other Voluntary DR Analysis</vt:lpstr>
      <vt:lpstr>2017 Peak Rebate Analysis</vt:lpstr>
      <vt:lpstr>2017 Real Time Pricing Analysis</vt:lpstr>
      <vt:lpstr>2017 NOIE Price Response Analysis</vt:lpstr>
      <vt:lpstr>Interaction of 4CP and Price Response</vt:lpstr>
      <vt:lpstr>Interaction of 4CP and Price Response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249</cp:revision>
  <cp:lastPrinted>2017-03-29T12:52:09Z</cp:lastPrinted>
  <dcterms:created xsi:type="dcterms:W3CDTF">2016-01-21T15:20:31Z</dcterms:created>
  <dcterms:modified xsi:type="dcterms:W3CDTF">2018-04-20T14:12:49Z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