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67" r:id="rId8"/>
    <p:sldId id="263" r:id="rId9"/>
    <p:sldId id="265" r:id="rId10"/>
    <p:sldId id="269" r:id="rId11"/>
    <p:sldId id="268" r:id="rId12"/>
    <p:sldId id="270" r:id="rId13"/>
    <p:sldId id="26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6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674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/>
              <a:t>Credit Updates</a:t>
            </a:r>
          </a:p>
          <a:p>
            <a:endParaRPr lang="en-US" dirty="0"/>
          </a:p>
          <a:p>
            <a:r>
              <a:rPr lang="en-US" dirty="0"/>
              <a:t>Credit Work Group</a:t>
            </a:r>
          </a:p>
          <a:p>
            <a:r>
              <a:rPr lang="en-US" dirty="0"/>
              <a:t>ERCOT Public</a:t>
            </a:r>
          </a:p>
          <a:p>
            <a:r>
              <a:rPr lang="en-US" dirty="0" smtClean="0"/>
              <a:t>April 20,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Approved Revision / Change Requests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200" dirty="0" smtClean="0"/>
          </a:p>
          <a:p>
            <a:pPr lvl="1"/>
            <a:endParaRPr lang="en-US" sz="1200" dirty="0"/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533400" y="5843275"/>
            <a:ext cx="764052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900" b="0" dirty="0" smtClean="0"/>
              <a:t>Project Status Codes: NS = Not Started, I = Initiation, P = Planning, E = Execution, H = On Hold</a:t>
            </a:r>
          </a:p>
          <a:p>
            <a:pPr eaLnBrk="1" hangingPunct="1"/>
            <a:r>
              <a:rPr lang="en-US" sz="900" b="0" dirty="0" smtClean="0"/>
              <a:t>TBD = To Be Determined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092" y="1386683"/>
            <a:ext cx="7039708" cy="349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79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5341" y="914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Implemented Change Requests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673 - Correction to Estimated Aggregate Liability (EAL) for a QSE that 			                  Represents Neither Load nor Generation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671 – Incorporation of DAM Credit Parameters into Protocols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670 – Clarification of Portfolio-Weighted Auction Clearing Price (PWACP)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612 – Reduction of Cure Period Subsequent to Event of Default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SCR   778 – Credit Exposure Calculations for NOIE Options Linked to RTM PTP 				  Obligations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559 – Revisions to MCE Calculation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597 - Utilize Initial Estimated Liability (IEL) Only During Initial Market Activity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601 - Inclusion of Incremental Exposure in Mass Transitions to Counter-				  Parties that are Registered as QSEs and LSEs and Provide POLR              			  Service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639 - Correction to Minimum Current Exposure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690 – Incorporation of Creditworthiness Standards in Protocols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692 – Removal of MIS Posting Requirement of DAM Credit Parameters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728  - Removal of Language Related to NPRR484, Revisions to Congestion 			  Revenue Rights Credit Calculations and Payments, and NPRR554,  				  Clarification of Future Credit Exposure Calculation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ERCOT Public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4929433"/>
          </a:xfrm>
        </p:spPr>
        <p:txBody>
          <a:bodyPr/>
          <a:lstStyle/>
          <a:p>
            <a:pPr marL="0" lv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600" dirty="0" smtClean="0">
                <a:solidFill>
                  <a:sysClr val="windowText" lastClr="000000"/>
                </a:solidFill>
              </a:rPr>
              <a:t>Implemented </a:t>
            </a:r>
            <a:r>
              <a:rPr lang="en-US" sz="1600" dirty="0">
                <a:solidFill>
                  <a:sysClr val="windowText" lastClr="000000"/>
                </a:solidFill>
              </a:rPr>
              <a:t>Change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Requests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</a:t>
            </a:r>
            <a:r>
              <a:rPr lang="en-US" sz="1600" dirty="0"/>
              <a:t>741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>
                <a:solidFill>
                  <a:sysClr val="windowText" lastClr="000000"/>
                </a:solidFill>
              </a:rPr>
              <a:t>- </a:t>
            </a:r>
            <a:r>
              <a:rPr lang="en-US" sz="1600" dirty="0"/>
              <a:t>Clarifications to TPE and </a:t>
            </a:r>
            <a:r>
              <a:rPr lang="en-US" sz="1600" dirty="0" smtClean="0"/>
              <a:t>EAL Credit Exposure Calculations</a:t>
            </a:r>
          </a:p>
          <a:p>
            <a:pPr lvl="3" defTabSz="457200" eaLnBrk="0" fontAlgn="base" hangingPunct="0">
              <a:spcAft>
                <a:spcPct val="0"/>
              </a:spcAft>
              <a:defRPr/>
            </a:pPr>
            <a:r>
              <a:rPr lang="en-US" sz="1200" dirty="0" smtClean="0"/>
              <a:t>Reports will be updated in December 2018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773 – Broadening Scope of Acceptable Letter of Credit Issuers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791 – Clarifications to IEL, MCE, and Aggregate Amount Owed by Breaching Party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803 – Remove Grey-boxed Language from NPRR 439, Updating a Counter-Party’s Credit Limit for Current Day DAM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808 – Three-Year CRR Auction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683 – Revision to Available Credit Limit Calculation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648 – Remove Reference to </a:t>
            </a:r>
            <a:r>
              <a:rPr lang="en-US" sz="1600" dirty="0" err="1" smtClean="0"/>
              <a:t>Flowgate</a:t>
            </a:r>
            <a:r>
              <a:rPr lang="en-US" sz="1600" dirty="0" smtClean="0"/>
              <a:t> Rights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743 – Revision to MCE to have a Floor for Load Exposure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800 – Revisions to Credit Exposure Calculations to Use Electricity Future         			   Market Prices 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760 – Calculation of Exposure Variables For Days With No Activity</a:t>
            </a:r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endParaRPr lang="en-US" sz="1600" dirty="0" smtClean="0"/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endParaRPr lang="en-US" sz="1600" dirty="0"/>
          </a:p>
          <a:p>
            <a:pPr defTabSz="457200" eaLnBrk="0" fontAlgn="base" hangingPunct="0">
              <a:spcAft>
                <a:spcPct val="0"/>
              </a:spcAft>
              <a:defRPr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25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600" dirty="0"/>
              <a:t>Withdrawn Change Requests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/>
              <a:t>SCR 785 – Update RTL calculation to include Real-Time Reserve Price Adder-based components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/>
              <a:t>NPRR 811 – Two Day Cure Period for Foreign Market Participant Guarantee Agreements 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60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88" y="1219200"/>
            <a:ext cx="8534400" cy="4700832"/>
          </a:xfrm>
        </p:spPr>
        <p:txBody>
          <a:bodyPr/>
          <a:lstStyle/>
          <a:p>
            <a:r>
              <a:rPr lang="en-US" sz="2000" dirty="0" smtClean="0"/>
              <a:t>Regular CWG/MCWG update at </a:t>
            </a:r>
            <a:r>
              <a:rPr lang="en-US" sz="2000" dirty="0" smtClean="0"/>
              <a:t>June F&amp;A/Board</a:t>
            </a:r>
            <a:endParaRPr lang="en-US" sz="16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sz="2000" dirty="0" smtClean="0"/>
              <a:t>Audited </a:t>
            </a:r>
            <a:r>
              <a:rPr lang="en-US" sz="2000" dirty="0"/>
              <a:t>financials and Standard Form Agreement Attachment A required by April 30</a:t>
            </a:r>
            <a:r>
              <a:rPr lang="en-US" sz="2000" baseline="30000" dirty="0"/>
              <a:t>th</a:t>
            </a:r>
            <a:r>
              <a:rPr lang="en-US" sz="2000" dirty="0"/>
              <a:t> for Counter-Parties with December 31, </a:t>
            </a:r>
            <a:r>
              <a:rPr lang="en-US" sz="2000" dirty="0" smtClean="0"/>
              <a:t>2017 </a:t>
            </a:r>
            <a:r>
              <a:rPr lang="en-US" sz="2000" dirty="0"/>
              <a:t>financial year </a:t>
            </a:r>
            <a:r>
              <a:rPr lang="en-US" sz="2000" dirty="0" smtClean="0"/>
              <a:t>ends</a:t>
            </a:r>
          </a:p>
          <a:p>
            <a:endParaRPr lang="en-US" sz="2000" dirty="0"/>
          </a:p>
          <a:p>
            <a:r>
              <a:rPr lang="en-US" sz="2000" dirty="0" smtClean="0"/>
              <a:t>Regular CWG/MCWG update at the June F&amp;A/Board</a:t>
            </a:r>
          </a:p>
          <a:p>
            <a:pPr lvl="1"/>
            <a:r>
              <a:rPr lang="en-US" sz="1600" dirty="0" smtClean="0"/>
              <a:t>Credit presentation for Summer of 2018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CWG/MCWG review of:</a:t>
            </a:r>
          </a:p>
          <a:p>
            <a:pPr lvl="1"/>
            <a:r>
              <a:rPr lang="en-US" sz="1600" dirty="0" smtClean="0"/>
              <a:t>NPRR 850 Market Suspension and Restart</a:t>
            </a:r>
          </a:p>
          <a:p>
            <a:pPr lvl="1"/>
            <a:r>
              <a:rPr lang="en-US" sz="1600" dirty="0" smtClean="0"/>
              <a:t>NPRR 867 Revision to CRR Auction Credit Lock Amount to Reduce Excess Collateral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86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2018 Credit Working Group Goals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+mj-lt"/>
              </a:rPr>
              <a:t>Review the implementation of NPRR800, the incorporation of a forward price curve-based methodology in collateral requirement calculations</a:t>
            </a:r>
          </a:p>
          <a:p>
            <a:r>
              <a:rPr lang="en-US" sz="2000" dirty="0"/>
              <a:t>Provide support to the ERCOT stakeholder process </a:t>
            </a:r>
            <a:r>
              <a:rPr lang="en-US" sz="2000" dirty="0" smtClean="0"/>
              <a:t>for Market Suspension and Restart (NPRR850</a:t>
            </a:r>
            <a:r>
              <a:rPr lang="en-US" sz="2000" dirty="0"/>
              <a:t>) </a:t>
            </a:r>
            <a:endParaRPr lang="en-US" sz="2000" dirty="0" smtClean="0"/>
          </a:p>
          <a:p>
            <a:r>
              <a:rPr lang="en-US" sz="2000" dirty="0" smtClean="0">
                <a:latin typeface="+mj-lt"/>
              </a:rPr>
              <a:t>Clarify the market’s risk tolerance/appetite level and provide regular updates on credit exposure to the ERCOT Board</a:t>
            </a:r>
          </a:p>
          <a:p>
            <a:r>
              <a:rPr lang="en-US" sz="2000" dirty="0" smtClean="0">
                <a:latin typeface="+mj-lt"/>
              </a:rPr>
              <a:t>Evaluate and quantify potential market risk under current credit rules and examine a framework for reviewing rules in flight</a:t>
            </a:r>
          </a:p>
          <a:p>
            <a:r>
              <a:rPr lang="en-US" sz="2000" dirty="0" smtClean="0">
                <a:latin typeface="+mj-lt"/>
              </a:rPr>
              <a:t>Explore potential usage of letter of credit/credit insurance</a:t>
            </a:r>
          </a:p>
          <a:p>
            <a:r>
              <a:rPr lang="en-US" sz="2000" dirty="0"/>
              <a:t>Pursue a calculator to allow market participants to calculate their requirements for CRR auctions</a:t>
            </a:r>
          </a:p>
          <a:p>
            <a:endParaRPr lang="en-US" sz="2000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03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36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</TotalTime>
  <Words>392</Words>
  <Application>Microsoft Office PowerPoint</Application>
  <PresentationFormat>On-screen Show (4:3)</PresentationFormat>
  <Paragraphs>97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Credit Updates</vt:lpstr>
      <vt:lpstr>Credit Updates</vt:lpstr>
      <vt:lpstr>Credit Updates</vt:lpstr>
      <vt:lpstr>Credit Updates</vt:lpstr>
      <vt:lpstr>Credit Updates</vt:lpstr>
      <vt:lpstr>2018 Credit Working Group Goals </vt:lpstr>
      <vt:lpstr>Credit Updates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146</cp:revision>
  <cp:lastPrinted>2018-03-15T18:40:26Z</cp:lastPrinted>
  <dcterms:created xsi:type="dcterms:W3CDTF">2016-01-21T15:20:31Z</dcterms:created>
  <dcterms:modified xsi:type="dcterms:W3CDTF">2018-04-19T14:01:44Z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