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275" r:id="rId8"/>
    <p:sldId id="288" r:id="rId9"/>
    <p:sldId id="298" r:id="rId10"/>
    <p:sldId id="303" r:id="rId11"/>
    <p:sldId id="295" r:id="rId12"/>
    <p:sldId id="296" r:id="rId13"/>
    <p:sldId id="305" r:id="rId14"/>
    <p:sldId id="306" r:id="rId15"/>
    <p:sldId id="307" r:id="rId16"/>
    <p:sldId id="309" r:id="rId17"/>
    <p:sldId id="310" r:id="rId18"/>
    <p:sldId id="257" r:id="rId19"/>
    <p:sldId id="304" r:id="rId20"/>
    <p:sldId id="293" r:id="rId21"/>
    <p:sldId id="282" r:id="rId22"/>
    <p:sldId id="290" r:id="rId23"/>
    <p:sldId id="291" r:id="rId24"/>
    <p:sldId id="294" r:id="rId25"/>
    <p:sldId id="297" r:id="rId26"/>
    <p:sldId id="261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1" d="100"/>
          <a:sy n="131" d="100"/>
        </p:scale>
        <p:origin x="144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5T10:07:44.850" idx="11">
    <p:pos x="2483" y="1020"/>
    <p:text>Also 740 and 760 adjusting in null values, lowering average</p:text>
    <p:extLst mod="1">
      <p:ext uri="{C676402C-5697-4E1C-873F-D02D1690AC5C}">
        <p15:threadingInfo xmlns:p15="http://schemas.microsoft.com/office/powerpoint/2012/main" timeZoneBias="30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152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7798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155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427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782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636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  <a:p>
            <a:endParaRPr lang="en-US" dirty="0">
              <a:cs typeface="Times New Roman" panose="02020603050405020304" pitchFamily="18" charset="0"/>
            </a:endParaRPr>
          </a:p>
          <a:p>
            <a:r>
              <a:rPr lang="en-US" dirty="0"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cs typeface="Times New Roman" panose="02020603050405020304" pitchFamily="18" charset="0"/>
              </a:rPr>
              <a:t>April 20, 2018</a:t>
            </a:r>
            <a:endParaRPr lang="en-US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1000" y="894735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Day-Ahead Forward Adjustment Factor (DFAF)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" y="5334000"/>
            <a:ext cx="739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DFAF </a:t>
            </a:r>
            <a:r>
              <a:rPr lang="en-US" sz="1600" dirty="0"/>
              <a:t>is calculated using 21 days of ICE future prices and 7</a:t>
            </a:r>
            <a:r>
              <a:rPr lang="en-US" sz="1600" dirty="0" smtClean="0"/>
              <a:t> </a:t>
            </a:r>
            <a:r>
              <a:rPr lang="en-US" sz="1600" dirty="0"/>
              <a:t>days of ERCOT </a:t>
            </a:r>
            <a:r>
              <a:rPr lang="en-US" sz="1600" dirty="0" smtClean="0"/>
              <a:t>Day Ahead Settled </a:t>
            </a:r>
            <a:r>
              <a:rPr lang="en-US" sz="1600" dirty="0"/>
              <a:t>Prices for HB_NORTH settlement point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527" y="1290889"/>
            <a:ext cx="6626928" cy="38347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2982" y="1290889"/>
            <a:ext cx="1333500" cy="75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5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ICE Forward Curves April – August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83058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831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Times New Roman" panose="02020603050405020304" pitchFamily="18" charset="0"/>
              </a:rPr>
              <a:t>ICE Forward Curves April – August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5532" y="898963"/>
            <a:ext cx="7990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August ICE forward price evolution for weekdays and weekends. 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774" y="1268295"/>
            <a:ext cx="7986452" cy="473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500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748" y="25146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Appendix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Market Segment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762125"/>
            <a:ext cx="7486650" cy="178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762000"/>
            <a:ext cx="8458200" cy="4292436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Summary statistics by Rating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G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752600"/>
            <a:ext cx="7515225" cy="256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Active Counter-Parties distribution by rating and category- Mar 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600200"/>
            <a:ext cx="7172325" cy="2733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484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Total Potential Exposure distribution-Mar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600200"/>
            <a:ext cx="7877175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4700832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Average Excess Collateral distribution</a:t>
            </a:r>
            <a:r>
              <a:rPr lang="en-US" sz="22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200" b="1" dirty="0">
                <a:cs typeface="Times New Roman" panose="02020603050405020304" pitchFamily="18" charset="0"/>
              </a:rPr>
              <a:t>Mar</a:t>
            </a:r>
            <a:r>
              <a:rPr lang="en-US" sz="2200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200" b="1" dirty="0">
                <a:latin typeface="+mj-lt"/>
                <a:cs typeface="Times New Roman" panose="02020603050405020304" pitchFamily="18" charset="0"/>
              </a:rPr>
              <a:t>2018</a:t>
            </a: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1323" y="5357587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 smtClean="0"/>
              <a:t>*Excess Collateral is a voluntary disposition by Counterparty</a:t>
            </a:r>
            <a:endParaRPr lang="en-US" sz="1200" dirty="0"/>
          </a:p>
          <a:p>
            <a:endParaRPr lang="en-US" sz="12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456439"/>
            <a:ext cx="7924800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istribution in the Bottom Quintile of Excess 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*-</a:t>
            </a:r>
            <a:r>
              <a:rPr lang="en-US" sz="2000" b="1" dirty="0" smtClean="0">
                <a:cs typeface="Times New Roman" panose="02020603050405020304" pitchFamily="18" charset="0"/>
              </a:rPr>
              <a:t>Mar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2018</a:t>
            </a:r>
            <a:endParaRPr lang="en-US" sz="2000" b="1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86508" y="5539032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200" dirty="0"/>
              <a:t>*Excess Collateral is a voluntary </a:t>
            </a:r>
            <a:r>
              <a:rPr lang="en-US" sz="1200" dirty="0" smtClean="0"/>
              <a:t>disposition </a:t>
            </a:r>
            <a:r>
              <a:rPr lang="en-US" sz="1200" dirty="0"/>
              <a:t>by Counterparty</a:t>
            </a:r>
          </a:p>
          <a:p>
            <a:endParaRPr lang="en-US" sz="1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508" y="1364579"/>
            <a:ext cx="845820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>
                <a:latin typeface="+mj-lt"/>
                <a:cs typeface="Times New Roman" panose="02020603050405020304" pitchFamily="18" charset="0"/>
              </a:rPr>
              <a:t>Inputs </a:t>
            </a:r>
            <a:r>
              <a:rPr lang="en-US" sz="2800" b="1" dirty="0" smtClean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800" b="1" dirty="0">
                <a:latin typeface="+mj-lt"/>
                <a:cs typeface="Times New Roman" panose="02020603050405020304" pitchFamily="18" charset="0"/>
              </a:rPr>
              <a:t>Assumptions:</a:t>
            </a:r>
            <a:endParaRPr lang="en-US" sz="28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Only Active Counter-Parties are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>
                <a:latin typeface="+mj-lt"/>
                <a:cs typeface="Times New Roman" panose="02020603050405020304" pitchFamily="18" charset="0"/>
              </a:rPr>
              <a:t>Counter-Parties are classified by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rating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market activity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and collateral balances used are averages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for February(7</a:t>
            </a:r>
            <a:r>
              <a:rPr lang="en-US" sz="2000" baseline="30000" dirty="0" smtClean="0">
                <a:latin typeface="+mj-lt"/>
                <a:cs typeface="Times New Roman" panose="02020603050405020304" pitchFamily="18" charset="0"/>
              </a:rPr>
              <a:t>th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-28</a:t>
            </a:r>
            <a:r>
              <a:rPr lang="en-US" sz="2000" baseline="30000" dirty="0" smtClean="0">
                <a:latin typeface="+mj-lt"/>
                <a:cs typeface="Times New Roman" panose="02020603050405020304" pitchFamily="18" charset="0"/>
              </a:rPr>
              <a:t>th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) and March 2018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Counter-Parties </a:t>
            </a:r>
            <a:r>
              <a:rPr lang="en-US" sz="2000" dirty="0">
                <a:latin typeface="+mj-lt"/>
                <a:cs typeface="Times New Roman" panose="02020603050405020304" pitchFamily="18" charset="0"/>
              </a:rPr>
              <a:t>that are subsidiaries of, or guaranteed by, rated entities are given the parent/guarantor’s rating, adjusted down one </a:t>
            </a:r>
            <a:r>
              <a:rPr lang="en-US" sz="2000" dirty="0" smtClean="0">
                <a:latin typeface="+mj-lt"/>
                <a:cs typeface="Times New Roman" panose="02020603050405020304" pitchFamily="18" charset="0"/>
              </a:rPr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latin typeface="+mj-lt"/>
              </a:rPr>
              <a:t>2</a:t>
            </a:fld>
            <a:endParaRPr lang="en-US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latin typeface="+mj-lt"/>
                <a:cs typeface="Times New Roman" panose="02020603050405020304" pitchFamily="18" charset="0"/>
              </a:rPr>
              <a:t>Distribution in the Bottom Quintile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of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Excess 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Collateral</a:t>
            </a:r>
            <a:r>
              <a:rPr lang="en-US" sz="2000" b="1" baseline="30000" dirty="0" smtClean="0">
                <a:latin typeface="+mj-lt"/>
                <a:cs typeface="Times New Roman" panose="02020603050405020304" pitchFamily="18" charset="0"/>
              </a:rPr>
              <a:t>-</a:t>
            </a:r>
            <a:r>
              <a:rPr lang="en-US" sz="2000" b="1" dirty="0">
                <a:cs typeface="Times New Roman" panose="02020603050405020304" pitchFamily="18" charset="0"/>
              </a:rPr>
              <a:t>Mar</a:t>
            </a:r>
            <a:r>
              <a:rPr lang="en-US" sz="2000" b="1" dirty="0" smtClean="0"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+mj-lt"/>
                <a:cs typeface="Times New Roman" panose="02020603050405020304" pitchFamily="18" charset="0"/>
              </a:rPr>
              <a:t>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" y="1452807"/>
            <a:ext cx="8429625" cy="408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94518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latin typeface="+mn-lt"/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March </a:t>
            </a:r>
            <a:r>
              <a:rPr lang="en-US" sz="1800" b="1" dirty="0">
                <a:latin typeface="+mj-lt"/>
                <a:cs typeface="Times New Roman" panose="02020603050405020304" pitchFamily="18" charset="0"/>
              </a:rPr>
              <a:t>2018 compared to </a:t>
            </a:r>
            <a:r>
              <a:rPr lang="en-US" sz="1800" b="1" dirty="0" smtClean="0">
                <a:latin typeface="+mj-lt"/>
                <a:cs typeface="Times New Roman" panose="02020603050405020304" pitchFamily="18" charset="0"/>
              </a:rPr>
              <a:t>post-NPRR800 February</a:t>
            </a:r>
            <a:endParaRPr lang="en-US" sz="1800" baseline="30000" dirty="0" smtClean="0">
              <a:latin typeface="+mj-lt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Market-wide average TPE slightly increased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$398.5 million to $398.7 million.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decreased by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$0.78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million for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“Trader”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category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$0.78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million for “Gen Only”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>
                <a:latin typeface="+mj-lt"/>
                <a:cs typeface="Times New Roman" panose="02020603050405020304" pitchFamily="18" charset="0"/>
              </a:rPr>
              <a:t>TPE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$0.21 million across all other categories.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Excess collateral </a:t>
            </a:r>
            <a:r>
              <a:rPr lang="en-US" sz="1800" dirty="0">
                <a:cs typeface="Times New Roman" panose="02020603050405020304" pitchFamily="18" charset="0"/>
              </a:rPr>
              <a:t>slightly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from $1,828 million to </a:t>
            </a:r>
            <a:r>
              <a:rPr lang="en-US" sz="1800" dirty="0">
                <a:cs typeface="Times New Roman" panose="02020603050405020304" pitchFamily="18" charset="0"/>
              </a:rPr>
              <a:t>$</a:t>
            </a:r>
            <a:r>
              <a:rPr lang="en-US" sz="1800" dirty="0" smtClean="0">
                <a:cs typeface="Times New Roman" panose="02020603050405020304" pitchFamily="18" charset="0"/>
              </a:rPr>
              <a:t>1,833 million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$3.28 million for “</a:t>
            </a:r>
            <a:r>
              <a:rPr lang="en-US" sz="1800" dirty="0">
                <a:cs typeface="Times New Roman" panose="02020603050405020304" pitchFamily="18" charset="0"/>
              </a:rPr>
              <a:t>Trader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”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category </a:t>
            </a:r>
            <a:endParaRPr lang="en-US" sz="1800" dirty="0" smtClean="0">
              <a:latin typeface="+mj-lt"/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increased by $1.56 million for “</a:t>
            </a:r>
            <a:r>
              <a:rPr lang="en-US" sz="1800" dirty="0">
                <a:cs typeface="Times New Roman" panose="02020603050405020304" pitchFamily="18" charset="0"/>
              </a:rPr>
              <a:t>Gen Only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” category.</a:t>
            </a:r>
          </a:p>
          <a:p>
            <a:pPr lvl="1">
              <a:spcAft>
                <a:spcPts val="600"/>
              </a:spcAft>
            </a:pP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decreased by $0.04 million across </a:t>
            </a:r>
            <a:r>
              <a:rPr lang="en-US" sz="1800" dirty="0">
                <a:latin typeface="+mj-lt"/>
                <a:cs typeface="Times New Roman" panose="02020603050405020304" pitchFamily="18" charset="0"/>
              </a:rPr>
              <a:t>all other </a:t>
            </a:r>
            <a:r>
              <a:rPr lang="en-US" sz="1800" dirty="0" smtClean="0">
                <a:latin typeface="+mj-lt"/>
                <a:cs typeface="Times New Roman" panose="02020603050405020304" pitchFamily="18" charset="0"/>
              </a:rPr>
              <a:t>categories.</a:t>
            </a:r>
          </a:p>
          <a:p>
            <a:pPr>
              <a:spcAft>
                <a:spcPts val="600"/>
              </a:spcAft>
            </a:pPr>
            <a:r>
              <a:rPr lang="en-US" sz="1800" dirty="0" smtClean="0">
                <a:cs typeface="Times New Roman" panose="02020603050405020304" pitchFamily="18" charset="0"/>
              </a:rPr>
              <a:t>Number </a:t>
            </a:r>
            <a:r>
              <a:rPr lang="en-US" sz="1800" dirty="0">
                <a:cs typeface="Times New Roman" panose="02020603050405020304" pitchFamily="18" charset="0"/>
              </a:rPr>
              <a:t>of active Counter-Parties </a:t>
            </a:r>
            <a:r>
              <a:rPr lang="en-US" sz="1800" dirty="0" smtClean="0">
                <a:cs typeface="Times New Roman" panose="02020603050405020304" pitchFamily="18" charset="0"/>
              </a:rPr>
              <a:t>increased </a:t>
            </a:r>
            <a:r>
              <a:rPr lang="en-US" sz="1800" dirty="0">
                <a:cs typeface="Times New Roman" panose="02020603050405020304" pitchFamily="18" charset="0"/>
              </a:rPr>
              <a:t>from </a:t>
            </a:r>
            <a:r>
              <a:rPr lang="en-US" sz="1800" dirty="0" smtClean="0">
                <a:cs typeface="Times New Roman" panose="02020603050405020304" pitchFamily="18" charset="0"/>
              </a:rPr>
              <a:t>213 to 219.</a:t>
            </a: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14400"/>
            <a:ext cx="8001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480" y="1066800"/>
            <a:ext cx="8275320" cy="469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90600"/>
            <a:ext cx="7949873" cy="456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066800"/>
            <a:ext cx="7943776" cy="4773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Update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066800"/>
            <a:ext cx="7352413" cy="4096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Credit Exposure U</a:t>
            </a:r>
            <a:r>
              <a:rPr lang="en-US" dirty="0" smtClean="0">
                <a:cs typeface="Times New Roman" panose="02020603050405020304" pitchFamily="18" charset="0"/>
              </a:rPr>
              <a:t>pdate</a:t>
            </a:r>
            <a:endParaRPr lang="en-US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5533" y="898962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Real-Time Forward Adjustment Factor (RFAF)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410200"/>
            <a:ext cx="716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RFAF is calculated using 21 days of ICE future prices and 14 days of ERCOT Real Time Settled Prices for HB_NORTH settlement point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533" y="1268294"/>
            <a:ext cx="6685489" cy="39896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0978" y="1262198"/>
            <a:ext cx="16859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45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6487</TotalTime>
  <Words>430</Words>
  <Application>Microsoft Office PowerPoint</Application>
  <PresentationFormat>On-screen Show (4:3)</PresentationFormat>
  <Paragraphs>107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ICE Forward Curves April – August 2018</vt:lpstr>
      <vt:lpstr>ICE Forward Curves April – August 2018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196</cp:revision>
  <cp:lastPrinted>2018-04-18T15:18:33Z</cp:lastPrinted>
  <dcterms:created xsi:type="dcterms:W3CDTF">2016-01-21T15:20:31Z</dcterms:created>
  <dcterms:modified xsi:type="dcterms:W3CDTF">2018-04-19T18:47:35Z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