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sldIdLst>
    <p:sldId id="272"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9" d="100"/>
          <a:sy n="89" d="100"/>
        </p:scale>
        <p:origin x="23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979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11277600" y="6172200"/>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7" name="Footer Placeholder 4"/>
          <p:cNvSpPr>
            <a:spLocks noGrp="1"/>
          </p:cNvSpPr>
          <p:nvPr>
            <p:ph type="ftr" sz="quarter" idx="3"/>
          </p:nvPr>
        </p:nvSpPr>
        <p:spPr>
          <a:xfrm>
            <a:off x="3657600" y="6299284"/>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10506585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172200"/>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9" name="Footer Placeholder 4"/>
          <p:cNvSpPr>
            <a:spLocks noGrp="1"/>
          </p:cNvSpPr>
          <p:nvPr>
            <p:ph type="ftr" sz="quarter" idx="3"/>
          </p:nvPr>
        </p:nvSpPr>
        <p:spPr>
          <a:xfrm>
            <a:off x="3657600" y="6299284"/>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3248512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565493381"/>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299284"/>
            <a:ext cx="5384800" cy="228600"/>
          </a:xfrm>
          <a:prstGeom prst="rect">
            <a:avLst/>
          </a:prstGeom>
        </p:spPr>
        <p:txBody>
          <a:bodyPr vert="horz" lIns="91440" tIns="45720" rIns="91440" bIns="45720" rtlCol="0" anchor="ctr"/>
          <a:lstStyle>
            <a:lvl1pPr algn="ctr">
              <a:defRPr sz="1200">
                <a:solidFill>
                  <a:schemeClr val="tx2"/>
                </a:solidFill>
              </a:defRPr>
            </a:lvl1pPr>
          </a:lstStyle>
          <a:p>
            <a:r>
              <a:rPr lang="en-US" dirty="0" smtClean="0">
                <a:solidFill>
                  <a:srgbClr val="5B6770"/>
                </a:solidFill>
              </a:rPr>
              <a:t>Footer text goes here.</a:t>
            </a:r>
            <a:endParaRPr lang="en-US" dirty="0">
              <a:solidFill>
                <a:srgbClr val="5B6770"/>
              </a:solidFill>
            </a:endParaRPr>
          </a:p>
        </p:txBody>
      </p:sp>
      <p:sp>
        <p:nvSpPr>
          <p:cNvPr id="6" name="Slide Number Placeholder 5"/>
          <p:cNvSpPr>
            <a:spLocks noGrp="1"/>
          </p:cNvSpPr>
          <p:nvPr>
            <p:ph type="sldNum" sz="quarter" idx="4"/>
          </p:nvPr>
        </p:nvSpPr>
        <p:spPr>
          <a:xfrm>
            <a:off x="11277600" y="6223084"/>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solidFill>
                  <a:srgbClr val="5B6770"/>
                </a:solidFill>
              </a:rPr>
              <a:pPr/>
              <a:t>‹#›</a:t>
            </a:fld>
            <a:endParaRPr lang="en-US" dirty="0">
              <a:solidFill>
                <a:srgbClr val="5B6770"/>
              </a:solidFill>
            </a:endParaRPr>
          </a:p>
        </p:txBody>
      </p:sp>
      <p:cxnSp>
        <p:nvCxnSpPr>
          <p:cNvPr id="7" name="Straight Connector 6"/>
          <p:cNvCxnSpPr/>
          <p:nvPr userDrawn="1"/>
        </p:nvCxnSpPr>
        <p:spPr>
          <a:xfrm>
            <a:off x="101600" y="6223084"/>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223085"/>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5994484"/>
            <a:ext cx="1575824" cy="457200"/>
          </a:xfrm>
          <a:prstGeom prst="rect">
            <a:avLst/>
          </a:prstGeom>
        </p:spPr>
      </p:pic>
      <p:sp>
        <p:nvSpPr>
          <p:cNvPr id="9" name="TextBox 8"/>
          <p:cNvSpPr txBox="1"/>
          <p:nvPr userDrawn="1"/>
        </p:nvSpPr>
        <p:spPr>
          <a:xfrm>
            <a:off x="11562" y="6251629"/>
            <a:ext cx="3787900" cy="400110"/>
          </a:xfrm>
          <a:prstGeom prst="rect">
            <a:avLst/>
          </a:prstGeom>
          <a:noFill/>
        </p:spPr>
        <p:txBody>
          <a:bodyPr wrap="square" rtlCol="0">
            <a:spAutoFit/>
          </a:bodyPr>
          <a:lstStyle/>
          <a:p>
            <a:endParaRPr lang="en-US" sz="1000" b="1" dirty="0">
              <a:solidFill>
                <a:prstClr val="black"/>
              </a:solidFill>
            </a:endParaRPr>
          </a:p>
          <a:p>
            <a:r>
              <a:rPr lang="en-US" sz="1000" b="1" dirty="0">
                <a:solidFill>
                  <a:srgbClr val="5B6770"/>
                </a:solidFill>
              </a:rPr>
              <a:t>PUBLIC</a:t>
            </a:r>
            <a:endParaRPr lang="en-US" sz="1000" dirty="0">
              <a:solidFill>
                <a:prstClr val="black"/>
              </a:solidFill>
            </a:endParaRPr>
          </a:p>
        </p:txBody>
      </p:sp>
    </p:spTree>
    <p:extLst>
      <p:ext uri="{BB962C8B-B14F-4D97-AF65-F5344CB8AC3E}">
        <p14:creationId xmlns:p14="http://schemas.microsoft.com/office/powerpoint/2010/main" val="469130902"/>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0" y="2103120"/>
            <a:ext cx="5553740" cy="2646878"/>
          </a:xfrm>
          <a:prstGeom prst="rect">
            <a:avLst/>
          </a:prstGeom>
          <a:noFill/>
        </p:spPr>
        <p:txBody>
          <a:bodyPr wrap="square" rtlCol="0">
            <a:spAutoFit/>
          </a:bodyPr>
          <a:lstStyle/>
          <a:p>
            <a:endParaRPr lang="en-US" sz="2000" b="1" dirty="0">
              <a:solidFill>
                <a:srgbClr val="5B6770"/>
              </a:solidFill>
            </a:endParaRPr>
          </a:p>
          <a:p>
            <a:r>
              <a:rPr lang="en-US" sz="2000" b="1" dirty="0" smtClean="0">
                <a:latin typeface="+mn-lt"/>
              </a:rPr>
              <a:t>NDSWG – April 17, 2018</a:t>
            </a:r>
            <a:endParaRPr lang="en-US" i="1" dirty="0">
              <a:solidFill>
                <a:srgbClr val="5B6770"/>
              </a:solidFill>
            </a:endParaRPr>
          </a:p>
          <a:p>
            <a:endParaRPr lang="en-US" i="1" dirty="0">
              <a:solidFill>
                <a:srgbClr val="5B6770"/>
              </a:solidFill>
            </a:endParaRPr>
          </a:p>
          <a:p>
            <a:r>
              <a:rPr lang="en-US" i="1" dirty="0" smtClean="0">
                <a:solidFill>
                  <a:srgbClr val="5B6770"/>
                </a:solidFill>
              </a:rPr>
              <a:t>Joe Weatherly</a:t>
            </a:r>
            <a:endParaRPr lang="en-US" i="1" dirty="0">
              <a:solidFill>
                <a:srgbClr val="5B6770"/>
              </a:solidFill>
            </a:endParaRPr>
          </a:p>
          <a:p>
            <a:r>
              <a:rPr lang="en-US" dirty="0" smtClean="0">
                <a:solidFill>
                  <a:srgbClr val="5B6770"/>
                </a:solidFill>
              </a:rPr>
              <a:t>Network Modeling </a:t>
            </a:r>
            <a:r>
              <a:rPr lang="en-US" dirty="0">
                <a:solidFill>
                  <a:srgbClr val="5B6770"/>
                </a:solidFill>
              </a:rPr>
              <a:t>Manager</a:t>
            </a:r>
          </a:p>
          <a:p>
            <a:endParaRPr lang="en-US" dirty="0">
              <a:solidFill>
                <a:srgbClr val="5B6770"/>
              </a:solidFill>
            </a:endParaRPr>
          </a:p>
          <a:p>
            <a:endParaRPr lang="en-US" dirty="0">
              <a:solidFill>
                <a:srgbClr val="5B6770"/>
              </a:solidFill>
            </a:endParaRPr>
          </a:p>
          <a:p>
            <a:r>
              <a:rPr lang="en-US" dirty="0">
                <a:solidFill>
                  <a:srgbClr val="5B6770"/>
                </a:solidFill>
              </a:rPr>
              <a:t>ERCOT Public</a:t>
            </a:r>
          </a:p>
          <a:p>
            <a:r>
              <a:rPr lang="en-US" dirty="0" smtClean="0">
                <a:solidFill>
                  <a:srgbClr val="5B6770"/>
                </a:solidFill>
              </a:rPr>
              <a:t>April </a:t>
            </a:r>
            <a:r>
              <a:rPr lang="en-US" dirty="0">
                <a:solidFill>
                  <a:srgbClr val="5B6770"/>
                </a:solidFill>
              </a:rPr>
              <a:t>17, </a:t>
            </a:r>
            <a:r>
              <a:rPr lang="en-US" dirty="0" smtClean="0">
                <a:solidFill>
                  <a:srgbClr val="5B6770"/>
                </a:solidFill>
              </a:rPr>
              <a:t>2018</a:t>
            </a:r>
            <a:endParaRPr lang="en-US" dirty="0">
              <a:solidFill>
                <a:srgbClr val="5B6770"/>
              </a:solidFill>
            </a:endParaRPr>
          </a:p>
        </p:txBody>
      </p:sp>
    </p:spTree>
    <p:extLst>
      <p:ext uri="{BB962C8B-B14F-4D97-AF65-F5344CB8AC3E}">
        <p14:creationId xmlns:p14="http://schemas.microsoft.com/office/powerpoint/2010/main" val="2724038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Processing Contingencies / Real-time Transitions</a:t>
            </a:r>
          </a:p>
        </p:txBody>
      </p:sp>
      <p:sp>
        <p:nvSpPr>
          <p:cNvPr id="3" name="Content Placeholder 2"/>
          <p:cNvSpPr>
            <a:spLocks noGrp="1"/>
          </p:cNvSpPr>
          <p:nvPr>
            <p:ph idx="1"/>
          </p:nvPr>
        </p:nvSpPr>
        <p:spPr>
          <a:xfrm>
            <a:off x="508000" y="814634"/>
            <a:ext cx="11125982" cy="4853233"/>
          </a:xfrm>
        </p:spPr>
        <p:txBody>
          <a:bodyPr/>
          <a:lstStyle/>
          <a:p>
            <a:pPr marL="0" indent="0">
              <a:buNone/>
            </a:pPr>
            <a:r>
              <a:rPr lang="en-US" sz="2400" b="1" u="sng" dirty="0"/>
              <a:t>DOUBLE Contingencies</a:t>
            </a:r>
          </a:p>
          <a:p>
            <a:r>
              <a:rPr lang="en-US" sz="2200" dirty="0"/>
              <a:t>Annual update of Double Contingencies almost complete</a:t>
            </a:r>
          </a:p>
          <a:p>
            <a:r>
              <a:rPr lang="en-US" sz="2200" dirty="0"/>
              <a:t>Use ICR to declare “No Change to Double Contingencies for 2018”</a:t>
            </a:r>
          </a:p>
          <a:p>
            <a:r>
              <a:rPr lang="en-US" sz="2200" dirty="0"/>
              <a:t>If needed, Double Contingencies can be changed as needed in future.</a:t>
            </a:r>
          </a:p>
          <a:p>
            <a:endParaRPr lang="en-US" sz="2400" dirty="0"/>
          </a:p>
          <a:p>
            <a:pPr marL="0" indent="0">
              <a:buNone/>
            </a:pPr>
            <a:r>
              <a:rPr lang="en-US" sz="2400" b="1" u="sng" dirty="0"/>
              <a:t>Existing / Future Contingencies</a:t>
            </a:r>
          </a:p>
          <a:p>
            <a:r>
              <a:rPr lang="en-US" sz="2200" dirty="0"/>
              <a:t>New process through CAMR will enable MPs to verify the Manual contingency created by ERCOT is appropriate.</a:t>
            </a:r>
          </a:p>
          <a:p>
            <a:endParaRPr lang="en-US" sz="2400" dirty="0"/>
          </a:p>
          <a:p>
            <a:r>
              <a:rPr lang="en-US" sz="2400" b="1" u="sng" dirty="0"/>
              <a:t>Real-Time Transitions</a:t>
            </a:r>
          </a:p>
          <a:p>
            <a:r>
              <a:rPr lang="en-US" sz="2200" dirty="0"/>
              <a:t>TDSPs are responsible to notify ERCOT Operations when the Manual Contingencies need to be enabled and which Contingencies should be disabled. ERCOT will initiate the DPC process to enable and disable contingencies on the TDSP’s behalf.</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2395758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Interim restrictions</a:t>
            </a:r>
          </a:p>
        </p:txBody>
      </p:sp>
      <p:sp>
        <p:nvSpPr>
          <p:cNvPr id="3" name="Content Placeholder 2"/>
          <p:cNvSpPr>
            <a:spLocks noGrp="1"/>
          </p:cNvSpPr>
          <p:nvPr>
            <p:ph idx="1"/>
          </p:nvPr>
        </p:nvSpPr>
        <p:spPr>
          <a:xfrm>
            <a:off x="508000" y="814634"/>
            <a:ext cx="4106203" cy="4853233"/>
          </a:xfrm>
        </p:spPr>
        <p:txBody>
          <a:bodyPr/>
          <a:lstStyle/>
          <a:p>
            <a:pPr marL="0" indent="0">
              <a:buNone/>
            </a:pPr>
            <a:r>
              <a:rPr lang="en-US" sz="2400" b="1" dirty="0"/>
              <a:t>Reason for change:  </a:t>
            </a:r>
          </a:p>
          <a:p>
            <a:r>
              <a:rPr lang="en-US" sz="2400" dirty="0"/>
              <a:t>Submittals meeting Protocol timelines have decreased to levels that </a:t>
            </a:r>
            <a:r>
              <a:rPr lang="en-US" sz="2400" dirty="0" smtClean="0"/>
              <a:t>negatively impact </a:t>
            </a:r>
            <a:r>
              <a:rPr lang="en-US" sz="2400" dirty="0" smtClean="0"/>
              <a:t>several </a:t>
            </a:r>
            <a:r>
              <a:rPr lang="en-US" sz="2400" dirty="0"/>
              <a:t>key ERCOT functions.  </a:t>
            </a:r>
          </a:p>
          <a:p>
            <a:pPr lvl="1">
              <a:buFont typeface="Wingdings" panose="05000000000000000000" pitchFamily="2" charset="2"/>
              <a:buChar char="Ø"/>
            </a:pPr>
            <a:r>
              <a:rPr lang="en-US" sz="2400" dirty="0"/>
              <a:t>Model validation</a:t>
            </a:r>
          </a:p>
          <a:p>
            <a:pPr lvl="1">
              <a:buFont typeface="Wingdings" panose="05000000000000000000" pitchFamily="2" charset="2"/>
              <a:buChar char="Ø"/>
            </a:pPr>
            <a:r>
              <a:rPr lang="en-US" sz="2400" dirty="0"/>
              <a:t>Outage Coordination</a:t>
            </a:r>
          </a:p>
          <a:p>
            <a:pPr lvl="1">
              <a:buFont typeface="Wingdings" panose="05000000000000000000" pitchFamily="2" charset="2"/>
              <a:buChar char="Ø"/>
            </a:pPr>
            <a:r>
              <a:rPr lang="en-US" sz="2400" dirty="0"/>
              <a:t>CRR auction accuracy</a:t>
            </a:r>
          </a:p>
          <a:p>
            <a:endParaRPr lang="en-US" sz="2400" dirty="0"/>
          </a:p>
          <a:p>
            <a:r>
              <a:rPr lang="en-US" sz="2800" b="1" dirty="0"/>
              <a:t>When:  Oct 1, 2018</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dirty="0">
              <a:solidFill>
                <a:prstClr val="black">
                  <a:tint val="75000"/>
                </a:prstClr>
              </a:solidFill>
            </a:endParaRPr>
          </a:p>
        </p:txBody>
      </p:sp>
      <p:pic>
        <p:nvPicPr>
          <p:cNvPr id="5"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4203" y="180156"/>
            <a:ext cx="7476198" cy="5729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3313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Interim restrictions</a:t>
            </a:r>
          </a:p>
        </p:txBody>
      </p:sp>
      <p:sp>
        <p:nvSpPr>
          <p:cNvPr id="3" name="Content Placeholder 2"/>
          <p:cNvSpPr>
            <a:spLocks noGrp="1"/>
          </p:cNvSpPr>
          <p:nvPr>
            <p:ph idx="1"/>
          </p:nvPr>
        </p:nvSpPr>
        <p:spPr>
          <a:xfrm>
            <a:off x="508000" y="814634"/>
            <a:ext cx="11125982" cy="5093797"/>
          </a:xfrm>
        </p:spPr>
        <p:txBody>
          <a:bodyPr/>
          <a:lstStyle/>
          <a:p>
            <a:r>
              <a:rPr lang="en-US" sz="2000" b="1" dirty="0"/>
              <a:t>5 items removed from interim updates***:</a:t>
            </a:r>
          </a:p>
          <a:p>
            <a:pPr lvl="1"/>
            <a:r>
              <a:rPr lang="en-US" sz="1800" dirty="0"/>
              <a:t>New substations with Line-Breakers (or substation Breaker/Line reconfiguration) and Contingencies</a:t>
            </a:r>
          </a:p>
          <a:p>
            <a:pPr lvl="1"/>
            <a:r>
              <a:rPr lang="en-US" sz="1800" dirty="0"/>
              <a:t>New physical Lines and Contingencies</a:t>
            </a:r>
          </a:p>
          <a:p>
            <a:pPr lvl="1"/>
            <a:r>
              <a:rPr lang="en-US" sz="1800" dirty="0"/>
              <a:t>New Transformers and Contingencies</a:t>
            </a:r>
          </a:p>
          <a:p>
            <a:pPr lvl="1"/>
            <a:r>
              <a:rPr lang="en-US" sz="1800" dirty="0"/>
              <a:t>New Generation &amp; Synchronous Condenser (</a:t>
            </a:r>
            <a:r>
              <a:rPr lang="en-US" sz="1800" i="1" dirty="0"/>
              <a:t>already enforced</a:t>
            </a:r>
            <a:r>
              <a:rPr lang="en-US" sz="1800" dirty="0"/>
              <a:t>)</a:t>
            </a:r>
          </a:p>
          <a:p>
            <a:pPr lvl="1"/>
            <a:r>
              <a:rPr lang="en-US" sz="1800" dirty="0"/>
              <a:t>Items requiring </a:t>
            </a:r>
            <a:r>
              <a:rPr lang="en-US" sz="1800" dirty="0" err="1"/>
              <a:t>ResourceNode</a:t>
            </a:r>
            <a:r>
              <a:rPr lang="en-US" sz="1800" dirty="0"/>
              <a:t> additions/modifications</a:t>
            </a:r>
          </a:p>
          <a:p>
            <a:r>
              <a:rPr lang="en-US" sz="2000" b="1" dirty="0"/>
              <a:t>3 Interim items considered for processing if meeting 65 Calendar Days prior to Database Load:</a:t>
            </a:r>
          </a:p>
          <a:p>
            <a:pPr lvl="1"/>
            <a:r>
              <a:rPr lang="en-US" sz="1800" dirty="0"/>
              <a:t>New Tap Station (No Line controlling Breakers)</a:t>
            </a:r>
          </a:p>
          <a:p>
            <a:pPr lvl="1"/>
            <a:r>
              <a:rPr lang="en-US" sz="1800" dirty="0"/>
              <a:t>New Shunt Compensator</a:t>
            </a:r>
          </a:p>
          <a:p>
            <a:pPr lvl="1"/>
            <a:r>
              <a:rPr lang="en-US" sz="1800" dirty="0"/>
              <a:t>New SVCs</a:t>
            </a:r>
          </a:p>
          <a:p>
            <a:r>
              <a:rPr lang="en-US" sz="2000" b="1" dirty="0"/>
              <a:t>2 Interim items considered for processing if meeting 20 Calendar Days prior to Database Load</a:t>
            </a:r>
          </a:p>
          <a:p>
            <a:pPr lvl="1"/>
            <a:r>
              <a:rPr lang="en-US" sz="1800" dirty="0" smtClean="0"/>
              <a:t>Field vs Model Cleanup (Only Deletes)</a:t>
            </a:r>
          </a:p>
          <a:p>
            <a:pPr lvl="1"/>
            <a:r>
              <a:rPr lang="en-US" sz="1800" dirty="0" smtClean="0"/>
              <a:t>New Loads (with controlling Breaker if applicable)</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2982194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Interim restrictions</a:t>
            </a:r>
          </a:p>
        </p:txBody>
      </p:sp>
      <p:sp>
        <p:nvSpPr>
          <p:cNvPr id="3" name="Content Placeholder 2"/>
          <p:cNvSpPr>
            <a:spLocks noGrp="1"/>
          </p:cNvSpPr>
          <p:nvPr>
            <p:ph idx="1"/>
          </p:nvPr>
        </p:nvSpPr>
        <p:spPr>
          <a:xfrm>
            <a:off x="508000" y="814634"/>
            <a:ext cx="11125982" cy="5093797"/>
          </a:xfrm>
        </p:spPr>
        <p:txBody>
          <a:bodyPr/>
          <a:lstStyle/>
          <a:p>
            <a:r>
              <a:rPr lang="en-US" sz="2000" b="1" dirty="0"/>
              <a:t>***Exceptions:</a:t>
            </a:r>
          </a:p>
          <a:p>
            <a:pPr lvl="1"/>
            <a:r>
              <a:rPr lang="en-US" sz="1800" dirty="0"/>
              <a:t>If needed for reliability of the ERCOT grid, the MP shall provide the ERCOT form for ERCOT’s consideration along with </a:t>
            </a:r>
            <a:r>
              <a:rPr lang="en-US" sz="1800" dirty="0" err="1"/>
              <a:t>powerflow</a:t>
            </a:r>
            <a:r>
              <a:rPr lang="en-US" sz="1800" dirty="0"/>
              <a:t> study(</a:t>
            </a:r>
            <a:r>
              <a:rPr lang="en-US" sz="1800" dirty="0" err="1"/>
              <a:t>ies</a:t>
            </a:r>
            <a:r>
              <a:rPr lang="en-US" sz="1800" dirty="0"/>
              <a:t>) that demonstrate the change relieves a reliability concern.</a:t>
            </a:r>
          </a:p>
          <a:p>
            <a:pPr lvl="1"/>
            <a:r>
              <a:rPr lang="en-US" sz="1800" dirty="0"/>
              <a:t>In an ERCOT declared Emergency, Interim Update restrictions may be temporarily waived.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dirty="0">
              <a:solidFill>
                <a:prstClr val="black">
                  <a:tint val="75000"/>
                </a:prstClr>
              </a:solidFill>
            </a:endParaRPr>
          </a:p>
        </p:txBody>
      </p:sp>
    </p:spTree>
    <p:extLst>
      <p:ext uri="{BB962C8B-B14F-4D97-AF65-F5344CB8AC3E}">
        <p14:creationId xmlns:p14="http://schemas.microsoft.com/office/powerpoint/2010/main" val="3773646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Phases Angle data population</a:t>
            </a:r>
          </a:p>
        </p:txBody>
      </p:sp>
      <p:sp>
        <p:nvSpPr>
          <p:cNvPr id="3" name="Content Placeholder 2"/>
          <p:cNvSpPr>
            <a:spLocks noGrp="1"/>
          </p:cNvSpPr>
          <p:nvPr>
            <p:ph idx="1"/>
          </p:nvPr>
        </p:nvSpPr>
        <p:spPr>
          <a:xfrm>
            <a:off x="508000" y="814634"/>
            <a:ext cx="11125982" cy="5093797"/>
          </a:xfrm>
        </p:spPr>
        <p:txBody>
          <a:bodyPr/>
          <a:lstStyle/>
          <a:p>
            <a:r>
              <a:rPr lang="en-US" sz="2200" dirty="0" smtClean="0"/>
              <a:t>Since </a:t>
            </a:r>
            <a:r>
              <a:rPr lang="en-US" sz="2200" dirty="0"/>
              <a:t>the initial 2016 population by ERCOT from an RFI of Phase Angles to be applied to the model, there has been a growth of newly modeled breakers with default 90deg. Phase Angle.  Please review your modeled devices and update as needed.  Assistance from ERCOT to help with a bulk update is available.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3035628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Protocol Improvement?</a:t>
            </a:r>
          </a:p>
        </p:txBody>
      </p:sp>
      <p:sp>
        <p:nvSpPr>
          <p:cNvPr id="3" name="Content Placeholder 2"/>
          <p:cNvSpPr>
            <a:spLocks noGrp="1"/>
          </p:cNvSpPr>
          <p:nvPr>
            <p:ph idx="1"/>
          </p:nvPr>
        </p:nvSpPr>
        <p:spPr>
          <a:xfrm>
            <a:off x="508000" y="814634"/>
            <a:ext cx="11125982" cy="5093797"/>
          </a:xfrm>
        </p:spPr>
        <p:txBody>
          <a:bodyPr/>
          <a:lstStyle/>
          <a:p>
            <a:r>
              <a:rPr lang="en-US" sz="2200" dirty="0" smtClean="0"/>
              <a:t>Noticed </a:t>
            </a:r>
            <a:r>
              <a:rPr lang="en-US" sz="2200" dirty="0"/>
              <a:t>situations where MPs not providing MVA ratings (on modeled Lines) though they own terminal equipment in that circuit.</a:t>
            </a:r>
          </a:p>
          <a:p>
            <a:r>
              <a:rPr lang="en-US" sz="2200" dirty="0"/>
              <a:t>As per Protocol Definition of Rating: “…including substation terminal equipment in series with a conductor or transformer…” indicates all physical equipment (breakers and even </a:t>
            </a:r>
            <a:r>
              <a:rPr lang="en-US" sz="2200" dirty="0" err="1"/>
              <a:t>Wavetraps</a:t>
            </a:r>
            <a:r>
              <a:rPr lang="en-US" sz="2200" dirty="0"/>
              <a:t>/CT/etc. that not modeled) shall have its representation of Rating limits under the modeled-Line and modeled-transformer in the ERCOT model (per Protocol 3.10.7.1.1(2)(e) and 3.10.7.1.4(3)(e)).   </a:t>
            </a:r>
          </a:p>
          <a:p>
            <a:r>
              <a:rPr lang="en-US" sz="2200" dirty="0"/>
              <a:t>In both Protocols “Each TSP” is specified indicating input expected from all owners of equipment.  </a:t>
            </a:r>
          </a:p>
          <a:p>
            <a:r>
              <a:rPr lang="en-US" sz="2200" dirty="0"/>
              <a:t>ERCOT’s systems will select the most conservative MVA rating of all company submittals to ensure the MLSE of the circuit is monitored &amp; maintained.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2995166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MGRR</a:t>
            </a:r>
          </a:p>
        </p:txBody>
      </p:sp>
      <p:sp>
        <p:nvSpPr>
          <p:cNvPr id="3" name="Content Placeholder 2"/>
          <p:cNvSpPr>
            <a:spLocks noGrp="1"/>
          </p:cNvSpPr>
          <p:nvPr>
            <p:ph idx="1"/>
          </p:nvPr>
        </p:nvSpPr>
        <p:spPr>
          <a:xfrm>
            <a:off x="508000" y="814634"/>
            <a:ext cx="11125982" cy="4853233"/>
          </a:xfrm>
        </p:spPr>
        <p:txBody>
          <a:bodyPr/>
          <a:lstStyle/>
          <a:p>
            <a:r>
              <a:rPr lang="en-US" sz="2400" dirty="0" smtClean="0"/>
              <a:t>Zero </a:t>
            </a:r>
            <a:r>
              <a:rPr lang="en-US" sz="2400" dirty="0"/>
              <a:t>Impedance requirement:</a:t>
            </a:r>
          </a:p>
          <a:p>
            <a:pPr marL="0" indent="0">
              <a:buNone/>
            </a:pPr>
            <a:r>
              <a:rPr lang="en-US" sz="2400" dirty="0" smtClean="0"/>
              <a:t>	When </a:t>
            </a:r>
            <a:r>
              <a:rPr lang="en-US" sz="2400" dirty="0"/>
              <a:t>less than 1x10-5 per unit: use 0</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870119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DCTO – NPRR 857</a:t>
            </a:r>
            <a:endParaRPr lang="en-US" sz="2400" dirty="0"/>
          </a:p>
        </p:txBody>
      </p:sp>
      <p:sp>
        <p:nvSpPr>
          <p:cNvPr id="3" name="Content Placeholder 2"/>
          <p:cNvSpPr>
            <a:spLocks noGrp="1"/>
          </p:cNvSpPr>
          <p:nvPr>
            <p:ph idx="1"/>
          </p:nvPr>
        </p:nvSpPr>
        <p:spPr>
          <a:xfrm>
            <a:off x="508000" y="814634"/>
            <a:ext cx="11125982" cy="4853233"/>
          </a:xfrm>
        </p:spPr>
        <p:txBody>
          <a:bodyPr/>
          <a:lstStyle/>
          <a:p>
            <a:r>
              <a:rPr lang="en-US" sz="2400" dirty="0" smtClean="0"/>
              <a:t>Implementation </a:t>
            </a:r>
            <a:r>
              <a:rPr lang="en-US" sz="2400" dirty="0"/>
              <a:t>to start mid-2019 completion in 2020</a:t>
            </a:r>
          </a:p>
          <a:p>
            <a:r>
              <a:rPr lang="en-US" sz="2400" dirty="0"/>
              <a:t>TSPs will undergo a registration process</a:t>
            </a:r>
          </a:p>
          <a:p>
            <a:r>
              <a:rPr lang="en-US" sz="2400" dirty="0"/>
              <a:t>ERCOT processes affected:  Siebel, MIS, NMMS/SGEM, EMMS, Outage Scheduler, etc.</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892413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NPRR </a:t>
            </a:r>
            <a:r>
              <a:rPr lang="en-US" sz="2400" dirty="0" smtClean="0"/>
              <a:t>776 </a:t>
            </a:r>
            <a:r>
              <a:rPr lang="en-US" sz="2400" dirty="0"/>
              <a:t>(KV_POI)</a:t>
            </a:r>
          </a:p>
        </p:txBody>
      </p:sp>
      <p:sp>
        <p:nvSpPr>
          <p:cNvPr id="3" name="Content Placeholder 2"/>
          <p:cNvSpPr>
            <a:spLocks noGrp="1"/>
          </p:cNvSpPr>
          <p:nvPr>
            <p:ph idx="1"/>
          </p:nvPr>
        </p:nvSpPr>
        <p:spPr>
          <a:xfrm>
            <a:off x="508000" y="813342"/>
            <a:ext cx="11463606" cy="5358858"/>
          </a:xfrm>
        </p:spPr>
        <p:txBody>
          <a:bodyPr/>
          <a:lstStyle/>
          <a:p>
            <a:r>
              <a:rPr lang="en-US" sz="2400" dirty="0" smtClean="0"/>
              <a:t>Modeled </a:t>
            </a:r>
            <a:r>
              <a:rPr lang="en-US" sz="2400" dirty="0"/>
              <a:t>points met requirements on 4/4/2018…However, need TSP ICCP values for QSE-side setup</a:t>
            </a:r>
          </a:p>
          <a:p>
            <a:r>
              <a:rPr lang="en-US" sz="2400" dirty="0"/>
              <a:t>June 1 deadline for QSEs to handle TSP targets</a:t>
            </a:r>
          </a:p>
          <a:p>
            <a:r>
              <a:rPr lang="en-US" sz="2400" dirty="0"/>
              <a:t>Market Notice 3/19/2018</a:t>
            </a:r>
            <a:r>
              <a:rPr lang="en-US" sz="2400" dirty="0" smtClean="0"/>
              <a:t>:</a:t>
            </a:r>
          </a:p>
          <a:p>
            <a:pPr marL="0" indent="0">
              <a:buNone/>
            </a:pPr>
            <a:r>
              <a:rPr lang="en-US" sz="1800" b="1" u="sng" dirty="0"/>
              <a:t>TOs/TSPs</a:t>
            </a:r>
          </a:p>
          <a:p>
            <a:pPr marL="0" indent="0">
              <a:buNone/>
            </a:pPr>
            <a:r>
              <a:rPr lang="en-US" sz="1700" dirty="0"/>
              <a:t>(1)       Submit any necessary Network Operations Model Change Requests (NOMCRs) for a model ready date of </a:t>
            </a:r>
            <a:r>
              <a:rPr lang="en-US" sz="1700" dirty="0" smtClean="0"/>
              <a:t>	April </a:t>
            </a:r>
            <a:r>
              <a:rPr lang="en-US" sz="1700" dirty="0"/>
              <a:t>4, 2018.  </a:t>
            </a:r>
          </a:p>
          <a:p>
            <a:pPr marL="0" indent="0">
              <a:buNone/>
            </a:pPr>
            <a:r>
              <a:rPr lang="en-US" sz="1700" dirty="0"/>
              <a:t>(2)       Begin updating the Voltage Set Point target to match the seasonal Voltage Profile Voltage Set Point or any </a:t>
            </a:r>
            <a:r>
              <a:rPr lang="en-US" sz="1700" dirty="0" smtClean="0"/>
              <a:t>	updated </a:t>
            </a:r>
            <a:r>
              <a:rPr lang="en-US" sz="1700" dirty="0"/>
              <a:t>Voltage Set Point instructions given to the Generation Resource beginning April 6, 2018.  </a:t>
            </a:r>
          </a:p>
          <a:p>
            <a:pPr marL="0" indent="0">
              <a:buNone/>
            </a:pPr>
            <a:r>
              <a:rPr lang="en-US" sz="1700" dirty="0"/>
              <a:t>(3)       ERCOT recommends that TOs/TSPs coordinate with Resource Entities to discuss procedural steps, verbal </a:t>
            </a:r>
            <a:r>
              <a:rPr lang="en-US" sz="1700" dirty="0" smtClean="0"/>
              <a:t>	communication </a:t>
            </a:r>
            <a:r>
              <a:rPr lang="en-US" sz="1700" dirty="0"/>
              <a:t>protocols, etc., prior to April 6, 2018. </a:t>
            </a:r>
            <a:r>
              <a:rPr lang="en-US" sz="1800" dirty="0"/>
              <a:t>   </a:t>
            </a:r>
          </a:p>
          <a:p>
            <a:pPr marL="0" indent="0">
              <a:buNone/>
            </a:pPr>
            <a:r>
              <a:rPr lang="en-US" sz="1800" b="1" u="sng" dirty="0"/>
              <a:t>QSEs</a:t>
            </a:r>
          </a:p>
          <a:p>
            <a:pPr marL="0" indent="0">
              <a:buNone/>
            </a:pPr>
            <a:r>
              <a:rPr lang="en-US" sz="1700" dirty="0"/>
              <a:t>(1)       Begin receiving the Voltage Set Point target and associated POI kV measurement from ERCOT via </a:t>
            </a:r>
            <a:r>
              <a:rPr lang="en-US" sz="1700" dirty="0" smtClean="0"/>
              <a:t>	ICCP </a:t>
            </a:r>
            <a:r>
              <a:rPr lang="en-US" sz="1700" dirty="0"/>
              <a:t>beginning April 6, 2018.</a:t>
            </a:r>
          </a:p>
          <a:p>
            <a:pPr marL="0" indent="0">
              <a:buNone/>
            </a:pPr>
            <a:r>
              <a:rPr lang="en-US" sz="1700" dirty="0"/>
              <a:t>(2)       Begin providing the Voltage Set Point target and associated POI kV measurement provided by </a:t>
            </a:r>
            <a:r>
              <a:rPr lang="en-US" sz="1700" dirty="0" smtClean="0"/>
              <a:t>ERCOT </a:t>
            </a:r>
            <a:r>
              <a:rPr lang="en-US" sz="1700" dirty="0"/>
              <a:t>(via </a:t>
            </a:r>
            <a:r>
              <a:rPr lang="en-US" sz="1700" dirty="0" smtClean="0"/>
              <a:t>	the </a:t>
            </a:r>
            <a:r>
              <a:rPr lang="en-US" sz="1700" dirty="0"/>
              <a:t>TO/TSP) to its Generation Resources before June 1, 2018.</a:t>
            </a: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266753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SGEM Training</a:t>
            </a:r>
          </a:p>
        </p:txBody>
      </p:sp>
      <p:sp>
        <p:nvSpPr>
          <p:cNvPr id="3" name="Content Placeholder 2"/>
          <p:cNvSpPr>
            <a:spLocks noGrp="1"/>
          </p:cNvSpPr>
          <p:nvPr>
            <p:ph idx="1"/>
          </p:nvPr>
        </p:nvSpPr>
        <p:spPr>
          <a:xfrm>
            <a:off x="508000" y="814634"/>
            <a:ext cx="11125982" cy="4853233"/>
          </a:xfrm>
        </p:spPr>
        <p:txBody>
          <a:bodyPr/>
          <a:lstStyle/>
          <a:p>
            <a:r>
              <a:rPr lang="en-US" sz="2400" dirty="0"/>
              <a:t>Success !   Thank You</a:t>
            </a:r>
          </a:p>
          <a:p>
            <a:r>
              <a:rPr lang="en-US" sz="2400" dirty="0"/>
              <a:t>Slides ZIP located on CITRIX (Gateway) under </a:t>
            </a:r>
            <a:r>
              <a:rPr lang="en-US" sz="2400" dirty="0" err="1"/>
              <a:t>NMMSProd</a:t>
            </a:r>
            <a:r>
              <a:rPr lang="en-US" sz="2400" dirty="0"/>
              <a:t>\</a:t>
            </a:r>
            <a:r>
              <a:rPr lang="en-US" sz="2400" dirty="0" err="1"/>
              <a:t>NMMS_Postings</a:t>
            </a:r>
            <a:r>
              <a:rPr lang="en-US" sz="2400" dirty="0"/>
              <a:t>\Training</a:t>
            </a:r>
          </a:p>
          <a:p>
            <a:r>
              <a:rPr lang="en-US" sz="2400" dirty="0"/>
              <a:t>Results &amp; material from April’s 5-6 Intermediate class pending</a:t>
            </a:r>
          </a:p>
          <a:p>
            <a:r>
              <a:rPr lang="en-US" sz="2400" dirty="0"/>
              <a:t>Next (and last) 2018 Training class on May 10-11</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3603602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SGEM Training</a:t>
            </a:r>
          </a:p>
        </p:txBody>
      </p:sp>
      <p:sp>
        <p:nvSpPr>
          <p:cNvPr id="3" name="Content Placeholder 2"/>
          <p:cNvSpPr>
            <a:spLocks noGrp="1"/>
          </p:cNvSpPr>
          <p:nvPr>
            <p:ph idx="1"/>
          </p:nvPr>
        </p:nvSpPr>
        <p:spPr>
          <a:xfrm>
            <a:off x="508000" y="814634"/>
            <a:ext cx="11125982" cy="4853233"/>
          </a:xfrm>
        </p:spPr>
        <p:txBody>
          <a:bodyPr/>
          <a:lstStyle/>
          <a:p>
            <a:r>
              <a:rPr lang="en-US" sz="2400" dirty="0"/>
              <a:t>Comments from March 1-2 Beginner’s Training </a:t>
            </a:r>
          </a:p>
          <a:p>
            <a:pPr marL="457200" lvl="1" indent="0">
              <a:buNone/>
            </a:pPr>
            <a:r>
              <a:rPr lang="en-US" sz="1800" u="sng" dirty="0"/>
              <a:t>Interim Update Report</a:t>
            </a:r>
            <a:endParaRPr lang="en-US" sz="1800" dirty="0"/>
          </a:p>
          <a:p>
            <a:pPr lvl="1"/>
            <a:r>
              <a:rPr lang="en-US" sz="1800" dirty="0"/>
              <a:t>Mobile loads should not be included in the report</a:t>
            </a:r>
          </a:p>
          <a:p>
            <a:pPr lvl="1"/>
            <a:r>
              <a:rPr lang="en-US" sz="1800" dirty="0"/>
              <a:t>Planning model updates should not be included in the report</a:t>
            </a:r>
          </a:p>
          <a:p>
            <a:pPr marL="457200" lvl="1" indent="0">
              <a:buNone/>
            </a:pPr>
            <a:endParaRPr lang="en-US" sz="1800" dirty="0"/>
          </a:p>
          <a:p>
            <a:pPr marL="457200" lvl="1" indent="0">
              <a:buNone/>
            </a:pPr>
            <a:r>
              <a:rPr lang="en-US" sz="1800" u="sng" dirty="0"/>
              <a:t>Template Updates</a:t>
            </a:r>
            <a:endParaRPr lang="en-US" sz="1800" dirty="0"/>
          </a:p>
          <a:p>
            <a:pPr lvl="1"/>
            <a:r>
              <a:rPr lang="en-US" sz="1800" dirty="0"/>
              <a:t>Add EB to the bus bar template</a:t>
            </a:r>
          </a:p>
          <a:p>
            <a:pPr lvl="1"/>
            <a:r>
              <a:rPr lang="en-US" sz="1800" dirty="0"/>
              <a:t>Add local name to the line </a:t>
            </a:r>
            <a:r>
              <a:rPr lang="en-US" sz="1800" dirty="0" smtClean="0"/>
              <a:t>template</a:t>
            </a:r>
          </a:p>
          <a:p>
            <a:pPr lvl="1"/>
            <a:r>
              <a:rPr lang="en-US" sz="1800" dirty="0" smtClean="0"/>
              <a:t>End cap template (error of base-voltage)</a:t>
            </a:r>
            <a:endParaRPr lang="en-US" sz="1800" dirty="0"/>
          </a:p>
          <a:p>
            <a:pPr marL="457200" lvl="1" indent="0">
              <a:buNone/>
            </a:pPr>
            <a:r>
              <a:rPr lang="en-US" sz="1800" u="sng" dirty="0" smtClean="0"/>
              <a:t>SGEM/MAGE </a:t>
            </a:r>
            <a:r>
              <a:rPr lang="en-US" sz="1800" u="sng" dirty="0"/>
              <a:t>Enhancements</a:t>
            </a:r>
            <a:endParaRPr lang="en-US" sz="1800" dirty="0"/>
          </a:p>
          <a:p>
            <a:pPr lvl="1"/>
            <a:r>
              <a:rPr lang="en-US" sz="1800" dirty="0"/>
              <a:t>Have option of saving just model change and not saving the diagram in MAGE</a:t>
            </a:r>
          </a:p>
          <a:p>
            <a:pPr lvl="1"/>
            <a:r>
              <a:rPr lang="en-US" sz="1800" dirty="0"/>
              <a:t>Want option to </a:t>
            </a:r>
            <a:r>
              <a:rPr lang="en-US" sz="1800" u="sng" dirty="0"/>
              <a:t>View In ME</a:t>
            </a:r>
            <a:r>
              <a:rPr lang="en-US" sz="1800" dirty="0"/>
              <a:t> an archived model on the ‘Model Auditing’ tab in SGEM</a:t>
            </a:r>
          </a:p>
          <a:p>
            <a:pPr lvl="1"/>
            <a:r>
              <a:rPr lang="en-US" sz="1800" dirty="0"/>
              <a:t>Clean up ‘Model Auditing’ tab in SGEM by not having all the archived models list first, the user has to page through archived models to get to current and future models</a:t>
            </a:r>
          </a:p>
          <a:p>
            <a:pPr lvl="1"/>
            <a:r>
              <a:rPr lang="en-US" sz="1800" dirty="0"/>
              <a:t>The </a:t>
            </a:r>
            <a:r>
              <a:rPr lang="en-US" sz="1800" u="sng" dirty="0"/>
              <a:t>View In ME</a:t>
            </a:r>
            <a:r>
              <a:rPr lang="en-US" sz="1800" dirty="0"/>
              <a:t> button is active on the ‘Modeling Auditing’ tab in SGEM for an archived model, however when selected there are no CRs to see.   The </a:t>
            </a:r>
            <a:r>
              <a:rPr lang="en-US" sz="1800" u="sng" dirty="0"/>
              <a:t>View In ME</a:t>
            </a:r>
            <a:r>
              <a:rPr lang="en-US" sz="1800" dirty="0"/>
              <a:t> button should be grayed out.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4202631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SGEM Training</a:t>
            </a:r>
          </a:p>
        </p:txBody>
      </p:sp>
      <p:sp>
        <p:nvSpPr>
          <p:cNvPr id="3" name="Content Placeholder 2"/>
          <p:cNvSpPr>
            <a:spLocks noGrp="1"/>
          </p:cNvSpPr>
          <p:nvPr>
            <p:ph idx="1"/>
          </p:nvPr>
        </p:nvSpPr>
        <p:spPr>
          <a:xfrm>
            <a:off x="508000" y="814634"/>
            <a:ext cx="11125982" cy="4853233"/>
          </a:xfrm>
        </p:spPr>
        <p:txBody>
          <a:bodyPr/>
          <a:lstStyle/>
          <a:p>
            <a:r>
              <a:rPr lang="en-US" sz="2400" dirty="0"/>
              <a:t>Comments from March 1-2 Beginner’s Training </a:t>
            </a:r>
          </a:p>
          <a:p>
            <a:pPr marL="457200" lvl="1" indent="0">
              <a:buNone/>
            </a:pPr>
            <a:r>
              <a:rPr lang="en-US" sz="1800" u="sng" dirty="0"/>
              <a:t>Outage Scheduler</a:t>
            </a:r>
            <a:endParaRPr lang="en-US" sz="1800" dirty="0"/>
          </a:p>
          <a:p>
            <a:pPr lvl="1"/>
            <a:r>
              <a:rPr lang="en-US" sz="1800" dirty="0"/>
              <a:t> Switches still appear in the OS even after the end date, they still look active.  There is no distinction that the switch is no longer avail.  Causes confusion.  </a:t>
            </a:r>
          </a:p>
          <a:p>
            <a:pPr marL="457200" lvl="1" indent="0">
              <a:buNone/>
            </a:pPr>
            <a:endParaRPr lang="en-US" sz="1800" dirty="0"/>
          </a:p>
          <a:p>
            <a:pPr marL="457200" lvl="1" indent="0">
              <a:buNone/>
            </a:pPr>
            <a:r>
              <a:rPr lang="en-US" sz="1800" u="sng" dirty="0"/>
              <a:t>Contingencies</a:t>
            </a:r>
            <a:endParaRPr lang="en-US" sz="1800" dirty="0"/>
          </a:p>
          <a:p>
            <a:pPr lvl="1"/>
            <a:r>
              <a:rPr lang="en-US" sz="1800" dirty="0"/>
              <a:t> There was a concern of the new responsibilities in regards to contingencies. The modelers do not know what should be a contingency, which means them having to find someone to provide that additional data. They want to discuss contingency process at next NDSWG.</a:t>
            </a:r>
          </a:p>
          <a:p>
            <a:pPr lvl="1"/>
            <a:r>
              <a:rPr lang="en-US" sz="1800" dirty="0"/>
              <a:t>Should models be validated with contingencies even though the Protection Scheme Group verify contingencies in model annually?</a:t>
            </a:r>
          </a:p>
          <a:p>
            <a:pPr marL="457200" lvl="1" indent="0">
              <a:buNone/>
            </a:pPr>
            <a:endParaRPr lang="en-US" sz="1800" dirty="0"/>
          </a:p>
          <a:p>
            <a:pPr marL="457200" lvl="1" indent="0">
              <a:buNone/>
            </a:pPr>
            <a:r>
              <a:rPr lang="en-US" sz="1800" u="sng" dirty="0"/>
              <a:t>NDSWG</a:t>
            </a:r>
            <a:endParaRPr lang="en-US" sz="1800" dirty="0"/>
          </a:p>
          <a:p>
            <a:pPr lvl="1"/>
            <a:r>
              <a:rPr lang="en-US" sz="1800" dirty="0"/>
              <a:t> It was suggested that the NDSWG has a designated person to take notes at the meetings.</a:t>
            </a:r>
          </a:p>
          <a:p>
            <a:pPr lvl="1"/>
            <a:r>
              <a:rPr lang="en-US" sz="1800" dirty="0"/>
              <a:t>Suggested to have an Operations Modeling Symposium outside of training and NDSWG meetings</a:t>
            </a:r>
            <a:r>
              <a:rPr lang="en-US" sz="1800" dirty="0" smtClean="0"/>
              <a:t>.</a:t>
            </a:r>
          </a:p>
          <a:p>
            <a:pPr lvl="2"/>
            <a:r>
              <a:rPr lang="en-US" sz="1400" dirty="0" smtClean="0"/>
              <a:t>Topic:  Handling topology transitions in real-time that affect Modeled Contingencies. Group discussion with Ops &amp; Modeling</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855909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SGEM Training</a:t>
            </a:r>
          </a:p>
        </p:txBody>
      </p:sp>
      <p:sp>
        <p:nvSpPr>
          <p:cNvPr id="3" name="Content Placeholder 2"/>
          <p:cNvSpPr>
            <a:spLocks noGrp="1"/>
          </p:cNvSpPr>
          <p:nvPr>
            <p:ph idx="1"/>
          </p:nvPr>
        </p:nvSpPr>
        <p:spPr>
          <a:xfrm>
            <a:off x="508000" y="814634"/>
            <a:ext cx="11125982" cy="4853233"/>
          </a:xfrm>
        </p:spPr>
        <p:txBody>
          <a:bodyPr/>
          <a:lstStyle/>
          <a:p>
            <a:r>
              <a:rPr lang="en-US" sz="2400" dirty="0"/>
              <a:t>Comments from March 1-2 Beginner’s Training </a:t>
            </a:r>
          </a:p>
          <a:p>
            <a:pPr marL="457200" lvl="1" indent="0">
              <a:buNone/>
            </a:pPr>
            <a:r>
              <a:rPr lang="en-US" sz="1800" u="sng" dirty="0"/>
              <a:t>TSP Asking for Guidance</a:t>
            </a:r>
            <a:endParaRPr lang="en-US" sz="1800" dirty="0"/>
          </a:p>
          <a:p>
            <a:pPr lvl="1"/>
            <a:r>
              <a:rPr lang="en-US" sz="1800" dirty="0"/>
              <a:t> If TSP wants to rename their substations to create consistency, how do they start this effort?  Any suggestions from ERCOT?  </a:t>
            </a:r>
          </a:p>
          <a:p>
            <a:pPr marL="457200" lvl="1" indent="0">
              <a:buNone/>
            </a:pPr>
            <a:endParaRPr lang="en-US" sz="1800" dirty="0"/>
          </a:p>
          <a:p>
            <a:pPr marL="457200" lvl="1" indent="0">
              <a:buNone/>
            </a:pPr>
            <a:r>
              <a:rPr lang="en-US" sz="1800" u="sng" dirty="0"/>
              <a:t>Citrix Posting</a:t>
            </a:r>
            <a:endParaRPr lang="en-US" sz="1800" dirty="0"/>
          </a:p>
          <a:p>
            <a:pPr lvl="1"/>
            <a:r>
              <a:rPr lang="en-US" sz="1800" dirty="0"/>
              <a:t> Can the current NMMS postings on Citrix, all be moved to MIS?  </a:t>
            </a:r>
            <a:endParaRPr lang="en-US" sz="1800" dirty="0" smtClean="0"/>
          </a:p>
          <a:p>
            <a:pPr lvl="1"/>
            <a:endParaRPr lang="en-US" sz="1800" dirty="0"/>
          </a:p>
          <a:p>
            <a:pPr marL="457200" lvl="1" indent="0">
              <a:buNone/>
            </a:pPr>
            <a:r>
              <a:rPr lang="en-US" sz="1800" dirty="0" smtClean="0"/>
              <a:t>Agenda desired prior to start of class to be posted for MPs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4087445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Bay modeling</a:t>
            </a:r>
          </a:p>
        </p:txBody>
      </p:sp>
      <p:sp>
        <p:nvSpPr>
          <p:cNvPr id="3" name="Content Placeholder 2"/>
          <p:cNvSpPr>
            <a:spLocks noGrp="1"/>
          </p:cNvSpPr>
          <p:nvPr>
            <p:ph idx="1"/>
          </p:nvPr>
        </p:nvSpPr>
        <p:spPr>
          <a:xfrm>
            <a:off x="508000" y="814634"/>
            <a:ext cx="11125982" cy="4853233"/>
          </a:xfrm>
        </p:spPr>
        <p:txBody>
          <a:bodyPr/>
          <a:lstStyle/>
          <a:p>
            <a:r>
              <a:rPr lang="en-US" sz="2400" dirty="0"/>
              <a:t>Benefit: describing substation layout with attribute “Breaker Configuration” and/or “</a:t>
            </a:r>
            <a:r>
              <a:rPr lang="en-US" sz="2400" dirty="0" err="1"/>
              <a:t>Busbar</a:t>
            </a:r>
            <a:r>
              <a:rPr lang="en-US" sz="2400" dirty="0"/>
              <a:t> Configuration”</a:t>
            </a:r>
          </a:p>
          <a:p>
            <a:r>
              <a:rPr lang="en-US" sz="2400" dirty="0"/>
              <a:t>Possible future benefit: software upgrades incorporate feature</a:t>
            </a:r>
          </a:p>
          <a:p>
            <a:r>
              <a:rPr lang="en-US" sz="2400" dirty="0" smtClean="0"/>
              <a:t>Provides method to improve Displays by </a:t>
            </a:r>
            <a:r>
              <a:rPr lang="en-US" sz="2400" dirty="0"/>
              <a:t>minimize spaghetti layout</a:t>
            </a:r>
          </a:p>
          <a:p>
            <a:r>
              <a:rPr lang="en-US" sz="2400" dirty="0" smtClean="0"/>
              <a:t>Provides method to improve Outage </a:t>
            </a:r>
            <a:r>
              <a:rPr lang="en-US" sz="2400" dirty="0"/>
              <a:t>Scheduler </a:t>
            </a:r>
            <a:r>
              <a:rPr lang="en-US" sz="2400" dirty="0" smtClean="0"/>
              <a:t>by minimizing </a:t>
            </a:r>
            <a:r>
              <a:rPr lang="en-US" sz="2400" dirty="0"/>
              <a:t>entries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1413234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1238</TotalTime>
  <Words>804</Words>
  <Application>Microsoft Office PowerPoint</Application>
  <PresentationFormat>Widescreen</PresentationFormat>
  <Paragraphs>132</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Wingdings</vt:lpstr>
      <vt:lpstr>1_Custom Design</vt:lpstr>
      <vt:lpstr>Inside pages</vt:lpstr>
      <vt:lpstr>PowerPoint Presentation</vt:lpstr>
      <vt:lpstr>MGRR</vt:lpstr>
      <vt:lpstr>DCTO – NPRR 857</vt:lpstr>
      <vt:lpstr>NPRR 776 (KV_POI)</vt:lpstr>
      <vt:lpstr>SGEM Training</vt:lpstr>
      <vt:lpstr>SGEM Training</vt:lpstr>
      <vt:lpstr>SGEM Training</vt:lpstr>
      <vt:lpstr>SGEM Training</vt:lpstr>
      <vt:lpstr>Bay modeling</vt:lpstr>
      <vt:lpstr>Processing Contingencies / Real-time Transitions</vt:lpstr>
      <vt:lpstr>Interim restrictions</vt:lpstr>
      <vt:lpstr>Interim restrictions</vt:lpstr>
      <vt:lpstr>Interim restrictions</vt:lpstr>
      <vt:lpstr>Phases Angle data population</vt:lpstr>
      <vt:lpstr>Protocol Improvement?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MGRR</dc:title>
  <dc:creator>Weatherly, Joe</dc:creator>
  <cp:lastModifiedBy>Weatherly, Joe</cp:lastModifiedBy>
  <cp:revision>40</cp:revision>
  <dcterms:created xsi:type="dcterms:W3CDTF">2018-04-16T19:23:38Z</dcterms:created>
  <dcterms:modified xsi:type="dcterms:W3CDTF">2018-04-17T16:57:48Z</dcterms:modified>
</cp:coreProperties>
</file>