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3"/>
  </p:notesMasterIdLst>
  <p:handoutMasterIdLst>
    <p:handoutMasterId r:id="rId34"/>
  </p:handoutMasterIdLst>
  <p:sldIdLst>
    <p:sldId id="260" r:id="rId6"/>
    <p:sldId id="257" r:id="rId7"/>
    <p:sldId id="346" r:id="rId8"/>
    <p:sldId id="400" r:id="rId9"/>
    <p:sldId id="401" r:id="rId10"/>
    <p:sldId id="347" r:id="rId11"/>
    <p:sldId id="402" r:id="rId12"/>
    <p:sldId id="386" r:id="rId13"/>
    <p:sldId id="379" r:id="rId14"/>
    <p:sldId id="380" r:id="rId15"/>
    <p:sldId id="382" r:id="rId16"/>
    <p:sldId id="399" r:id="rId17"/>
    <p:sldId id="403" r:id="rId18"/>
    <p:sldId id="413" r:id="rId19"/>
    <p:sldId id="372" r:id="rId20"/>
    <p:sldId id="365" r:id="rId21"/>
    <p:sldId id="404" r:id="rId22"/>
    <p:sldId id="373" r:id="rId23"/>
    <p:sldId id="405" r:id="rId24"/>
    <p:sldId id="348" r:id="rId25"/>
    <p:sldId id="406" r:id="rId26"/>
    <p:sldId id="411" r:id="rId27"/>
    <p:sldId id="410" r:id="rId28"/>
    <p:sldId id="409" r:id="rId29"/>
    <p:sldId id="412" r:id="rId30"/>
    <p:sldId id="408" r:id="rId31"/>
    <p:sldId id="328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681D04B-807D-48C0-9E3F-E99A620C9D26}">
          <p14:sldIdLst>
            <p14:sldId id="260"/>
            <p14:sldId id="257"/>
          </p14:sldIdLst>
        </p14:section>
        <p14:section name="Before ERS Deployment" id="{2F28C57E-4854-41FE-AE44-FDC157D5D0E4}">
          <p14:sldIdLst>
            <p14:sldId id="346"/>
            <p14:sldId id="400"/>
            <p14:sldId id="401"/>
          </p14:sldIdLst>
        </p14:section>
        <p14:section name="During ERS Deployment" id="{42BA4C1B-9F40-4A8E-932E-C1F8C36DF2B3}">
          <p14:sldIdLst>
            <p14:sldId id="347"/>
            <p14:sldId id="402"/>
            <p14:sldId id="386"/>
            <p14:sldId id="379"/>
            <p14:sldId id="380"/>
            <p14:sldId id="382"/>
            <p14:sldId id="399"/>
            <p14:sldId id="403"/>
            <p14:sldId id="413"/>
            <p14:sldId id="372"/>
            <p14:sldId id="365"/>
            <p14:sldId id="404"/>
            <p14:sldId id="373"/>
            <p14:sldId id="405"/>
          </p14:sldIdLst>
        </p14:section>
        <p14:section name="After ERS Deployment" id="{60A43C30-4235-45F7-90A5-04078FB4C302}">
          <p14:sldIdLst>
            <p14:sldId id="348"/>
            <p14:sldId id="406"/>
            <p14:sldId id="411"/>
            <p14:sldId id="410"/>
            <p14:sldId id="409"/>
            <p14:sldId id="412"/>
            <p14:sldId id="408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75" autoAdjust="0"/>
    <p:restoredTop sz="80789" autoAdjust="0"/>
  </p:normalViewPr>
  <p:slideViewPr>
    <p:cSldViewPr showGuides="1">
      <p:cViewPr varScale="1">
        <p:scale>
          <a:sx n="107" d="100"/>
          <a:sy n="107" d="100"/>
        </p:scale>
        <p:origin x="18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presentation is about ERS deployment,</a:t>
            </a:r>
            <a:r>
              <a:rPr lang="en-US" baseline="0" dirty="0" smtClean="0"/>
              <a:t> Recall and Renewal.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743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u="sng" baseline="0" dirty="0" smtClean="0"/>
              <a:t>Section Reference:</a:t>
            </a:r>
          </a:p>
          <a:p>
            <a:pPr marL="0" indent="0">
              <a:buFontTx/>
              <a:buNone/>
            </a:pPr>
            <a:r>
              <a:rPr lang="en-US" sz="1200" dirty="0" smtClean="0"/>
              <a:t> 3.14.3.3 (1)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u="sng" baseline="0" dirty="0" smtClean="0"/>
              <a:t>Section Reference:</a:t>
            </a:r>
          </a:p>
          <a:p>
            <a:pPr marL="0" indent="0">
              <a:buFontTx/>
              <a:buNone/>
            </a:pPr>
            <a:r>
              <a:rPr lang="en-US" sz="1200" dirty="0" smtClean="0"/>
              <a:t> 3.14.3.3 (1) </a:t>
            </a:r>
            <a:endParaRPr lang="en-US" baseline="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68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baseline="0" dirty="0" smtClean="0"/>
              <a:t>Section Reference:</a:t>
            </a:r>
            <a:endParaRPr lang="en-US" sz="1200" b="1" u="sng" dirty="0" smtClean="0"/>
          </a:p>
          <a:p>
            <a:pPr marL="0" indent="0">
              <a:buNone/>
            </a:pPr>
            <a:r>
              <a:rPr lang="en-US" sz="1200" dirty="0" smtClean="0"/>
              <a:t>Section 3.14.3.3 (5)(b)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66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baseline="0" dirty="0" smtClean="0"/>
              <a:t>Section Reference: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u="none" baseline="0" dirty="0" smtClean="0"/>
              <a:t>Non-Weather-Sensitive: </a:t>
            </a:r>
            <a:r>
              <a:rPr lang="en-US" sz="1200" b="0" u="none" dirty="0" smtClean="0"/>
              <a:t>Section 3.14.3.3 (3)(a)</a:t>
            </a:r>
          </a:p>
          <a:p>
            <a:pPr marL="0" indent="0">
              <a:buNone/>
            </a:pPr>
            <a:r>
              <a:rPr lang="en-US" sz="1200" b="0" u="none" baseline="0" dirty="0" smtClean="0"/>
              <a:t>Weather-Sensitive: </a:t>
            </a:r>
            <a:r>
              <a:rPr lang="en-US" sz="1200" b="0" u="none" dirty="0" smtClean="0"/>
              <a:t>Section 3.14.3.3 (3)(b)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63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98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697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b="1" dirty="0" smtClean="0"/>
              <a:t>Scenario 5 </a:t>
            </a:r>
          </a:p>
          <a:p>
            <a:pPr marL="0" indent="0">
              <a:buNone/>
            </a:pPr>
            <a:r>
              <a:rPr lang="en-US" altLang="en-US" sz="1200" dirty="0" smtClean="0"/>
              <a:t>Resource 5 (Non-Weather-Sensitive) has a 30 minute ramp, a </a:t>
            </a:r>
            <a:r>
              <a:rPr lang="en-US" altLang="en-US" sz="1200" b="1" dirty="0" smtClean="0"/>
              <a:t>TP1</a:t>
            </a:r>
            <a:r>
              <a:rPr lang="en-US" altLang="en-US" sz="1200" dirty="0" smtClean="0"/>
              <a:t> (6:00 AM - 8:00 AM) obligation of </a:t>
            </a:r>
            <a:r>
              <a:rPr lang="en-US" altLang="en-US" sz="1200" b="1" dirty="0" smtClean="0"/>
              <a:t>10 MW</a:t>
            </a:r>
            <a:r>
              <a:rPr lang="en-US" altLang="en-US" sz="1200" dirty="0" smtClean="0"/>
              <a:t>, a </a:t>
            </a:r>
            <a:r>
              <a:rPr lang="en-US" altLang="en-US" sz="1200" b="1" dirty="0" smtClean="0"/>
              <a:t>TP2</a:t>
            </a:r>
            <a:r>
              <a:rPr lang="en-US" altLang="en-US" sz="1200" dirty="0" smtClean="0"/>
              <a:t> (8:00 AM - 1:00 PM) obligation of </a:t>
            </a:r>
            <a:r>
              <a:rPr lang="en-US" altLang="en-US" sz="1200" b="1" dirty="0" smtClean="0"/>
              <a:t>10 MW</a:t>
            </a:r>
            <a:r>
              <a:rPr lang="en-US" altLang="en-US" sz="1200" dirty="0" smtClean="0"/>
              <a:t>, a </a:t>
            </a:r>
            <a:r>
              <a:rPr lang="en-US" altLang="en-US" sz="1200" b="1" dirty="0" smtClean="0"/>
              <a:t>TP3 </a:t>
            </a:r>
            <a:r>
              <a:rPr lang="en-US" altLang="en-US" sz="1200" dirty="0" smtClean="0"/>
              <a:t>(1:00 PM - 4:00 PM) obligation of </a:t>
            </a:r>
            <a:r>
              <a:rPr lang="en-US" altLang="en-US" sz="1200" b="1" dirty="0" smtClean="0"/>
              <a:t>10 MW </a:t>
            </a:r>
            <a:r>
              <a:rPr lang="en-US" altLang="en-US" sz="1200" dirty="0" smtClean="0"/>
              <a:t>and  a </a:t>
            </a:r>
            <a:r>
              <a:rPr lang="en-US" altLang="en-US" sz="1200" b="1" dirty="0" smtClean="0"/>
              <a:t>TP4</a:t>
            </a:r>
            <a:r>
              <a:rPr lang="en-US" altLang="en-US" sz="1200" dirty="0" smtClean="0"/>
              <a:t> (4:00 PM - 7:00 PM) obligation of </a:t>
            </a:r>
            <a:r>
              <a:rPr lang="en-US" altLang="en-US" sz="1200" b="1" dirty="0" smtClean="0"/>
              <a:t>10 MW </a:t>
            </a:r>
            <a:r>
              <a:rPr lang="en-US" altLang="en-US" sz="1200" dirty="0" smtClean="0"/>
              <a:t>.The deployment instruction is issued at 5:30AM on a weekday. Resource 5 started deploying at 6AM. </a:t>
            </a:r>
          </a:p>
          <a:p>
            <a:pPr marL="0" indent="0">
              <a:buNone/>
            </a:pPr>
            <a:endParaRPr lang="en-US" altLang="en-US" sz="1200" dirty="0" smtClean="0"/>
          </a:p>
          <a:p>
            <a:pPr marL="0" indent="0">
              <a:buNone/>
            </a:pPr>
            <a:r>
              <a:rPr lang="en-US" altLang="en-US" sz="1200" dirty="0" smtClean="0"/>
              <a:t>(a) At 2PM, the cumulative deployment time reaches 8 hours. Can Resource 5 resume its normal operation after 2PM, if recall was never issued?</a:t>
            </a:r>
          </a:p>
          <a:p>
            <a:pPr marL="0" indent="0">
              <a:buNone/>
            </a:pPr>
            <a:endParaRPr lang="en-US" altLang="en-US" sz="1200" dirty="0" smtClean="0"/>
          </a:p>
          <a:p>
            <a:pPr marL="0" indent="0">
              <a:buNone/>
            </a:pPr>
            <a:r>
              <a:rPr lang="en-US" altLang="en-US" sz="1200" dirty="0" smtClean="0"/>
              <a:t>(b) If the recall was never issued at 6PM, can Resource 5 resume its normal operation after 6PM?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sng" dirty="0" smtClean="0"/>
              <a:t>Reference Section</a:t>
            </a:r>
            <a:r>
              <a:rPr lang="en-US" sz="1200" i="1" dirty="0" smtClean="0"/>
              <a:t>: </a:t>
            </a:r>
            <a:r>
              <a:rPr lang="en-US" sz="1200" dirty="0" smtClean="0"/>
              <a:t>Section 3.14.3.3 (3)(a)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 smtClean="0"/>
              <a:t>if an ERS deployment is still in effect when the ERS Resource’s cumulative deployment obligation time equals or exceeds eight hours, the ERS Resource must continue to meet its event performance requirements </a:t>
            </a:r>
            <a:r>
              <a:rPr lang="en-US" sz="1200" b="1" i="1" dirty="0" smtClean="0"/>
              <a:t>for the next four hours or until ERCOT releases the ERS Resource, whichever comes first.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34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198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b="1" dirty="0" smtClean="0"/>
              <a:t>Scenario 6 </a:t>
            </a:r>
          </a:p>
          <a:p>
            <a:pPr marL="0" indent="0">
              <a:buNone/>
            </a:pPr>
            <a:r>
              <a:rPr lang="en-US" altLang="en-US" sz="1200" dirty="0" smtClean="0"/>
              <a:t>Resource 6 (Weather Sensitive) has a 30 minute ramp, a </a:t>
            </a:r>
            <a:r>
              <a:rPr lang="en-US" altLang="en-US" sz="1200" b="1" dirty="0" smtClean="0"/>
              <a:t>TP3 </a:t>
            </a:r>
            <a:r>
              <a:rPr lang="en-US" altLang="en-US" sz="1200" dirty="0" smtClean="0"/>
              <a:t>(1:00 PM - 4:00 PM) obligation of 10 MW and a </a:t>
            </a:r>
            <a:r>
              <a:rPr lang="en-US" altLang="en-US" sz="1200" b="1" dirty="0" smtClean="0"/>
              <a:t>TP4</a:t>
            </a:r>
            <a:r>
              <a:rPr lang="en-US" altLang="en-US" sz="1200" dirty="0" smtClean="0"/>
              <a:t> (4:00 PM - 7:00 PM) obligation of 10 MW. The deployment instruction is issued at 12.30 PM on a weekday. </a:t>
            </a:r>
            <a:r>
              <a:rPr lang="en-US" altLang="en-US" sz="1200" b="1" dirty="0" smtClean="0"/>
              <a:t>Resource 6 deployed at 1PM. Prior to the event, Resource 6 has a cumulative deployment time of 7 hours. </a:t>
            </a:r>
          </a:p>
          <a:p>
            <a:pPr marL="0" indent="0">
              <a:buNone/>
            </a:pPr>
            <a:endParaRPr lang="en-US" altLang="en-US" sz="1200" dirty="0" smtClean="0"/>
          </a:p>
          <a:p>
            <a:r>
              <a:rPr lang="en-US" altLang="en-US" sz="1200" dirty="0" smtClean="0"/>
              <a:t>(a) </a:t>
            </a:r>
            <a:r>
              <a:rPr lang="en-US" i="1" dirty="0" smtClean="0"/>
              <a:t>When is the earliest time Resource 6 can resume its normal operation if recall has not yet been issued?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4pm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Because the maximum event deployment obligation time  for Weather Sensitive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3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u="sng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u="sng" dirty="0" smtClean="0"/>
              <a:t>Reference Section</a:t>
            </a:r>
            <a:r>
              <a:rPr lang="en-US" sz="1200" i="1" dirty="0" smtClean="0"/>
              <a:t>: Section 3.14.3.3</a:t>
            </a:r>
            <a:r>
              <a:rPr lang="en-US" sz="1200" dirty="0" smtClean="0"/>
              <a:t>(3)(b)(iii)	</a:t>
            </a:r>
          </a:p>
          <a:p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If an ERS deployment is still in effect when the Weather-Sensitive ERS Resource’s cumulative deployment obligation time equals or exceeds eight hours, the ERS Resource must continue to meet its event performance requirements until the three-hour maximum deployment obligation time for that event is met or ERCOT releases the ERS Load, whichever comes first.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720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7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481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u="sng" dirty="0" smtClean="0"/>
              <a:t>Protocol References: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1200" b="0" dirty="0" smtClean="0"/>
              <a:t>3.14.3.1(16)(a)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1200" b="0" dirty="0" smtClean="0"/>
              <a:t>3.14.3.1(18)(b)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69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u="sng" dirty="0" smtClean="0"/>
              <a:t>Protocol References: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1200" b="0" dirty="0" smtClean="0"/>
              <a:t>3.14.3.1(16)(b)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1200" b="0" dirty="0" smtClean="0"/>
              <a:t>3.14.3.1(18)(b)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126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u="sng" dirty="0" smtClean="0"/>
              <a:t>Protocol References: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1200" b="0" dirty="0" smtClean="0"/>
              <a:t>3.14.3.1(16)(c)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1200" b="0" dirty="0" smtClean="0"/>
              <a:t>3.14.3.1(18)(b)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002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/>
              <a:t>Protocol References:</a:t>
            </a:r>
          </a:p>
          <a:p>
            <a:pPr marL="0" indent="0">
              <a:buNone/>
            </a:pPr>
            <a:r>
              <a:rPr lang="en-US" sz="1200" b="0" dirty="0" smtClean="0"/>
              <a:t>3.14.3.1(18)(c)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43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872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Section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3.14.3.3(2)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7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u="sng" baseline="0" dirty="0" smtClean="0"/>
              <a:t>Section Reference: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6.5.9.4.2(1)(a) </a:t>
            </a:r>
            <a:endParaRPr lang="en-US" sz="1200" b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6.5.9.4.2(2)(a)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55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u="sng" baseline="0" dirty="0" smtClean="0"/>
              <a:t>Section Reference:</a:t>
            </a:r>
          </a:p>
          <a:p>
            <a:pPr marL="0" indent="0">
              <a:buFontTx/>
              <a:buNone/>
            </a:pPr>
            <a:r>
              <a:rPr lang="en-US" sz="1200" dirty="0" smtClean="0"/>
              <a:t> 3.14.3.3 (1) </a:t>
            </a:r>
          </a:p>
          <a:p>
            <a:pPr marL="0" indent="0">
              <a:buFontTx/>
              <a:buNone/>
            </a:pPr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44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35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u="sng" baseline="0" dirty="0" smtClean="0"/>
              <a:t>Section Reference:</a:t>
            </a:r>
          </a:p>
          <a:p>
            <a:pPr marL="0" indent="0">
              <a:buFontTx/>
              <a:buNone/>
            </a:pPr>
            <a:r>
              <a:rPr lang="en-US" sz="1200" dirty="0" smtClean="0"/>
              <a:t> 3.14.3.3 (1) </a:t>
            </a:r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50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="1" u="sng" baseline="0" dirty="0" smtClean="0"/>
              <a:t>Section Reference:</a:t>
            </a:r>
          </a:p>
          <a:p>
            <a:pPr marL="0" indent="0">
              <a:buFontTx/>
              <a:buNone/>
            </a:pPr>
            <a:r>
              <a:rPr lang="en-US" sz="1200" dirty="0" smtClean="0"/>
              <a:t> 3.14.3.3 (1) </a:t>
            </a:r>
            <a:endParaRPr lang="en-US" baseline="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26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ERS </a:t>
            </a:r>
            <a:r>
              <a:rPr lang="en-US" sz="2400" dirty="0" smtClean="0"/>
              <a:t>Deployment, Recall &amp; Renewal Review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dirty="0" smtClean="0"/>
              <a:t>DSWG Meeting – April 20, 2018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Anson Lee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2: Should </a:t>
            </a:r>
            <a:r>
              <a:rPr lang="en-US" dirty="0"/>
              <a:t>Resource </a:t>
            </a:r>
            <a:r>
              <a:rPr lang="en-US" dirty="0" smtClean="0"/>
              <a:t>2 deploy?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11754" y="2516569"/>
            <a:ext cx="4752919" cy="748506"/>
          </a:xfrm>
          <a:prstGeom prst="rect">
            <a:avLst/>
          </a:prstGeom>
          <a:solidFill>
            <a:srgbClr val="FFFF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839055" y="2598434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Obligated</a:t>
            </a:r>
          </a:p>
          <a:p>
            <a:r>
              <a:rPr lang="en-US" sz="1600" dirty="0" smtClean="0"/>
              <a:t> hours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1447800" y="4846391"/>
            <a:ext cx="6743700" cy="14803"/>
          </a:xfrm>
          <a:prstGeom prst="line">
            <a:avLst/>
          </a:prstGeom>
          <a:ln w="41275">
            <a:solidFill>
              <a:schemeClr val="tx1"/>
            </a:solidFill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77200" y="4912262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Time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47975" y="3423057"/>
            <a:ext cx="4022725" cy="748506"/>
          </a:xfrm>
          <a:prstGeom prst="rect">
            <a:avLst/>
          </a:prstGeom>
          <a:solidFill>
            <a:schemeClr val="accent3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676400" y="2012990"/>
            <a:ext cx="0" cy="2970292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47975" y="2012990"/>
            <a:ext cx="0" cy="297029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70700" y="1915685"/>
            <a:ext cx="15876" cy="3067597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711754" y="3413237"/>
            <a:ext cx="977899" cy="748506"/>
          </a:xfrm>
          <a:prstGeom prst="rect">
            <a:avLst/>
          </a:prstGeom>
          <a:solidFill>
            <a:srgbClr val="002060">
              <a:alpha val="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First Interval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03825" y="3504922"/>
            <a:ext cx="2616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Sustained</a:t>
            </a:r>
          </a:p>
          <a:p>
            <a:r>
              <a:rPr lang="en-US" sz="1600" dirty="0" smtClean="0"/>
              <a:t>Response Period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63751" y="5102549"/>
            <a:ext cx="617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Deploy!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1400" dirty="0" smtClean="0"/>
              <a:t>If </a:t>
            </a:r>
            <a:r>
              <a:rPr lang="en-US" sz="1400" dirty="0"/>
              <a:t>ERCOT deploys ERS, any ERS Resource that is contractually committed to provide the ERS service type deployed during the ERS Time Period that includes all or </a:t>
            </a:r>
            <a:r>
              <a:rPr lang="en-US" sz="1400" b="1" u="sng" dirty="0">
                <a:solidFill>
                  <a:srgbClr val="FF0000"/>
                </a:solidFill>
              </a:rPr>
              <a:t>any part </a:t>
            </a:r>
            <a:r>
              <a:rPr lang="en-US" sz="1400" b="1" u="sng" dirty="0"/>
              <a:t>of the first interval </a:t>
            </a:r>
            <a:r>
              <a:rPr lang="en-US" sz="1400" dirty="0"/>
              <a:t>of the Sustained Response Period must deploy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658172" y="2516569"/>
            <a:ext cx="0" cy="748506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71574" y="2516569"/>
            <a:ext cx="762" cy="748506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00175" y="147995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VDI </a:t>
            </a:r>
          </a:p>
          <a:p>
            <a:r>
              <a:rPr lang="en-US" dirty="0"/>
              <a:t>Starts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13524" y="1392465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VDI </a:t>
            </a:r>
          </a:p>
          <a:p>
            <a:r>
              <a:rPr lang="en-US" dirty="0"/>
              <a:t>Stops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15547" y="1274326"/>
            <a:ext cx="1642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Sustained Response Period </a:t>
            </a:r>
          </a:p>
          <a:p>
            <a:r>
              <a:rPr lang="en-US" sz="1400" dirty="0" smtClean="0"/>
              <a:t>Starts</a:t>
            </a:r>
          </a:p>
        </p:txBody>
      </p:sp>
    </p:spTree>
    <p:extLst>
      <p:ext uri="{BB962C8B-B14F-4D97-AF65-F5344CB8AC3E}">
        <p14:creationId xmlns:p14="http://schemas.microsoft.com/office/powerpoint/2010/main" val="138764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 smtClean="0"/>
              <a:t>3: </a:t>
            </a:r>
            <a:r>
              <a:rPr lang="en-US" dirty="0"/>
              <a:t>Should Resource </a:t>
            </a:r>
            <a:r>
              <a:rPr lang="en-US" dirty="0" smtClean="0"/>
              <a:t>3 deploy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7200" y="2525316"/>
            <a:ext cx="3173089" cy="748506"/>
          </a:xfrm>
          <a:prstGeom prst="rect">
            <a:avLst/>
          </a:prstGeom>
          <a:solidFill>
            <a:srgbClr val="FFFF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2596009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Obligated</a:t>
            </a:r>
          </a:p>
          <a:p>
            <a:r>
              <a:rPr lang="en-US" sz="1600" dirty="0" smtClean="0"/>
              <a:t> hours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1447800" y="4846391"/>
            <a:ext cx="6743700" cy="14803"/>
          </a:xfrm>
          <a:prstGeom prst="line">
            <a:avLst/>
          </a:prstGeom>
          <a:ln w="41275">
            <a:solidFill>
              <a:schemeClr val="tx1"/>
            </a:solidFill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77200" y="4912262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Time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47975" y="3423057"/>
            <a:ext cx="4022725" cy="748506"/>
          </a:xfrm>
          <a:prstGeom prst="rect">
            <a:avLst/>
          </a:prstGeom>
          <a:solidFill>
            <a:schemeClr val="accent3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657351" y="2049381"/>
            <a:ext cx="19049" cy="2933901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47975" y="2049381"/>
            <a:ext cx="0" cy="293390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400175" y="145601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VDI </a:t>
            </a:r>
          </a:p>
          <a:p>
            <a:r>
              <a:rPr lang="en-US" dirty="0"/>
              <a:t>Starts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6870700" y="2049381"/>
            <a:ext cx="15876" cy="2933901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29400" y="1481157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VDI </a:t>
            </a:r>
          </a:p>
          <a:p>
            <a:r>
              <a:rPr lang="en-US" dirty="0"/>
              <a:t>Stops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713794" y="3432749"/>
            <a:ext cx="977899" cy="748506"/>
          </a:xfrm>
          <a:prstGeom prst="rect">
            <a:avLst/>
          </a:prstGeom>
          <a:solidFill>
            <a:srgbClr val="002060">
              <a:alpha val="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First Interval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91844" y="3514615"/>
            <a:ext cx="2728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Sustained Response </a:t>
            </a:r>
          </a:p>
          <a:p>
            <a:r>
              <a:rPr lang="en-US" sz="1600" dirty="0" smtClean="0"/>
              <a:t>Period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15547" y="1274326"/>
            <a:ext cx="1642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Sustained Response Period </a:t>
            </a:r>
          </a:p>
          <a:p>
            <a:r>
              <a:rPr lang="en-US" sz="1400" dirty="0" smtClean="0"/>
              <a:t>Starts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69225" y="5101987"/>
            <a:ext cx="701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Not required to deploy. </a:t>
            </a:r>
          </a:p>
          <a:p>
            <a:r>
              <a:rPr lang="en-US" sz="1400" dirty="0" smtClean="0"/>
              <a:t>If </a:t>
            </a:r>
            <a:r>
              <a:rPr lang="en-US" sz="1400" dirty="0"/>
              <a:t>an ERS Resource </a:t>
            </a:r>
            <a:r>
              <a:rPr lang="en-US" sz="1400" b="1" u="sng" dirty="0" smtClean="0"/>
              <a:t>does not have an obligation for any part of the first interval</a:t>
            </a:r>
            <a:r>
              <a:rPr lang="en-US" sz="1400" dirty="0" smtClean="0"/>
              <a:t> of </a:t>
            </a:r>
            <a:r>
              <a:rPr lang="en-US" sz="1400" dirty="0"/>
              <a:t>the Sustained Response Period, the ERS Resource is not required to deploy at any time during the Sustained Response Period.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3400" y="2514143"/>
            <a:ext cx="1977066" cy="748506"/>
          </a:xfrm>
          <a:prstGeom prst="rect">
            <a:avLst/>
          </a:prstGeom>
          <a:solidFill>
            <a:srgbClr val="FFFF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93793" y="2596009"/>
            <a:ext cx="1213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Obligated</a:t>
            </a:r>
          </a:p>
          <a:p>
            <a:r>
              <a:rPr lang="en-US" sz="1600" dirty="0" smtClean="0"/>
              <a:t> hours</a:t>
            </a:r>
          </a:p>
        </p:txBody>
      </p:sp>
    </p:spTree>
    <p:extLst>
      <p:ext uri="{BB962C8B-B14F-4D97-AF65-F5344CB8AC3E}">
        <p14:creationId xmlns:p14="http://schemas.microsoft.com/office/powerpoint/2010/main" val="356456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</a:t>
            </a:r>
            <a:r>
              <a:rPr lang="en-US" dirty="0" smtClean="0"/>
              <a:t>4: </a:t>
            </a:r>
            <a:r>
              <a:rPr lang="en-US" dirty="0"/>
              <a:t>Should Resource </a:t>
            </a:r>
            <a:r>
              <a:rPr lang="en-US" dirty="0" smtClean="0"/>
              <a:t>4 deploy?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20491" y="2525316"/>
            <a:ext cx="2269878" cy="748506"/>
          </a:xfrm>
          <a:prstGeom prst="rect">
            <a:avLst/>
          </a:prstGeom>
          <a:solidFill>
            <a:srgbClr val="FFFF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857375" y="2607181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Obligated</a:t>
            </a:r>
          </a:p>
          <a:p>
            <a:r>
              <a:rPr lang="en-US" sz="1600" dirty="0" smtClean="0"/>
              <a:t> hours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1447800" y="4846391"/>
            <a:ext cx="6743700" cy="14803"/>
          </a:xfrm>
          <a:prstGeom prst="line">
            <a:avLst/>
          </a:prstGeom>
          <a:ln w="41275">
            <a:solidFill>
              <a:schemeClr val="tx1"/>
            </a:solidFill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77200" y="4912262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Time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47975" y="3423057"/>
            <a:ext cx="4022725" cy="748506"/>
          </a:xfrm>
          <a:prstGeom prst="rect">
            <a:avLst/>
          </a:prstGeom>
          <a:solidFill>
            <a:schemeClr val="accent3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676400" y="2058888"/>
            <a:ext cx="0" cy="2924394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47975" y="2058888"/>
            <a:ext cx="0" cy="2924394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344598" y="148050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VDI </a:t>
            </a:r>
          </a:p>
          <a:p>
            <a:r>
              <a:rPr lang="en-US" dirty="0"/>
              <a:t>Starts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6862763" y="2032725"/>
            <a:ext cx="23813" cy="2950557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29400" y="143488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VDI </a:t>
            </a:r>
          </a:p>
          <a:p>
            <a:r>
              <a:rPr lang="en-US" dirty="0"/>
              <a:t>Stops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712470" y="3423057"/>
            <a:ext cx="977899" cy="748506"/>
          </a:xfrm>
          <a:prstGeom prst="rect">
            <a:avLst/>
          </a:prstGeom>
          <a:solidFill>
            <a:srgbClr val="002060">
              <a:alpha val="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First Interval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13602" y="3484048"/>
            <a:ext cx="2034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Sustained</a:t>
            </a:r>
          </a:p>
          <a:p>
            <a:r>
              <a:rPr lang="en-US" sz="1600" dirty="0" smtClean="0"/>
              <a:t>Response Period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36824" y="1294061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Sustained Response Period </a:t>
            </a:r>
          </a:p>
          <a:p>
            <a:r>
              <a:rPr lang="en-US" dirty="0"/>
              <a:t>Starts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31939" y="5093603"/>
            <a:ext cx="55118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Deploy!</a:t>
            </a:r>
            <a:r>
              <a:rPr lang="en-US" sz="2400" dirty="0"/>
              <a:t> </a:t>
            </a:r>
          </a:p>
          <a:p>
            <a:r>
              <a:rPr lang="en-US" sz="1400" dirty="0"/>
              <a:t>If ERCOT deploys ERS, any ERS Resource that is contractually committed to provide the ERS service type deployed during the ERS Time Period that includes all or </a:t>
            </a:r>
            <a:r>
              <a:rPr lang="en-US" sz="1400" b="1" u="sng" dirty="0">
                <a:solidFill>
                  <a:srgbClr val="FF0000"/>
                </a:solidFill>
              </a:rPr>
              <a:t>any part </a:t>
            </a:r>
            <a:r>
              <a:rPr lang="en-US" sz="1400" b="1" u="sng" dirty="0"/>
              <a:t>of the first interval </a:t>
            </a:r>
            <a:r>
              <a:rPr lang="en-US" sz="1400" dirty="0"/>
              <a:t>of the Sustained Response Period must </a:t>
            </a:r>
            <a:r>
              <a:rPr lang="en-US" sz="1400" dirty="0" smtClean="0"/>
              <a:t>deploy.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5719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Deployment </a:t>
            </a:r>
            <a:r>
              <a:rPr lang="en-US" dirty="0" smtClean="0"/>
              <a:t>Obligation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7724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An </a:t>
            </a:r>
            <a:r>
              <a:rPr lang="en-US" sz="2400" dirty="0"/>
              <a:t>ERS Resource shall not return to normal operations </a:t>
            </a:r>
          </a:p>
          <a:p>
            <a:pPr lvl="1"/>
            <a:r>
              <a:rPr lang="en-US" sz="1800" dirty="0"/>
              <a:t>until released to do so by </a:t>
            </a:r>
            <a:r>
              <a:rPr lang="en-US" sz="1800" dirty="0" smtClean="0"/>
              <a:t>ERCOT or</a:t>
            </a:r>
            <a:endParaRPr lang="en-US" sz="1800" dirty="0"/>
          </a:p>
          <a:p>
            <a:pPr lvl="1"/>
            <a:r>
              <a:rPr lang="en-US" sz="1800" dirty="0"/>
              <a:t>until the ERS Resource has reached its maximum </a:t>
            </a:r>
            <a:r>
              <a:rPr lang="en-US" sz="1800" dirty="0" smtClean="0"/>
              <a:t>deployment obligation time </a:t>
            </a:r>
            <a:endParaRPr lang="en-US" sz="1800" dirty="0"/>
          </a:p>
          <a:p>
            <a:pPr lvl="1"/>
            <a:r>
              <a:rPr lang="en-US" sz="1800" dirty="0"/>
              <a:t>whichever occurs first</a:t>
            </a:r>
            <a:r>
              <a:rPr lang="en-US" sz="1800" dirty="0" smtClean="0"/>
              <a:t>.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endParaRPr lang="en-US" sz="2400" dirty="0"/>
          </a:p>
          <a:p>
            <a:pPr marL="0" indent="0">
              <a:buNone/>
            </a:pPr>
            <a:r>
              <a:rPr lang="en-US" sz="2000" dirty="0" smtClean="0"/>
              <a:t> 			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</a:t>
            </a:r>
            <a:endParaRPr lang="en-US" sz="2000" dirty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Obligation</a:t>
            </a:r>
            <a:endParaRPr lang="en-US" sz="32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09575" y="2039541"/>
            <a:ext cx="5543550" cy="384690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1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8006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baseline="30000" dirty="0" smtClean="0">
                <a:solidFill>
                  <a:schemeClr val="accent3">
                    <a:lumMod val="75000"/>
                  </a:schemeClr>
                </a:solidFill>
              </a:rPr>
              <a:t>2 </a:t>
            </a:r>
            <a:r>
              <a:rPr lang="en-US" sz="1600" dirty="0" smtClean="0"/>
              <a:t>If an ERS deployment is still in effect when the </a:t>
            </a:r>
            <a:r>
              <a:rPr lang="en-US" sz="1600" dirty="0" smtClean="0">
                <a:solidFill>
                  <a:schemeClr val="accent3"/>
                </a:solidFill>
              </a:rPr>
              <a:t>Weather-Sensitive ERS Resource’s </a:t>
            </a:r>
            <a:r>
              <a:rPr lang="en-US" sz="1600" dirty="0" smtClean="0"/>
              <a:t>cumulative deployment obligation time equals or exceeds </a:t>
            </a:r>
            <a:r>
              <a:rPr lang="en-US" sz="1600" b="1" dirty="0" smtClean="0"/>
              <a:t>eight hours</a:t>
            </a:r>
            <a:r>
              <a:rPr lang="en-US" sz="1600" dirty="0" smtClean="0"/>
              <a:t>, the ERS Resource must continue to meet its event performance requirements until the </a:t>
            </a:r>
            <a:r>
              <a:rPr lang="en-US" sz="1600" b="1" dirty="0" smtClean="0"/>
              <a:t>three-hour maximum deployment obligation time for that event </a:t>
            </a:r>
            <a:r>
              <a:rPr lang="en-US" sz="1600" dirty="0" smtClean="0"/>
              <a:t>is met or ERCOT releases the ERS Load, whichever comes first.</a:t>
            </a:r>
            <a:endParaRPr lang="en-US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b="57494"/>
          <a:stretch/>
        </p:blipFill>
        <p:spPr>
          <a:xfrm>
            <a:off x="419100" y="981171"/>
            <a:ext cx="8420100" cy="10000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t="42507" b="25105"/>
          <a:stretch/>
        </p:blipFill>
        <p:spPr>
          <a:xfrm>
            <a:off x="409575" y="1981200"/>
            <a:ext cx="8420100" cy="762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64706" t="74494"/>
          <a:stretch/>
        </p:blipFill>
        <p:spPr>
          <a:xfrm>
            <a:off x="5867400" y="2733955"/>
            <a:ext cx="2971800" cy="6000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-32579" t="74494" r="33936"/>
          <a:stretch/>
        </p:blipFill>
        <p:spPr>
          <a:xfrm>
            <a:off x="-2346325" y="2733954"/>
            <a:ext cx="8305800" cy="6000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00" y="3477160"/>
            <a:ext cx="82772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baseline="30000" dirty="0">
                <a:solidFill>
                  <a:schemeClr val="accent1"/>
                </a:solidFill>
              </a:rPr>
              <a:t>1</a:t>
            </a:r>
            <a:r>
              <a:rPr lang="en-US" sz="1600" i="1" dirty="0">
                <a:solidFill>
                  <a:schemeClr val="accent1"/>
                </a:solidFill>
              </a:rPr>
              <a:t> </a:t>
            </a:r>
            <a:r>
              <a:rPr lang="en-US" sz="1600" dirty="0"/>
              <a:t>For </a:t>
            </a:r>
            <a:r>
              <a:rPr lang="en-US" sz="1600" dirty="0">
                <a:solidFill>
                  <a:schemeClr val="accent1"/>
                </a:solidFill>
              </a:rPr>
              <a:t>a Non-Weather-Sensitive ERS Resource</a:t>
            </a:r>
            <a:r>
              <a:rPr lang="en-US" sz="1600" dirty="0"/>
              <a:t>, if an ERS deployment is still in effect when the ERS Resource’s cumulative deployment obligation time equals or exceeds </a:t>
            </a:r>
            <a:r>
              <a:rPr lang="en-US" sz="1600" b="1" dirty="0"/>
              <a:t>eight hours</a:t>
            </a:r>
            <a:r>
              <a:rPr lang="en-US" sz="1600" dirty="0"/>
              <a:t>, the ERS Resource must continue to meet its event performance requirements </a:t>
            </a:r>
            <a:r>
              <a:rPr lang="en-US" sz="1600" b="1" dirty="0"/>
              <a:t>for the next four hours </a:t>
            </a:r>
            <a:r>
              <a:rPr lang="en-US" sz="1600" dirty="0"/>
              <a:t>or until ERCOT releases the ERS Resource, whichever comes first.</a:t>
            </a:r>
          </a:p>
        </p:txBody>
      </p:sp>
    </p:spTree>
    <p:extLst>
      <p:ext uri="{BB962C8B-B14F-4D97-AF65-F5344CB8AC3E}">
        <p14:creationId xmlns:p14="http://schemas.microsoft.com/office/powerpoint/2010/main" val="152951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Knowledge Checkpoint 2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295400"/>
            <a:ext cx="8534400" cy="5002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Image result for checkl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61356"/>
            <a:ext cx="4600575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45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During</a:t>
            </a:r>
            <a:r>
              <a:rPr lang="en-US" dirty="0" smtClean="0"/>
              <a:t> ERS Deployment </a:t>
            </a:r>
            <a:br>
              <a:rPr lang="en-US" dirty="0" smtClean="0"/>
            </a:br>
            <a:r>
              <a:rPr lang="en-US" dirty="0" smtClean="0"/>
              <a:t>Non-Weather-Sensitive (Non-WS)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295400"/>
            <a:ext cx="8534400" cy="5002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/>
              <a:t>Scenario 5 </a:t>
            </a:r>
          </a:p>
          <a:p>
            <a:pPr marL="0" indent="0">
              <a:buNone/>
            </a:pPr>
            <a:r>
              <a:rPr lang="en-US" altLang="en-US" sz="1800" dirty="0" smtClean="0"/>
              <a:t>Resource 5 (Non-Weather-Sensitive) </a:t>
            </a:r>
            <a:r>
              <a:rPr lang="en-US" altLang="en-US" sz="1800" dirty="0"/>
              <a:t>has a </a:t>
            </a:r>
            <a:r>
              <a:rPr lang="en-US" altLang="en-US" sz="1800" dirty="0" smtClean="0"/>
              <a:t>30 </a:t>
            </a:r>
            <a:r>
              <a:rPr lang="en-US" altLang="en-US" sz="1800" dirty="0"/>
              <a:t>minute </a:t>
            </a:r>
            <a:r>
              <a:rPr lang="en-US" altLang="en-US" sz="1800" dirty="0" smtClean="0"/>
              <a:t>ramp, a </a:t>
            </a:r>
            <a:r>
              <a:rPr lang="en-US" altLang="en-US" sz="1800" b="1" dirty="0" smtClean="0"/>
              <a:t>TP1</a:t>
            </a:r>
            <a:r>
              <a:rPr lang="en-US" altLang="en-US" sz="1800" dirty="0" smtClean="0"/>
              <a:t> (6:00 </a:t>
            </a:r>
            <a:r>
              <a:rPr lang="en-US" altLang="en-US" sz="1800" dirty="0"/>
              <a:t>AM - </a:t>
            </a:r>
            <a:r>
              <a:rPr lang="en-US" altLang="en-US" sz="1800" dirty="0" smtClean="0"/>
              <a:t>8:00 AM</a:t>
            </a:r>
            <a:r>
              <a:rPr lang="en-US" altLang="en-US" sz="1800" dirty="0"/>
              <a:t>) obligation of </a:t>
            </a:r>
            <a:r>
              <a:rPr lang="en-US" altLang="en-US" sz="1800" b="1" dirty="0"/>
              <a:t>10 MW</a:t>
            </a:r>
            <a:r>
              <a:rPr lang="en-US" altLang="en-US" sz="1800" dirty="0"/>
              <a:t>, a </a:t>
            </a:r>
            <a:r>
              <a:rPr lang="en-US" altLang="en-US" sz="1800" b="1" dirty="0" smtClean="0"/>
              <a:t>TP2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(8:00 AM - 1:00 PM) obligation of </a:t>
            </a:r>
            <a:r>
              <a:rPr lang="en-US" altLang="en-US" sz="1800" b="1" dirty="0" smtClean="0"/>
              <a:t>10 </a:t>
            </a:r>
            <a:r>
              <a:rPr lang="en-US" altLang="en-US" sz="1800" b="1" dirty="0"/>
              <a:t>MW</a:t>
            </a:r>
            <a:r>
              <a:rPr lang="en-US" altLang="en-US" sz="1800" dirty="0"/>
              <a:t>, a </a:t>
            </a:r>
            <a:r>
              <a:rPr lang="en-US" altLang="en-US" sz="1800" b="1" dirty="0" smtClean="0"/>
              <a:t>TP3 </a:t>
            </a:r>
            <a:r>
              <a:rPr lang="en-US" altLang="en-US" sz="1800" dirty="0" smtClean="0"/>
              <a:t>(1:00 </a:t>
            </a:r>
            <a:r>
              <a:rPr lang="en-US" altLang="en-US" sz="1800" dirty="0"/>
              <a:t>PM - 4:00 PM) obligation of </a:t>
            </a:r>
            <a:r>
              <a:rPr lang="en-US" altLang="en-US" sz="1800" b="1" dirty="0" smtClean="0"/>
              <a:t>10 </a:t>
            </a:r>
            <a:r>
              <a:rPr lang="en-US" altLang="en-US" sz="1800" b="1" dirty="0"/>
              <a:t>MW </a:t>
            </a:r>
            <a:r>
              <a:rPr lang="en-US" altLang="en-US" sz="1800" dirty="0"/>
              <a:t>and 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a </a:t>
            </a:r>
            <a:r>
              <a:rPr lang="en-US" altLang="en-US" sz="1800" b="1" dirty="0" smtClean="0"/>
              <a:t>TP4</a:t>
            </a:r>
            <a:r>
              <a:rPr lang="en-US" altLang="en-US" sz="1800" dirty="0" smtClean="0"/>
              <a:t> (4:00 </a:t>
            </a:r>
            <a:r>
              <a:rPr lang="en-US" altLang="en-US" sz="1800" dirty="0"/>
              <a:t>PM - </a:t>
            </a:r>
            <a:r>
              <a:rPr lang="en-US" altLang="en-US" sz="1800" dirty="0" smtClean="0"/>
              <a:t>7:00 </a:t>
            </a:r>
            <a:r>
              <a:rPr lang="en-US" altLang="en-US" sz="1800" dirty="0"/>
              <a:t>PM) obligation of </a:t>
            </a:r>
            <a:r>
              <a:rPr lang="en-US" altLang="en-US" sz="1800" b="1" dirty="0" smtClean="0"/>
              <a:t>10 MW </a:t>
            </a:r>
            <a:r>
              <a:rPr lang="en-US" altLang="en-US" sz="1800" dirty="0" smtClean="0"/>
              <a:t>.The </a:t>
            </a:r>
            <a:r>
              <a:rPr lang="en-US" altLang="en-US" sz="1800" dirty="0"/>
              <a:t>deployment instruction is issued at </a:t>
            </a:r>
            <a:r>
              <a:rPr lang="en-US" altLang="en-US" sz="1800" dirty="0" smtClean="0"/>
              <a:t>5:30AM </a:t>
            </a:r>
            <a:r>
              <a:rPr lang="en-US" altLang="en-US" sz="1800" dirty="0"/>
              <a:t>on a weekday. Resource </a:t>
            </a:r>
            <a:r>
              <a:rPr lang="en-US" altLang="en-US" sz="1800" dirty="0" smtClean="0"/>
              <a:t>5 started deploying at 6AM. </a:t>
            </a:r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r>
              <a:rPr lang="en-US" altLang="en-US" sz="1800" dirty="0" smtClean="0"/>
              <a:t>(a) </a:t>
            </a:r>
            <a:r>
              <a:rPr lang="en-US" altLang="en-US" sz="1800" dirty="0"/>
              <a:t>At 2PM, the cumulative deployment time reaches 8 hours. </a:t>
            </a:r>
            <a:r>
              <a:rPr lang="en-US" altLang="en-US" sz="1800" dirty="0" smtClean="0"/>
              <a:t>Can Resource 5 </a:t>
            </a:r>
            <a:r>
              <a:rPr lang="en-US" altLang="en-US" sz="1800" dirty="0"/>
              <a:t>resume its normal operation after 2PM, if recall was never issued?</a:t>
            </a:r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r>
              <a:rPr lang="en-US" altLang="en-US" sz="1800" dirty="0"/>
              <a:t>(b) </a:t>
            </a:r>
            <a:r>
              <a:rPr lang="en-US" altLang="en-US" sz="1800" dirty="0" smtClean="0"/>
              <a:t>If the recall was never issued at 6PM, can Resource 5 resume its normal operation after 6PM?</a:t>
            </a:r>
            <a:endParaRPr lang="en-US" altLang="en-US" sz="1800" dirty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38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Oval 228"/>
          <p:cNvSpPr/>
          <p:nvPr/>
        </p:nvSpPr>
        <p:spPr>
          <a:xfrm>
            <a:off x="2731865" y="2043289"/>
            <a:ext cx="3124200" cy="3048000"/>
          </a:xfrm>
          <a:prstGeom prst="ellipse">
            <a:avLst/>
          </a:prstGeom>
          <a:solidFill>
            <a:srgbClr val="FFFF0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945301" y="2330001"/>
            <a:ext cx="2606994" cy="2514600"/>
            <a:chOff x="-995237" y="1425651"/>
            <a:chExt cx="2606994" cy="2514600"/>
          </a:xfrm>
        </p:grpSpPr>
        <p:grpSp>
          <p:nvGrpSpPr>
            <p:cNvPr id="101" name="Group 100"/>
            <p:cNvGrpSpPr/>
            <p:nvPr/>
          </p:nvGrpSpPr>
          <p:grpSpPr>
            <a:xfrm>
              <a:off x="-995237" y="1425651"/>
              <a:ext cx="2606994" cy="2514600"/>
              <a:chOff x="2972633" y="2404269"/>
              <a:chExt cx="2606994" cy="2514600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5" name="Straight Connector 104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3122319" y="3081365"/>
                <a:ext cx="298847" cy="152400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Oval 116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2" name="Straight Connector 101"/>
            <p:cNvCxnSpPr/>
            <p:nvPr/>
          </p:nvCxnSpPr>
          <p:spPr>
            <a:xfrm flipV="1">
              <a:off x="322254" y="2255147"/>
              <a:ext cx="46119" cy="50003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12473" y="1618905"/>
              <a:ext cx="1" cy="107090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2949514" y="2330001"/>
            <a:ext cx="2606994" cy="2514600"/>
            <a:chOff x="-4338012" y="1180434"/>
            <a:chExt cx="2606994" cy="2514600"/>
          </a:xfrm>
        </p:grpSpPr>
        <p:grpSp>
          <p:nvGrpSpPr>
            <p:cNvPr id="121" name="Group 120"/>
            <p:cNvGrpSpPr/>
            <p:nvPr/>
          </p:nvGrpSpPr>
          <p:grpSpPr>
            <a:xfrm>
              <a:off x="-4338012" y="1180434"/>
              <a:ext cx="2606994" cy="2514600"/>
              <a:chOff x="2972633" y="2404269"/>
              <a:chExt cx="2606994" cy="2514600"/>
            </a:xfrm>
          </p:grpSpPr>
          <p:sp>
            <p:nvSpPr>
              <p:cNvPr id="122" name="Oval 121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9" name="Straight Connector 158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3122319" y="3081365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Oval 170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2" name="Straight Connector 171"/>
            <p:cNvCxnSpPr/>
            <p:nvPr/>
          </p:nvCxnSpPr>
          <p:spPr>
            <a:xfrm flipV="1">
              <a:off x="-3020521" y="2009930"/>
              <a:ext cx="46119" cy="50003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-3030302" y="1373688"/>
              <a:ext cx="1" cy="107090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i="1" dirty="0" smtClean="0"/>
              <a:t>Scenario 5: Resource 5 (ERS-30)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i="1" dirty="0" smtClean="0"/>
              <a:t>No event prior to this event</a:t>
            </a:r>
            <a:br>
              <a:rPr lang="en-US" sz="2000" b="0" i="1" dirty="0" smtClean="0"/>
            </a:br>
            <a:endParaRPr lang="en-US" sz="2000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204731" y="4719950"/>
            <a:ext cx="2438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Sustained Response Period started at </a:t>
            </a:r>
            <a:r>
              <a:rPr lang="en-US" b="1" dirty="0" smtClean="0"/>
              <a:t>6am</a:t>
            </a:r>
            <a:r>
              <a:rPr lang="en-US" dirty="0" smtClean="0"/>
              <a:t> and Resource 5 deployed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2337197" y="4886066"/>
            <a:ext cx="1850696" cy="43404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925970" y="5683334"/>
            <a:ext cx="1677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VDI issued at </a:t>
            </a:r>
            <a:r>
              <a:rPr lang="en-US" b="1" dirty="0" smtClean="0"/>
              <a:t>5.30am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6423355" y="854893"/>
            <a:ext cx="2526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Resource 5 has deployed for 8 hours at </a:t>
            </a:r>
            <a:r>
              <a:rPr lang="en-US" b="1" dirty="0" smtClean="0"/>
              <a:t>2pm</a:t>
            </a:r>
            <a:endParaRPr lang="en-US" b="1" dirty="0"/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5525141" y="1643112"/>
            <a:ext cx="910068" cy="136282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649165" y="1751837"/>
            <a:ext cx="215193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Question 1:</a:t>
            </a:r>
          </a:p>
          <a:p>
            <a:r>
              <a:rPr lang="en-US" i="1" dirty="0" smtClean="0"/>
              <a:t>Can they resume normal operation at </a:t>
            </a:r>
            <a:r>
              <a:rPr lang="en-US" b="1" i="1" dirty="0" smtClean="0"/>
              <a:t>2pm</a:t>
            </a:r>
            <a:r>
              <a:rPr lang="en-US" i="1" dirty="0" smtClean="0"/>
              <a:t>?</a:t>
            </a:r>
            <a:endParaRPr lang="en-US" i="1" dirty="0"/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4397694" y="4840525"/>
            <a:ext cx="1547827" cy="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103012" y="4464322"/>
            <a:ext cx="296478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Question 2:</a:t>
            </a:r>
          </a:p>
          <a:p>
            <a:r>
              <a:rPr lang="en-US" i="1" dirty="0" smtClean="0"/>
              <a:t>Can they resume normal operation at </a:t>
            </a:r>
            <a:r>
              <a:rPr lang="en-US" b="1" i="1" dirty="0" smtClean="0"/>
              <a:t>6pm</a:t>
            </a:r>
            <a:r>
              <a:rPr lang="en-US" i="1" dirty="0" smtClean="0"/>
              <a:t> if recall has not yet been issued?</a:t>
            </a:r>
            <a:endParaRPr lang="en-US" i="1" dirty="0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4610100" y="4789787"/>
            <a:ext cx="0" cy="8852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2949514" y="2309989"/>
            <a:ext cx="2606994" cy="2514600"/>
            <a:chOff x="462277" y="3353814"/>
            <a:chExt cx="2606994" cy="2514600"/>
          </a:xfrm>
        </p:grpSpPr>
        <p:grpSp>
          <p:nvGrpSpPr>
            <p:cNvPr id="124" name="Group 123"/>
            <p:cNvGrpSpPr/>
            <p:nvPr/>
          </p:nvGrpSpPr>
          <p:grpSpPr>
            <a:xfrm>
              <a:off x="462277" y="3353814"/>
              <a:ext cx="2606994" cy="2514600"/>
              <a:chOff x="2972633" y="2404269"/>
              <a:chExt cx="2606994" cy="2514600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8" name="Straight Connector 127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3122319" y="3081365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Oval 139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25" name="Straight Connector 124"/>
            <p:cNvCxnSpPr/>
            <p:nvPr/>
          </p:nvCxnSpPr>
          <p:spPr>
            <a:xfrm>
              <a:off x="1779768" y="4683345"/>
              <a:ext cx="210456" cy="721144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V="1">
              <a:off x="1773871" y="4587459"/>
              <a:ext cx="0" cy="114562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/>
          <p:cNvGrpSpPr/>
          <p:nvPr/>
        </p:nvGrpSpPr>
        <p:grpSpPr>
          <a:xfrm>
            <a:off x="2949514" y="2323215"/>
            <a:ext cx="2606994" cy="2514600"/>
            <a:chOff x="-31687" y="206096"/>
            <a:chExt cx="2606994" cy="2514600"/>
          </a:xfrm>
        </p:grpSpPr>
        <p:grpSp>
          <p:nvGrpSpPr>
            <p:cNvPr id="142" name="Group 141"/>
            <p:cNvGrpSpPr/>
            <p:nvPr/>
          </p:nvGrpSpPr>
          <p:grpSpPr>
            <a:xfrm>
              <a:off x="-31687" y="206096"/>
              <a:ext cx="2606994" cy="2514600"/>
              <a:chOff x="2972633" y="2404269"/>
              <a:chExt cx="2606994" cy="2514600"/>
            </a:xfrm>
          </p:grpSpPr>
          <p:sp>
            <p:nvSpPr>
              <p:cNvPr id="145" name="Oval 144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6" name="Straight Connector 145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3053953" y="30480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Oval 157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3" name="Straight Connector 142"/>
            <p:cNvCxnSpPr>
              <a:stCxn id="158" idx="0"/>
            </p:cNvCxnSpPr>
            <p:nvPr/>
          </p:nvCxnSpPr>
          <p:spPr>
            <a:xfrm>
              <a:off x="1279907" y="1411785"/>
              <a:ext cx="0" cy="78134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1279907" y="412312"/>
              <a:ext cx="0" cy="102742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Group 173"/>
          <p:cNvGrpSpPr/>
          <p:nvPr/>
        </p:nvGrpSpPr>
        <p:grpSpPr>
          <a:xfrm>
            <a:off x="2957611" y="2312402"/>
            <a:ext cx="2606994" cy="2514600"/>
            <a:chOff x="6150771" y="70762"/>
            <a:chExt cx="2606994" cy="2514600"/>
          </a:xfrm>
        </p:grpSpPr>
        <p:grpSp>
          <p:nvGrpSpPr>
            <p:cNvPr id="175" name="Group 174"/>
            <p:cNvGrpSpPr/>
            <p:nvPr/>
          </p:nvGrpSpPr>
          <p:grpSpPr>
            <a:xfrm>
              <a:off x="6150771" y="70762"/>
              <a:ext cx="2606994" cy="2514600"/>
              <a:chOff x="2972633" y="2404269"/>
              <a:chExt cx="2606994" cy="2514600"/>
            </a:xfrm>
          </p:grpSpPr>
          <p:sp>
            <p:nvSpPr>
              <p:cNvPr id="178" name="Oval 177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9" name="Straight Connector 178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3053953" y="30480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Oval 190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6" name="Straight Connector 175"/>
            <p:cNvCxnSpPr/>
            <p:nvPr/>
          </p:nvCxnSpPr>
          <p:spPr>
            <a:xfrm flipV="1">
              <a:off x="7468262" y="1091525"/>
              <a:ext cx="614478" cy="308768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7462365" y="184547"/>
              <a:ext cx="0" cy="111986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3" name="Group 192"/>
          <p:cNvGrpSpPr/>
          <p:nvPr/>
        </p:nvGrpSpPr>
        <p:grpSpPr>
          <a:xfrm>
            <a:off x="2946677" y="2303434"/>
            <a:ext cx="2606994" cy="2514600"/>
            <a:chOff x="-31687" y="206096"/>
            <a:chExt cx="2606994" cy="2514600"/>
          </a:xfrm>
        </p:grpSpPr>
        <p:grpSp>
          <p:nvGrpSpPr>
            <p:cNvPr id="194" name="Group 193"/>
            <p:cNvGrpSpPr/>
            <p:nvPr/>
          </p:nvGrpSpPr>
          <p:grpSpPr>
            <a:xfrm>
              <a:off x="-31687" y="206096"/>
              <a:ext cx="2606994" cy="2514600"/>
              <a:chOff x="2972633" y="2404269"/>
              <a:chExt cx="2606994" cy="2514600"/>
            </a:xfrm>
          </p:grpSpPr>
          <p:sp>
            <p:nvSpPr>
              <p:cNvPr id="197" name="Oval 196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8" name="Straight Connector 197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3135038" y="3077116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0" name="Oval 209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5" name="Straight Connector 194"/>
            <p:cNvCxnSpPr>
              <a:stCxn id="210" idx="0"/>
            </p:cNvCxnSpPr>
            <p:nvPr/>
          </p:nvCxnSpPr>
          <p:spPr>
            <a:xfrm>
              <a:off x="1279907" y="1411785"/>
              <a:ext cx="0" cy="78134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1279907" y="412312"/>
              <a:ext cx="0" cy="102742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extBox 210"/>
          <p:cNvSpPr txBox="1"/>
          <p:nvPr/>
        </p:nvSpPr>
        <p:spPr>
          <a:xfrm>
            <a:off x="6181209" y="56833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633153" y="297920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2193" y="1525761"/>
            <a:ext cx="1959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Obligated in all time periods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4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 animBg="1"/>
      <p:bldP spid="65" grpId="0"/>
      <p:bldP spid="70" grpId="0"/>
      <p:bldP spid="77" grpId="0"/>
      <p:bldP spid="81" grpId="0" animBg="1"/>
      <p:bldP spid="88" grpId="0" animBg="1"/>
      <p:bldP spid="211" grpId="0"/>
      <p:bldP spid="212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During</a:t>
            </a:r>
            <a:r>
              <a:rPr lang="en-US" dirty="0" smtClean="0"/>
              <a:t> ERS Deployment </a:t>
            </a:r>
            <a:br>
              <a:rPr lang="en-US" dirty="0" smtClean="0"/>
            </a:br>
            <a:r>
              <a:rPr lang="en-US" dirty="0" smtClean="0"/>
              <a:t>Weather-Sensitive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295400"/>
            <a:ext cx="8534400" cy="5002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/>
              <a:t>Scenario 6 </a:t>
            </a:r>
            <a:endParaRPr lang="en-US" sz="2000" b="1" dirty="0"/>
          </a:p>
          <a:p>
            <a:pPr marL="0" indent="0">
              <a:buNone/>
            </a:pPr>
            <a:r>
              <a:rPr lang="en-US" altLang="en-US" sz="1800" dirty="0" smtClean="0"/>
              <a:t>Resource 6 (Weather Sensitive) </a:t>
            </a:r>
            <a:r>
              <a:rPr lang="en-US" altLang="en-US" sz="1800" dirty="0"/>
              <a:t>has a </a:t>
            </a:r>
            <a:r>
              <a:rPr lang="en-US" altLang="en-US" sz="1800" dirty="0" smtClean="0"/>
              <a:t>30 </a:t>
            </a:r>
            <a:r>
              <a:rPr lang="en-US" altLang="en-US" sz="1800" dirty="0"/>
              <a:t>minute </a:t>
            </a:r>
            <a:r>
              <a:rPr lang="en-US" altLang="en-US" sz="1800" dirty="0" smtClean="0"/>
              <a:t>ramp, a </a:t>
            </a:r>
            <a:r>
              <a:rPr lang="en-US" altLang="en-US" sz="1800" b="1" dirty="0" smtClean="0"/>
              <a:t>TP3 </a:t>
            </a:r>
            <a:r>
              <a:rPr lang="en-US" altLang="en-US" sz="1800" dirty="0" smtClean="0"/>
              <a:t>(1:00 </a:t>
            </a:r>
            <a:r>
              <a:rPr lang="en-US" altLang="en-US" sz="1800" dirty="0"/>
              <a:t>PM - 4:00 PM) obligation of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MW and </a:t>
            </a:r>
            <a:r>
              <a:rPr lang="en-US" altLang="en-US" sz="1800" dirty="0" smtClean="0"/>
              <a:t>a </a:t>
            </a:r>
            <a:r>
              <a:rPr lang="en-US" altLang="en-US" sz="1800" b="1" dirty="0" smtClean="0"/>
              <a:t>TP4</a:t>
            </a:r>
            <a:r>
              <a:rPr lang="en-US" altLang="en-US" sz="1800" dirty="0" smtClean="0"/>
              <a:t> (4:00 </a:t>
            </a:r>
            <a:r>
              <a:rPr lang="en-US" altLang="en-US" sz="1800" dirty="0"/>
              <a:t>PM - </a:t>
            </a:r>
            <a:r>
              <a:rPr lang="en-US" altLang="en-US" sz="1800" dirty="0" smtClean="0"/>
              <a:t>7:00 </a:t>
            </a:r>
            <a:r>
              <a:rPr lang="en-US" altLang="en-US" sz="1800" dirty="0"/>
              <a:t>PM) obligation of </a:t>
            </a:r>
            <a:r>
              <a:rPr lang="en-US" altLang="en-US" sz="1800" dirty="0" smtClean="0"/>
              <a:t>10 MW. The </a:t>
            </a:r>
            <a:r>
              <a:rPr lang="en-US" altLang="en-US" sz="1800" dirty="0"/>
              <a:t>deployment instruction is issued at </a:t>
            </a:r>
            <a:r>
              <a:rPr lang="en-US" altLang="en-US" sz="1800" dirty="0" smtClean="0"/>
              <a:t>12.30 PM </a:t>
            </a:r>
            <a:r>
              <a:rPr lang="en-US" altLang="en-US" sz="1800" dirty="0"/>
              <a:t>on a weekday. </a:t>
            </a:r>
            <a:r>
              <a:rPr lang="en-US" altLang="en-US" sz="1800" b="1" dirty="0"/>
              <a:t>Resource </a:t>
            </a:r>
            <a:r>
              <a:rPr lang="en-US" altLang="en-US" sz="1800" b="1" dirty="0" smtClean="0"/>
              <a:t>6 deployed </a:t>
            </a:r>
            <a:r>
              <a:rPr lang="en-US" altLang="en-US" sz="1800" b="1" dirty="0"/>
              <a:t>at </a:t>
            </a:r>
            <a:r>
              <a:rPr lang="en-US" altLang="en-US" sz="1800" b="1" dirty="0" smtClean="0"/>
              <a:t>1PM. Prior to the event, Resource 6 has a cumulative deployment time of 7 hours. </a:t>
            </a:r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r>
              <a:rPr lang="en-US" altLang="en-US" sz="1800" dirty="0" smtClean="0"/>
              <a:t>(a) If the recall was never issued, when can Resource 6 resumes its normal operation without affecting its event performance?</a:t>
            </a:r>
            <a:endParaRPr lang="en-US" altLang="en-US" sz="1800" dirty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2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ie 89"/>
          <p:cNvSpPr/>
          <p:nvPr/>
        </p:nvSpPr>
        <p:spPr>
          <a:xfrm>
            <a:off x="2700890" y="2028983"/>
            <a:ext cx="3121051" cy="3048000"/>
          </a:xfrm>
          <a:prstGeom prst="pie">
            <a:avLst>
              <a:gd name="adj1" fmla="val 18057425"/>
              <a:gd name="adj2" fmla="val 7292263"/>
            </a:avLst>
          </a:prstGeom>
          <a:solidFill>
            <a:srgbClr val="FFFF00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2948512" y="2257313"/>
            <a:ext cx="2606994" cy="2514600"/>
            <a:chOff x="2972633" y="2404269"/>
            <a:chExt cx="2606994" cy="2514600"/>
          </a:xfrm>
        </p:grpSpPr>
        <p:sp>
          <p:nvSpPr>
            <p:cNvPr id="96" name="Oval 95"/>
            <p:cNvSpPr/>
            <p:nvPr/>
          </p:nvSpPr>
          <p:spPr>
            <a:xfrm>
              <a:off x="2988827" y="2404269"/>
              <a:ext cx="2590800" cy="2514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Connector 96"/>
            <p:cNvCxnSpPr/>
            <p:nvPr/>
          </p:nvCxnSpPr>
          <p:spPr>
            <a:xfrm>
              <a:off x="4284227" y="4637387"/>
              <a:ext cx="0" cy="270669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4284227" y="2404269"/>
              <a:ext cx="0" cy="338931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5140643" y="3124200"/>
              <a:ext cx="298847" cy="15240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5202198" y="3733800"/>
              <a:ext cx="377429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4724400" y="2586157"/>
              <a:ext cx="190501" cy="309443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5052775" y="4191001"/>
              <a:ext cx="298847" cy="15240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 flipV="1">
              <a:off x="4724400" y="4454944"/>
              <a:ext cx="190501" cy="328591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135038" y="3077116"/>
              <a:ext cx="298847" cy="15240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 flipV="1">
              <a:off x="2972633" y="3722274"/>
              <a:ext cx="380167" cy="11526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 flipV="1">
              <a:off x="3587652" y="2567010"/>
              <a:ext cx="190501" cy="309443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3203376" y="4191001"/>
              <a:ext cx="298847" cy="15240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3587651" y="4454944"/>
              <a:ext cx="190501" cy="309443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108"/>
            <p:cNvSpPr/>
            <p:nvPr/>
          </p:nvSpPr>
          <p:spPr>
            <a:xfrm>
              <a:off x="4169927" y="3609958"/>
              <a:ext cx="228600" cy="224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2947852" y="2257313"/>
            <a:ext cx="2606994" cy="2514600"/>
            <a:chOff x="2972633" y="2404269"/>
            <a:chExt cx="2606994" cy="2514600"/>
          </a:xfrm>
        </p:grpSpPr>
        <p:sp>
          <p:nvSpPr>
            <p:cNvPr id="115" name="Oval 114"/>
            <p:cNvSpPr/>
            <p:nvPr/>
          </p:nvSpPr>
          <p:spPr>
            <a:xfrm>
              <a:off x="2988827" y="2404269"/>
              <a:ext cx="2590800" cy="2514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/>
            <p:nvPr/>
          </p:nvCxnSpPr>
          <p:spPr>
            <a:xfrm>
              <a:off x="4284227" y="4637387"/>
              <a:ext cx="0" cy="270669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4284227" y="2404269"/>
              <a:ext cx="0" cy="338931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>
              <a:off x="5140643" y="3124200"/>
              <a:ext cx="298847" cy="1524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H="1">
              <a:off x="5202198" y="3733800"/>
              <a:ext cx="377429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4724400" y="2586157"/>
              <a:ext cx="190501" cy="309443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5052775" y="4191001"/>
              <a:ext cx="298847" cy="1524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H="1" flipV="1">
              <a:off x="4724400" y="4454944"/>
              <a:ext cx="190501" cy="328591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3135038" y="3077116"/>
              <a:ext cx="298847" cy="15240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 flipV="1">
              <a:off x="2972633" y="3722274"/>
              <a:ext cx="380167" cy="11526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 flipV="1">
              <a:off x="3587652" y="2567010"/>
              <a:ext cx="190501" cy="309443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V="1">
              <a:off x="3203376" y="4191001"/>
              <a:ext cx="298847" cy="15240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>
              <a:off x="3587651" y="4454944"/>
              <a:ext cx="190501" cy="309443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Oval 127"/>
            <p:cNvSpPr/>
            <p:nvPr/>
          </p:nvSpPr>
          <p:spPr>
            <a:xfrm>
              <a:off x="4169927" y="3609958"/>
              <a:ext cx="228600" cy="22463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i="1" dirty="0" smtClean="0"/>
              <a:t>Scenario 6: Resource 6 </a:t>
            </a:r>
            <a:r>
              <a:rPr lang="en-US" i="1" dirty="0"/>
              <a:t>(</a:t>
            </a:r>
            <a:r>
              <a:rPr lang="en-US" i="1" dirty="0" smtClean="0"/>
              <a:t>ERS-30 WS)  </a:t>
            </a:r>
            <a:br>
              <a:rPr lang="en-US" i="1" dirty="0" smtClean="0"/>
            </a:br>
            <a:r>
              <a:rPr lang="en-US" sz="2000" i="1" u="sng" dirty="0" smtClean="0"/>
              <a:t>Cumulatively deployed for 7 hours </a:t>
            </a:r>
            <a:r>
              <a:rPr lang="en-US" sz="2000" b="0" i="1" dirty="0" smtClean="0"/>
              <a:t>before the event</a:t>
            </a:r>
            <a:endParaRPr lang="en-US" sz="2000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532859" y="1016203"/>
            <a:ext cx="2472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Sustained Response Period started at </a:t>
            </a:r>
            <a:r>
              <a:rPr lang="en-US" b="1" dirty="0" smtClean="0"/>
              <a:t>1pm</a:t>
            </a:r>
            <a:r>
              <a:rPr lang="en-US" dirty="0" smtClean="0"/>
              <a:t> and Resource 6 deployed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4932472" y="1714593"/>
            <a:ext cx="1587094" cy="68541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901561" y="1156650"/>
            <a:ext cx="1677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VDI issued at </a:t>
            </a:r>
            <a:r>
              <a:rPr lang="en-US" b="1" dirty="0" smtClean="0"/>
              <a:t>12.30pm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6651660" y="2349991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Cumulative deployment obligation time reached 8 hours at </a:t>
            </a:r>
            <a:r>
              <a:rPr lang="en-US" b="1" dirty="0" smtClean="0"/>
              <a:t>2pm</a:t>
            </a:r>
            <a:endParaRPr lang="en-US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08975" y="5045911"/>
            <a:ext cx="4476433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Question 3:</a:t>
            </a:r>
          </a:p>
          <a:p>
            <a:r>
              <a:rPr lang="en-US" i="1" dirty="0" smtClean="0"/>
              <a:t>When is the earliest time Resource 6 can resume its normal operation if recall has not yet been issued?</a:t>
            </a:r>
          </a:p>
        </p:txBody>
      </p:sp>
      <p:cxnSp>
        <p:nvCxnSpPr>
          <p:cNvPr id="110" name="Straight Arrow Connector 109"/>
          <p:cNvCxnSpPr>
            <a:stCxn id="77" idx="1"/>
          </p:cNvCxnSpPr>
          <p:nvPr/>
        </p:nvCxnSpPr>
        <p:spPr>
          <a:xfrm flipH="1" flipV="1">
            <a:off x="5521206" y="2986399"/>
            <a:ext cx="1130454" cy="10225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74724" y="4915262"/>
            <a:ext cx="333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4pm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Because the maximum event deployment obligation time </a:t>
            </a:r>
            <a:r>
              <a:rPr lang="en-US" dirty="0">
                <a:solidFill>
                  <a:srgbClr val="FF0000"/>
                </a:solidFill>
              </a:rPr>
              <a:t> for Weather Sensitive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3 hours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4681535" y="1869477"/>
            <a:ext cx="8406" cy="40826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2948512" y="2261344"/>
            <a:ext cx="2606994" cy="2514600"/>
            <a:chOff x="2971800" y="2278399"/>
            <a:chExt cx="2606994" cy="2514600"/>
          </a:xfrm>
        </p:grpSpPr>
        <p:grpSp>
          <p:nvGrpSpPr>
            <p:cNvPr id="149" name="Group 148"/>
            <p:cNvGrpSpPr/>
            <p:nvPr/>
          </p:nvGrpSpPr>
          <p:grpSpPr>
            <a:xfrm>
              <a:off x="2971800" y="2278399"/>
              <a:ext cx="2606994" cy="2514600"/>
              <a:chOff x="2972633" y="2404269"/>
              <a:chExt cx="2606994" cy="2514600"/>
            </a:xfrm>
          </p:grpSpPr>
          <p:sp>
            <p:nvSpPr>
              <p:cNvPr id="150" name="Oval 149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3053953" y="3048000"/>
                <a:ext cx="298847" cy="1524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Oval 162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4" name="Straight Connector 163"/>
            <p:cNvCxnSpPr/>
            <p:nvPr/>
          </p:nvCxnSpPr>
          <p:spPr>
            <a:xfrm flipV="1">
              <a:off x="4297762" y="2977972"/>
              <a:ext cx="173358" cy="63303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flipH="1">
              <a:off x="4283393" y="3603964"/>
              <a:ext cx="3" cy="105370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2947192" y="2267203"/>
            <a:ext cx="2606994" cy="2514600"/>
            <a:chOff x="6216063" y="3278505"/>
            <a:chExt cx="2606994" cy="2514600"/>
          </a:xfrm>
        </p:grpSpPr>
        <p:grpSp>
          <p:nvGrpSpPr>
            <p:cNvPr id="183" name="Group 182"/>
            <p:cNvGrpSpPr/>
            <p:nvPr/>
          </p:nvGrpSpPr>
          <p:grpSpPr>
            <a:xfrm>
              <a:off x="6216063" y="3278505"/>
              <a:ext cx="2606994" cy="2514600"/>
              <a:chOff x="2972633" y="2404269"/>
              <a:chExt cx="2606994" cy="2514600"/>
            </a:xfrm>
          </p:grpSpPr>
          <p:sp>
            <p:nvSpPr>
              <p:cNvPr id="186" name="Oval 185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7" name="Straight Connector 186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3053953" y="3048000"/>
                <a:ext cx="298847" cy="1524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9" name="Oval 198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84" name="Straight Connector 183"/>
            <p:cNvCxnSpPr/>
            <p:nvPr/>
          </p:nvCxnSpPr>
          <p:spPr>
            <a:xfrm flipV="1">
              <a:off x="7542025" y="4021992"/>
              <a:ext cx="306283" cy="58912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flipH="1" flipV="1">
              <a:off x="7520068" y="3439914"/>
              <a:ext cx="7590" cy="116415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0" name="Group 199"/>
          <p:cNvGrpSpPr/>
          <p:nvPr/>
        </p:nvGrpSpPr>
        <p:grpSpPr>
          <a:xfrm>
            <a:off x="2949537" y="2249166"/>
            <a:ext cx="2606994" cy="2514600"/>
            <a:chOff x="6216063" y="3278505"/>
            <a:chExt cx="2606994" cy="2514600"/>
          </a:xfrm>
        </p:grpSpPr>
        <p:grpSp>
          <p:nvGrpSpPr>
            <p:cNvPr id="201" name="Group 200"/>
            <p:cNvGrpSpPr/>
            <p:nvPr/>
          </p:nvGrpSpPr>
          <p:grpSpPr>
            <a:xfrm>
              <a:off x="6216063" y="3278505"/>
              <a:ext cx="2606994" cy="2514600"/>
              <a:chOff x="2972633" y="2404269"/>
              <a:chExt cx="2606994" cy="2514600"/>
            </a:xfrm>
          </p:grpSpPr>
          <p:sp>
            <p:nvSpPr>
              <p:cNvPr id="204" name="Oval 203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5" name="Straight Connector 204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3129797" y="3085819"/>
                <a:ext cx="298847" cy="1524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7" name="Oval 216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02" name="Straight Connector 201"/>
            <p:cNvCxnSpPr/>
            <p:nvPr/>
          </p:nvCxnSpPr>
          <p:spPr>
            <a:xfrm flipV="1">
              <a:off x="7542025" y="4308389"/>
              <a:ext cx="530376" cy="30272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flipH="1" flipV="1">
              <a:off x="7520068" y="3439914"/>
              <a:ext cx="7590" cy="116415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8" name="Group 217"/>
          <p:cNvGrpSpPr/>
          <p:nvPr/>
        </p:nvGrpSpPr>
        <p:grpSpPr>
          <a:xfrm>
            <a:off x="2935478" y="2255485"/>
            <a:ext cx="2606994" cy="2514600"/>
            <a:chOff x="3037703" y="1124465"/>
            <a:chExt cx="2606994" cy="2514600"/>
          </a:xfrm>
        </p:grpSpPr>
        <p:grpSp>
          <p:nvGrpSpPr>
            <p:cNvPr id="219" name="Group 218"/>
            <p:cNvGrpSpPr/>
            <p:nvPr/>
          </p:nvGrpSpPr>
          <p:grpSpPr>
            <a:xfrm>
              <a:off x="3037703" y="1124465"/>
              <a:ext cx="2606994" cy="2514600"/>
              <a:chOff x="2972633" y="2404269"/>
              <a:chExt cx="2606994" cy="2514600"/>
            </a:xfrm>
          </p:grpSpPr>
          <p:sp>
            <p:nvSpPr>
              <p:cNvPr id="222" name="Oval 221"/>
              <p:cNvSpPr/>
              <p:nvPr/>
            </p:nvSpPr>
            <p:spPr>
              <a:xfrm>
                <a:off x="2988827" y="2404269"/>
                <a:ext cx="2590800" cy="2514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3" name="Straight Connector 222"/>
              <p:cNvCxnSpPr/>
              <p:nvPr/>
            </p:nvCxnSpPr>
            <p:spPr>
              <a:xfrm>
                <a:off x="4284227" y="4637387"/>
                <a:ext cx="0" cy="270669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4284227" y="2404269"/>
                <a:ext cx="0" cy="33893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flipH="1">
                <a:off x="5140643" y="3124200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flipH="1">
                <a:off x="5202198" y="3733800"/>
                <a:ext cx="377429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flipH="1">
                <a:off x="4724400" y="2586157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5052775" y="4191001"/>
                <a:ext cx="298847" cy="15240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flipH="1" flipV="1">
                <a:off x="4724400" y="4454944"/>
                <a:ext cx="190501" cy="328591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3053953" y="3048000"/>
                <a:ext cx="298847" cy="1524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flipH="1" flipV="1">
                <a:off x="2972633" y="3722274"/>
                <a:ext cx="380167" cy="1152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flipH="1" flipV="1">
                <a:off x="3587652" y="2567010"/>
                <a:ext cx="190501" cy="3094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flipV="1">
                <a:off x="3203376" y="4191001"/>
                <a:ext cx="298847" cy="1524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flipH="1">
                <a:off x="3587651" y="4454944"/>
                <a:ext cx="190501" cy="309443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" name="Oval 234"/>
              <p:cNvSpPr/>
              <p:nvPr/>
            </p:nvSpPr>
            <p:spPr>
              <a:xfrm>
                <a:off x="4169927" y="3609958"/>
                <a:ext cx="228600" cy="224631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0" name="Straight Connector 219"/>
            <p:cNvCxnSpPr/>
            <p:nvPr/>
          </p:nvCxnSpPr>
          <p:spPr>
            <a:xfrm>
              <a:off x="4355194" y="2453998"/>
              <a:ext cx="586993" cy="35472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flipH="1" flipV="1">
              <a:off x="4341708" y="1285874"/>
              <a:ext cx="7590" cy="116415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532193" y="1525761"/>
            <a:ext cx="1959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Obligated in TP3</a:t>
            </a:r>
          </a:p>
          <a:p>
            <a:r>
              <a:rPr lang="en-US" dirty="0" smtClean="0"/>
              <a:t>(1pm-4pm) </a:t>
            </a:r>
          </a:p>
          <a:p>
            <a:r>
              <a:rPr lang="en-US" dirty="0" smtClean="0"/>
              <a:t>and TP4 </a:t>
            </a:r>
          </a:p>
          <a:p>
            <a:r>
              <a:rPr lang="en-US" dirty="0" smtClean="0"/>
              <a:t>(4pm -7pm)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03235" y="4286479"/>
            <a:ext cx="3434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Event reached 3 hours at 4pm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604231" y="2143283"/>
            <a:ext cx="2223567" cy="2819400"/>
            <a:chOff x="3581400" y="2133601"/>
            <a:chExt cx="2223567" cy="2819400"/>
          </a:xfrm>
        </p:grpSpPr>
        <p:sp>
          <p:nvSpPr>
            <p:cNvPr id="129" name="Arc 128"/>
            <p:cNvSpPr/>
            <p:nvPr/>
          </p:nvSpPr>
          <p:spPr>
            <a:xfrm>
              <a:off x="3581400" y="2133601"/>
              <a:ext cx="2223567" cy="2819400"/>
            </a:xfrm>
            <a:prstGeom prst="arc">
              <a:avLst>
                <a:gd name="adj1" fmla="val 17103494"/>
                <a:gd name="adj2" fmla="val 2543894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518667" y="4307988"/>
              <a:ext cx="151851" cy="9982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H="1">
              <a:off x="5001799" y="2143221"/>
              <a:ext cx="97154" cy="1569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926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65" grpId="0"/>
      <p:bldP spid="70" grpId="0"/>
      <p:bldP spid="77" grpId="0"/>
      <p:bldP spid="88" grpId="0" animBg="1"/>
      <p:bldP spid="14" grpId="0"/>
      <p:bldP spid="91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838200"/>
          </a:xfrm>
        </p:spPr>
        <p:txBody>
          <a:bodyPr/>
          <a:lstStyle/>
          <a:p>
            <a:pPr marL="57150" indent="0">
              <a:buNone/>
              <a:defRPr/>
            </a:pPr>
            <a:r>
              <a:rPr lang="en-US" sz="2000" b="1" dirty="0">
                <a:solidFill>
                  <a:schemeClr val="accent2"/>
                </a:solidFill>
              </a:rPr>
              <a:t>Pre ERS Deployment </a:t>
            </a:r>
          </a:p>
          <a:p>
            <a:pPr indent="-285750">
              <a:buFontTx/>
              <a:buChar char="-"/>
              <a:defRPr/>
            </a:pPr>
            <a:r>
              <a:rPr lang="en-US" sz="2000" dirty="0"/>
              <a:t>Preparatio</a:t>
            </a:r>
            <a:r>
              <a:rPr lang="en-US" sz="2000" dirty="0"/>
              <a:t>n</a:t>
            </a:r>
          </a:p>
          <a:p>
            <a:pPr marL="514350" indent="-457200">
              <a:buFont typeface="Arial" panose="020B0604020202020204" pitchFamily="34" charset="0"/>
              <a:buChar char="-"/>
              <a:defRPr/>
            </a:pPr>
            <a:endParaRPr lang="en-US" sz="1800" dirty="0"/>
          </a:p>
          <a:p>
            <a:pPr marL="514350" indent="-457200">
              <a:buFontTx/>
              <a:buChar char="-"/>
              <a:defRPr/>
            </a:pP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304800" y="1600201"/>
            <a:ext cx="8534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  <a:defRPr/>
            </a:pPr>
            <a:r>
              <a:rPr lang="en-US" sz="2000" b="1" dirty="0">
                <a:solidFill>
                  <a:schemeClr val="accent2"/>
                </a:solidFill>
              </a:rPr>
              <a:t>During ERS </a:t>
            </a:r>
            <a:r>
              <a:rPr lang="en-US" sz="2000" b="1" dirty="0" smtClean="0">
                <a:solidFill>
                  <a:schemeClr val="accent2"/>
                </a:solidFill>
              </a:rPr>
              <a:t>Deployment</a:t>
            </a:r>
          </a:p>
          <a:p>
            <a:pPr indent="-285750">
              <a:buFontTx/>
              <a:buChar char="-"/>
              <a:defRPr/>
            </a:pPr>
            <a:r>
              <a:rPr lang="en-US" sz="2000" dirty="0" smtClean="0"/>
              <a:t>When to deploy</a:t>
            </a:r>
          </a:p>
          <a:p>
            <a:pPr indent="-285750">
              <a:buFontTx/>
              <a:buChar char="-"/>
              <a:defRPr/>
            </a:pPr>
            <a:r>
              <a:rPr lang="en-US" sz="2000" dirty="0" smtClean="0"/>
              <a:t>When to resume normal operations</a:t>
            </a:r>
          </a:p>
          <a:p>
            <a:pPr indent="-285750">
              <a:buFontTx/>
              <a:buChar char="-"/>
              <a:defRPr/>
            </a:pP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340659" y="2746177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accent2"/>
                </a:solidFill>
              </a:rPr>
              <a:t>Post ERS Deployment </a:t>
            </a:r>
          </a:p>
          <a:p>
            <a:pPr indent="-285750">
              <a:buFontTx/>
              <a:buChar char="-"/>
              <a:defRPr/>
            </a:pPr>
            <a:r>
              <a:rPr lang="en-US" sz="2000" dirty="0"/>
              <a:t>Obligation Exhaustion</a:t>
            </a:r>
          </a:p>
          <a:p>
            <a:pPr indent="-285750">
              <a:buFontTx/>
              <a:buChar char="-"/>
              <a:defRPr/>
            </a:pPr>
            <a:r>
              <a:rPr lang="en-US" sz="2000" dirty="0"/>
              <a:t>Contract Renewal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895600"/>
            <a:ext cx="8458200" cy="518318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3"/>
                </a:solidFill>
              </a:rPr>
              <a:t>Post </a:t>
            </a:r>
            <a:r>
              <a:rPr lang="en-US" sz="3600" dirty="0" smtClean="0"/>
              <a:t>ERS </a:t>
            </a:r>
            <a:r>
              <a:rPr lang="en-US" sz="3600" dirty="0"/>
              <a:t>Deployment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3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ERS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ERCOT will communicate the official VDI times (both deployment and release) for the event.</a:t>
            </a:r>
          </a:p>
          <a:p>
            <a:r>
              <a:rPr lang="en-US" sz="2400" dirty="0" smtClean="0"/>
              <a:t>Keep track on cumulative deployment obligation time for each of your resources</a:t>
            </a:r>
            <a:endParaRPr lang="en-US" sz="2400" dirty="0"/>
          </a:p>
          <a:p>
            <a:pPr lvl="1"/>
            <a:r>
              <a:rPr lang="en-US" sz="2000" dirty="0" smtClean="0"/>
              <a:t> Use official VDI time for both deployment and release</a:t>
            </a:r>
          </a:p>
          <a:p>
            <a:r>
              <a:rPr lang="en-US" sz="2400" dirty="0" smtClean="0"/>
              <a:t>Determine which resource has exhausted its obligation</a:t>
            </a:r>
          </a:p>
          <a:p>
            <a:pPr lvl="1"/>
            <a:r>
              <a:rPr lang="en-US" sz="2000" dirty="0" smtClean="0"/>
              <a:t>When Cumulative Deployment Obligation time reached 8 hours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possible </a:t>
            </a:r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None of the resources exhausted its obligation</a:t>
            </a:r>
          </a:p>
          <a:p>
            <a:r>
              <a:rPr lang="en-US" sz="2400" dirty="0"/>
              <a:t>At least one of the resources exhausted its </a:t>
            </a:r>
            <a:r>
              <a:rPr lang="en-US" sz="2400" dirty="0" smtClean="0"/>
              <a:t>obligation and ERCOT decided to renew</a:t>
            </a:r>
          </a:p>
          <a:p>
            <a:r>
              <a:rPr lang="en-US" sz="2400" dirty="0" smtClean="0"/>
              <a:t>At </a:t>
            </a:r>
            <a:r>
              <a:rPr lang="en-US" sz="2400" dirty="0"/>
              <a:t>least one of the resources exhausted its obligation and ERCOT decided </a:t>
            </a:r>
            <a:r>
              <a:rPr lang="en-US" sz="2400" dirty="0" smtClean="0"/>
              <a:t>not to </a:t>
            </a:r>
            <a:r>
              <a:rPr lang="en-US" sz="2400" dirty="0"/>
              <a:t>renew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4648200"/>
            <a:ext cx="7734300" cy="847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i="1" dirty="0" smtClean="0"/>
              <a:t>Note: </a:t>
            </a:r>
            <a:r>
              <a:rPr lang="en-US" sz="2000" i="1" dirty="0" smtClean="0"/>
              <a:t> if ERS resource(s) migrates to a Must-Run Alternative contract, the contract would be renewed as well.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5194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579" y="879798"/>
            <a:ext cx="8534400" cy="5052221"/>
          </a:xfrm>
        </p:spPr>
        <p:txBody>
          <a:bodyPr/>
          <a:lstStyle/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ERS SCT continues</a:t>
            </a:r>
          </a:p>
          <a:p>
            <a:r>
              <a:rPr lang="en-US" sz="2200" dirty="0" smtClean="0"/>
              <a:t>Cumulative Deployment Obligation time is calculated for each resource.</a:t>
            </a:r>
          </a:p>
          <a:p>
            <a:pPr marL="0" indent="0">
              <a:buNone/>
            </a:pPr>
            <a:endParaRPr lang="en-US" sz="2200" b="1" dirty="0" smtClean="0"/>
          </a:p>
          <a:p>
            <a:endParaRPr lang="en-US" sz="1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735179" y="3518743"/>
            <a:ext cx="5275221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none of the resources exhausted its obligation,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62920" y="7072460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843136" y="3524719"/>
            <a:ext cx="1236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During event</a:t>
            </a:r>
            <a:endParaRPr lang="en-US" sz="1500" b="1" dirty="0"/>
          </a:p>
        </p:txBody>
      </p:sp>
      <p:sp>
        <p:nvSpPr>
          <p:cNvPr id="39" name="Down Arrow 38"/>
          <p:cNvSpPr/>
          <p:nvPr/>
        </p:nvSpPr>
        <p:spPr>
          <a:xfrm>
            <a:off x="3772682" y="4435869"/>
            <a:ext cx="1323991" cy="71183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dirty="0"/>
              <a:t>5 hours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22743" y="4173504"/>
            <a:ext cx="18032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Cumulative </a:t>
            </a:r>
            <a:endParaRPr lang="en-US" sz="1500" b="1" dirty="0" smtClean="0"/>
          </a:p>
          <a:p>
            <a:pPr algn="ctr"/>
            <a:r>
              <a:rPr lang="en-US" sz="1500" b="1" dirty="0" smtClean="0"/>
              <a:t>Deployment Obligation </a:t>
            </a:r>
            <a:r>
              <a:rPr lang="en-US" sz="1500" b="1" dirty="0"/>
              <a:t>Time </a:t>
            </a:r>
            <a:endParaRPr lang="en-US" sz="1500" b="1" dirty="0" smtClean="0"/>
          </a:p>
          <a:p>
            <a:pPr algn="ctr"/>
            <a:r>
              <a:rPr lang="en-US" sz="1500" b="1" dirty="0" smtClean="0"/>
              <a:t>= </a:t>
            </a:r>
            <a:r>
              <a:rPr lang="en-US" sz="1500" b="1" dirty="0">
                <a:solidFill>
                  <a:srgbClr val="FF0000"/>
                </a:solidFill>
              </a:rPr>
              <a:t>5 hours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953499" y="4142893"/>
            <a:ext cx="963725" cy="3000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Deployed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5181600" y="3359642"/>
            <a:ext cx="0" cy="15599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718682" y="3518743"/>
            <a:ext cx="11872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 After Event</a:t>
            </a:r>
            <a:endParaRPr lang="en-US" sz="1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35181" y="2990310"/>
            <a:ext cx="527522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Contract period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35180" y="4178442"/>
            <a:ext cx="18032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Cumulative </a:t>
            </a:r>
            <a:endParaRPr lang="en-US" sz="1500" b="1" dirty="0" smtClean="0"/>
          </a:p>
          <a:p>
            <a:pPr algn="ctr"/>
            <a:r>
              <a:rPr lang="en-US" sz="1500" b="1" dirty="0"/>
              <a:t>Deployment Obligation </a:t>
            </a:r>
            <a:r>
              <a:rPr lang="en-US" sz="1500" b="1" dirty="0" smtClean="0"/>
              <a:t>Time</a:t>
            </a:r>
          </a:p>
          <a:p>
            <a:pPr algn="ctr"/>
            <a:r>
              <a:rPr lang="en-US" sz="1500" b="1" dirty="0" smtClean="0"/>
              <a:t> </a:t>
            </a:r>
            <a:r>
              <a:rPr lang="en-US" sz="1500" b="1" dirty="0"/>
              <a:t>= </a:t>
            </a:r>
            <a:r>
              <a:rPr lang="en-US" sz="1500" b="1" dirty="0" smtClean="0">
                <a:solidFill>
                  <a:srgbClr val="FF0000"/>
                </a:solidFill>
              </a:rPr>
              <a:t>0 </a:t>
            </a:r>
            <a:r>
              <a:rPr lang="en-US" sz="1500" b="1" dirty="0">
                <a:solidFill>
                  <a:srgbClr val="FF0000"/>
                </a:solidFill>
              </a:rPr>
              <a:t>hours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23597" y="3518743"/>
            <a:ext cx="11872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 Before Event</a:t>
            </a:r>
            <a:endParaRPr lang="en-US" sz="15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690775" y="3403369"/>
            <a:ext cx="0" cy="15599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67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8" grpId="0"/>
      <p:bldP spid="39" grpId="0" animBg="1"/>
      <p:bldP spid="40" grpId="0"/>
      <p:bldP spid="41" grpId="0"/>
      <p:bldP spid="43" grpId="0"/>
      <p:bldP spid="5" grpId="0" animBg="1"/>
      <p:bldP spid="13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4906096" y="3393100"/>
            <a:ext cx="3247303" cy="27028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79313" y="3393101"/>
            <a:ext cx="3077106" cy="27028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263230" y="1677871"/>
            <a:ext cx="8534400" cy="7423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All the resources that exhausted their obligation in a previous contract period are no longer obligated in the new contract period.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54117"/>
            <a:ext cx="8534400" cy="408370"/>
          </a:xfrm>
        </p:spPr>
        <p:txBody>
          <a:bodyPr/>
          <a:lstStyle/>
          <a:p>
            <a:r>
              <a:rPr lang="en-US" sz="2000" dirty="0" smtClean="0"/>
              <a:t>A new contract period will begin</a:t>
            </a:r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at least one of the resources exhausted its </a:t>
            </a:r>
            <a:r>
              <a:rPr lang="en-US" dirty="0" smtClean="0"/>
              <a:t>obligation </a:t>
            </a:r>
            <a:r>
              <a:rPr lang="en-US" dirty="0"/>
              <a:t>and ERCOT decided </a:t>
            </a:r>
            <a:r>
              <a:rPr lang="en-US" dirty="0" smtClean="0"/>
              <a:t>not to renew,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62920" y="7072460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078892" y="4374872"/>
            <a:ext cx="1319083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1</a:t>
            </a:r>
            <a:r>
              <a:rPr lang="en-US" sz="1500" b="1" baseline="30000" dirty="0" smtClean="0"/>
              <a:t>st</a:t>
            </a:r>
            <a:r>
              <a:rPr lang="en-US" sz="1500" b="1" dirty="0" smtClean="0"/>
              <a:t> contract period</a:t>
            </a:r>
            <a:endParaRPr lang="en-US" sz="1500" b="1" dirty="0"/>
          </a:p>
        </p:txBody>
      </p:sp>
      <p:sp>
        <p:nvSpPr>
          <p:cNvPr id="29" name="Down Arrow 28"/>
          <p:cNvSpPr/>
          <p:nvPr/>
        </p:nvSpPr>
        <p:spPr>
          <a:xfrm>
            <a:off x="4955085" y="5329403"/>
            <a:ext cx="1323991" cy="71183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dirty="0"/>
              <a:t>5 hours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54888" y="4997930"/>
            <a:ext cx="1636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    Cumulative </a:t>
            </a:r>
          </a:p>
          <a:p>
            <a:pPr algn="ctr"/>
            <a:r>
              <a:rPr lang="en-US" sz="1500" b="1" dirty="0"/>
              <a:t>Deployment Obligation Time = </a:t>
            </a:r>
            <a:r>
              <a:rPr lang="en-US" sz="1500" b="1" dirty="0">
                <a:solidFill>
                  <a:srgbClr val="FF0000"/>
                </a:solidFill>
              </a:rPr>
              <a:t>5 hours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162380" y="5046259"/>
            <a:ext cx="963725" cy="3000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Deployed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78893" y="3861928"/>
            <a:ext cx="2809960" cy="3231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Standard Contract Term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97975" y="4374872"/>
            <a:ext cx="1468102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 2</a:t>
            </a:r>
            <a:r>
              <a:rPr lang="en-US" sz="1500" b="1" baseline="30000" dirty="0" smtClean="0"/>
              <a:t>nd</a:t>
            </a:r>
            <a:r>
              <a:rPr lang="en-US" sz="1500" b="1" dirty="0" smtClean="0"/>
              <a:t> contract period</a:t>
            </a:r>
            <a:endParaRPr lang="en-US" sz="1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91247" y="340628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Did not exhaust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141863" y="5131320"/>
            <a:ext cx="11924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>
                <a:solidFill>
                  <a:srgbClr val="FF0000"/>
                </a:solidFill>
              </a:rPr>
              <a:t>No obligation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74135" y="3846543"/>
            <a:ext cx="2809960" cy="3231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Standard Contract Term</a:t>
            </a:r>
            <a:endParaRPr lang="en-US" sz="15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1479313" y="3393101"/>
            <a:ext cx="3077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Exhausted but </a:t>
            </a:r>
            <a:r>
              <a:rPr lang="en-US" b="1" u="sng" dirty="0" smtClean="0"/>
              <a:t>not renewed </a:t>
            </a:r>
            <a:endParaRPr lang="en-US" b="1" u="sng" dirty="0"/>
          </a:p>
        </p:txBody>
      </p:sp>
      <p:sp>
        <p:nvSpPr>
          <p:cNvPr id="43" name="TextBox 42"/>
          <p:cNvSpPr txBox="1"/>
          <p:nvPr/>
        </p:nvSpPr>
        <p:spPr>
          <a:xfrm>
            <a:off x="1696910" y="4330651"/>
            <a:ext cx="1319085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1</a:t>
            </a:r>
            <a:r>
              <a:rPr lang="en-US" sz="1500" b="1" baseline="30000" dirty="0" smtClean="0"/>
              <a:t>st</a:t>
            </a:r>
            <a:r>
              <a:rPr lang="en-US" sz="1500" b="1" dirty="0" smtClean="0"/>
              <a:t> contract period</a:t>
            </a:r>
            <a:endParaRPr lang="en-US" sz="1500" b="1" dirty="0"/>
          </a:p>
        </p:txBody>
      </p:sp>
      <p:sp>
        <p:nvSpPr>
          <p:cNvPr id="44" name="Down Arrow 43"/>
          <p:cNvSpPr/>
          <p:nvPr/>
        </p:nvSpPr>
        <p:spPr>
          <a:xfrm>
            <a:off x="1612963" y="5301763"/>
            <a:ext cx="1323991" cy="71183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dirty="0" smtClean="0"/>
              <a:t>8 hours</a:t>
            </a:r>
            <a:endParaRPr lang="en-US" sz="1500" dirty="0"/>
          </a:p>
        </p:txBody>
      </p:sp>
      <p:sp>
        <p:nvSpPr>
          <p:cNvPr id="46" name="Rectangle 45"/>
          <p:cNvSpPr/>
          <p:nvPr/>
        </p:nvSpPr>
        <p:spPr>
          <a:xfrm>
            <a:off x="1793780" y="5008787"/>
            <a:ext cx="963725" cy="3000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Deployed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015995" y="4330651"/>
            <a:ext cx="1468100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 2</a:t>
            </a:r>
            <a:r>
              <a:rPr lang="en-US" sz="1500" b="1" baseline="30000" dirty="0" smtClean="0"/>
              <a:t>nd</a:t>
            </a:r>
            <a:r>
              <a:rPr lang="en-US" sz="1500" b="1" dirty="0" smtClean="0"/>
              <a:t> contract period</a:t>
            </a:r>
            <a:endParaRPr lang="en-US" sz="1500" b="1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3017866" y="4185093"/>
            <a:ext cx="0" cy="15599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399848" y="4229314"/>
            <a:ext cx="0" cy="15599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263230" y="2361644"/>
            <a:ext cx="8534400" cy="98723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For all resources that did not exhaust their obligation in a previous contract period, Cumulative Deployment Obligation time is rolled over from previous contract period for each resource.</a:t>
            </a:r>
            <a:endParaRPr lang="en-US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75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" grpId="0" build="p"/>
      <p:bldP spid="28" grpId="0" animBg="1"/>
      <p:bldP spid="30" grpId="0"/>
      <p:bldP spid="34" grpId="0" animBg="1"/>
      <p:bldP spid="37" grpId="0"/>
      <p:bldP spid="43" grpId="0" animBg="1"/>
      <p:bldP spid="48" grpId="0" animBg="1"/>
      <p:bldP spid="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4807988" y="3641914"/>
            <a:ext cx="3247303" cy="27028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381205" y="3641915"/>
            <a:ext cx="3077106" cy="27028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at least one of the resources exhausted its </a:t>
            </a:r>
            <a:r>
              <a:rPr lang="en-US" dirty="0" smtClean="0"/>
              <a:t>obligation </a:t>
            </a:r>
            <a:r>
              <a:rPr lang="en-US" dirty="0"/>
              <a:t>and ERCOT decided </a:t>
            </a:r>
            <a:r>
              <a:rPr lang="en-US" dirty="0" smtClean="0"/>
              <a:t>to renew,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7048"/>
            <a:ext cx="8534400" cy="5052221"/>
          </a:xfrm>
        </p:spPr>
        <p:txBody>
          <a:bodyPr/>
          <a:lstStyle/>
          <a:p>
            <a:r>
              <a:rPr lang="en-US" sz="2000" dirty="0"/>
              <a:t>A new contract period </a:t>
            </a:r>
            <a:r>
              <a:rPr lang="en-US" sz="2000" dirty="0" smtClean="0"/>
              <a:t>will begin.</a:t>
            </a:r>
            <a:endParaRPr lang="en-US" sz="20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62920" y="7072460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27115" y="4650570"/>
            <a:ext cx="1319083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1</a:t>
            </a:r>
            <a:r>
              <a:rPr lang="en-US" sz="1500" b="1" baseline="30000" dirty="0" smtClean="0"/>
              <a:t>st</a:t>
            </a:r>
            <a:r>
              <a:rPr lang="en-US" sz="1500" b="1" dirty="0" smtClean="0"/>
              <a:t> contract period</a:t>
            </a:r>
            <a:endParaRPr lang="en-US" sz="1500" b="1" dirty="0"/>
          </a:p>
        </p:txBody>
      </p:sp>
      <p:sp>
        <p:nvSpPr>
          <p:cNvPr id="15" name="Down Arrow 14"/>
          <p:cNvSpPr/>
          <p:nvPr/>
        </p:nvSpPr>
        <p:spPr>
          <a:xfrm>
            <a:off x="4839153" y="5581239"/>
            <a:ext cx="1323991" cy="71183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dirty="0"/>
              <a:t>5 hours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70029" y="5230258"/>
            <a:ext cx="1615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Cumulative Deployment Obligation Time = </a:t>
            </a:r>
            <a:r>
              <a:rPr lang="en-US" sz="1500" b="1" dirty="0" smtClean="0">
                <a:solidFill>
                  <a:srgbClr val="FF0000"/>
                </a:solidFill>
              </a:rPr>
              <a:t>5 hours</a:t>
            </a:r>
            <a:endParaRPr lang="en-US" sz="15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19970" y="5288263"/>
            <a:ext cx="963725" cy="3000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Deployed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27116" y="4137626"/>
            <a:ext cx="2809960" cy="3231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Standard Contract Term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38653" y="4663415"/>
            <a:ext cx="1383172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 2</a:t>
            </a:r>
            <a:r>
              <a:rPr lang="en-US" sz="1500" b="1" baseline="30000" dirty="0" smtClean="0"/>
              <a:t>nd</a:t>
            </a:r>
            <a:r>
              <a:rPr lang="en-US" sz="1500" b="1" dirty="0" smtClean="0"/>
              <a:t> contract period</a:t>
            </a:r>
            <a:endParaRPr lang="en-US" sz="15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339470" y="3681986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Did not exhaust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887137" y="5253790"/>
            <a:ext cx="1625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Cumulative </a:t>
            </a:r>
            <a:r>
              <a:rPr lang="en-US" sz="1500" b="1" dirty="0"/>
              <a:t>Deployment Obligation </a:t>
            </a:r>
            <a:r>
              <a:rPr lang="en-US" sz="1500" b="1" dirty="0" smtClean="0"/>
              <a:t>Time </a:t>
            </a:r>
            <a:r>
              <a:rPr lang="en-US" sz="1500" b="1" dirty="0" smtClean="0">
                <a:solidFill>
                  <a:srgbClr val="FF0000"/>
                </a:solidFill>
              </a:rPr>
              <a:t>= 0 hours</a:t>
            </a:r>
            <a:endParaRPr lang="en-US" sz="15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513803" y="4114621"/>
            <a:ext cx="2809960" cy="3231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Standard Contract Term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47800" y="3657600"/>
            <a:ext cx="3077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Exhausted but </a:t>
            </a:r>
            <a:r>
              <a:rPr lang="en-US" b="1" u="sng" dirty="0" smtClean="0"/>
              <a:t>renewed </a:t>
            </a:r>
            <a:endParaRPr lang="en-US" b="1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1545133" y="4606349"/>
            <a:ext cx="1319085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1</a:t>
            </a:r>
            <a:r>
              <a:rPr lang="en-US" sz="1500" b="1" baseline="30000" dirty="0" smtClean="0"/>
              <a:t>st</a:t>
            </a:r>
            <a:r>
              <a:rPr lang="en-US" sz="1500" b="1" dirty="0" smtClean="0"/>
              <a:t> contract period</a:t>
            </a:r>
            <a:endParaRPr lang="en-US" sz="1500" b="1" dirty="0"/>
          </a:p>
        </p:txBody>
      </p:sp>
      <p:sp>
        <p:nvSpPr>
          <p:cNvPr id="26" name="Down Arrow 25"/>
          <p:cNvSpPr/>
          <p:nvPr/>
        </p:nvSpPr>
        <p:spPr>
          <a:xfrm>
            <a:off x="1457171" y="5537018"/>
            <a:ext cx="1323991" cy="711830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500" dirty="0" smtClean="0"/>
              <a:t>8 hours</a:t>
            </a:r>
            <a:endParaRPr lang="en-US" sz="1500" dirty="0"/>
          </a:p>
        </p:txBody>
      </p:sp>
      <p:sp>
        <p:nvSpPr>
          <p:cNvPr id="27" name="Rectangle 26"/>
          <p:cNvSpPr/>
          <p:nvPr/>
        </p:nvSpPr>
        <p:spPr>
          <a:xfrm>
            <a:off x="1637988" y="5244042"/>
            <a:ext cx="963725" cy="3000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Deployed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64218" y="4606349"/>
            <a:ext cx="1468100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 2</a:t>
            </a:r>
            <a:r>
              <a:rPr lang="en-US" sz="1500" b="1" baseline="30000" dirty="0" smtClean="0"/>
              <a:t>nd</a:t>
            </a:r>
            <a:r>
              <a:rPr lang="en-US" sz="1500" b="1" dirty="0" smtClean="0"/>
              <a:t> contract period</a:t>
            </a:r>
            <a:endParaRPr lang="en-US" sz="1500" b="1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2866089" y="4460791"/>
            <a:ext cx="0" cy="15599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248071" y="4505012"/>
            <a:ext cx="0" cy="15599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 txBox="1">
            <a:spLocks/>
          </p:cNvSpPr>
          <p:nvPr/>
        </p:nvSpPr>
        <p:spPr>
          <a:xfrm>
            <a:off x="304800" y="1584021"/>
            <a:ext cx="8534400" cy="104785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For all the resources that exhausted their obligation in a previous contract period, their Cumulative Deployment Obligation time will be reset to zero.</a:t>
            </a:r>
            <a:endParaRPr 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/>
          </a:p>
          <a:p>
            <a:endParaRPr lang="en-US" sz="2800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284629" y="2526343"/>
            <a:ext cx="8534400" cy="10460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For all resources that did not exhaust their obligation in a previous contract period, Cumulative Deployment Obligation time is rolled over from previous contract period for each resource.</a:t>
            </a:r>
            <a:endParaRPr lang="en-US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533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  <p:bldP spid="16" grpId="0"/>
      <p:bldP spid="20" grpId="0" animBg="1"/>
      <p:bldP spid="22" grpId="0"/>
      <p:bldP spid="25" grpId="0" animBg="1"/>
      <p:bldP spid="36" grpId="0" animBg="1"/>
      <p:bldP spid="28" grpId="0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Renewal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052221"/>
          </a:xfrm>
        </p:spPr>
        <p:txBody>
          <a:bodyPr/>
          <a:lstStyle/>
          <a:p>
            <a:r>
              <a:rPr lang="en-US" sz="2000" dirty="0" smtClean="0"/>
              <a:t>Only exhausted resources which opted for renewal will be considered for renewal</a:t>
            </a:r>
          </a:p>
          <a:p>
            <a:r>
              <a:rPr lang="en-US" sz="2000" dirty="0" smtClean="0"/>
              <a:t>ERCOT will determine which service-type(s) and time-period(s) to renew</a:t>
            </a:r>
          </a:p>
          <a:p>
            <a:r>
              <a:rPr lang="en-US" sz="2000" dirty="0" smtClean="0"/>
              <a:t>By the end of the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business day of renewed contract, </a:t>
            </a:r>
            <a:r>
              <a:rPr lang="en-US" sz="2000" dirty="0"/>
              <a:t>QSE may revoke the renewal opt-in status for future contract periods </a:t>
            </a:r>
            <a:endParaRPr lang="en-US" sz="2000" dirty="0" smtClean="0"/>
          </a:p>
          <a:p>
            <a:r>
              <a:rPr lang="en-US" sz="2000" dirty="0"/>
              <a:t>By the end of the 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Business </a:t>
            </a:r>
            <a:r>
              <a:rPr lang="en-US" sz="2000" dirty="0"/>
              <a:t>Day in any ERS Contract </a:t>
            </a:r>
            <a:r>
              <a:rPr lang="en-US" sz="2000" dirty="0" smtClean="0"/>
              <a:t>Period (other than the first</a:t>
            </a:r>
            <a:r>
              <a:rPr lang="en-US" sz="2000" dirty="0"/>
              <a:t>), ERCOT shall communicate to QSEs a confirmation of the terms of </a:t>
            </a:r>
            <a:r>
              <a:rPr lang="en-US" sz="2000" dirty="0" smtClean="0"/>
              <a:t>participation for all of their committed resources.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62920" y="7072460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38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Deploy if you are not sure. </a:t>
            </a:r>
          </a:p>
          <a:p>
            <a:r>
              <a:rPr lang="en-US" sz="2400" dirty="0" smtClean="0"/>
              <a:t>If you are not sure when to resume normal operation, wait until the official release notice from ERCOT before you do.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7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09800"/>
            <a:ext cx="8458200" cy="518318"/>
          </a:xfrm>
        </p:spPr>
        <p:txBody>
          <a:bodyPr/>
          <a:lstStyle/>
          <a:p>
            <a:r>
              <a:rPr lang="en-US" sz="3600" dirty="0" smtClean="0"/>
              <a:t>Pre ERS Deployment</a:t>
            </a:r>
            <a:br>
              <a:rPr lang="en-US" sz="3600" dirty="0" smtClean="0"/>
            </a:b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9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</a:t>
            </a:r>
            <a:r>
              <a:rPr lang="en-US" dirty="0"/>
              <a:t>T</a:t>
            </a:r>
            <a:r>
              <a:rPr lang="en-US" dirty="0" smtClean="0"/>
              <a:t>hy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82978"/>
            <a:ext cx="8534400" cy="1828800"/>
          </a:xfrm>
        </p:spPr>
        <p:txBody>
          <a:bodyPr/>
          <a:lstStyle/>
          <a:p>
            <a:r>
              <a:rPr lang="en-US" sz="2000" dirty="0" smtClean="0"/>
              <a:t>Obligated time period(s)</a:t>
            </a:r>
          </a:p>
          <a:p>
            <a:r>
              <a:rPr lang="en-US" sz="2000" dirty="0" smtClean="0"/>
              <a:t>Ramp </a:t>
            </a:r>
          </a:p>
          <a:p>
            <a:r>
              <a:rPr lang="en-US" sz="2000" dirty="0" smtClean="0"/>
              <a:t>Unavailability/Planned Maintenance interval(s)</a:t>
            </a:r>
          </a:p>
          <a:p>
            <a:pPr lvl="1"/>
            <a:r>
              <a:rPr lang="en-US" sz="1600" dirty="0" smtClean="0"/>
              <a:t>Properly scheduled </a:t>
            </a:r>
          </a:p>
          <a:p>
            <a:pPr lvl="1"/>
            <a:r>
              <a:rPr lang="en-US" sz="1600" dirty="0" smtClean="0"/>
              <a:t>within 2% of total number of obligated intervals.</a:t>
            </a:r>
          </a:p>
          <a:p>
            <a:r>
              <a:rPr lang="en-US" sz="2000" dirty="0" smtClean="0"/>
              <a:t>Cumulative Deployment Obligation time </a:t>
            </a:r>
          </a:p>
          <a:p>
            <a:pPr lvl="1"/>
            <a:r>
              <a:rPr lang="en-US" sz="1600" b="1" dirty="0" smtClean="0"/>
              <a:t>Deployment Obligation Time</a:t>
            </a:r>
            <a:r>
              <a:rPr lang="en-US" sz="1600" dirty="0" smtClean="0"/>
              <a:t>: The cumulative time during the Sustained Response Period of an event during which an ERS resource has an obligation</a:t>
            </a:r>
            <a:br>
              <a:rPr lang="en-US" sz="1600" dirty="0" smtClean="0"/>
            </a:br>
            <a:endParaRPr lang="en-US" sz="14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389620" y="6047733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47817" y="3735850"/>
            <a:ext cx="2351676" cy="304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47788" y="3758663"/>
            <a:ext cx="2272940" cy="304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378308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Obligation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1341665" y="4391544"/>
            <a:ext cx="2209800" cy="3048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162800" y="4391544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Event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325836" y="4396120"/>
            <a:ext cx="1676401" cy="3048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Event 2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rot="5400000">
            <a:off x="2132694" y="3959486"/>
            <a:ext cx="228600" cy="18106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763227" y="4970381"/>
            <a:ext cx="27805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Deployment Obligation Time </a:t>
            </a:r>
            <a:r>
              <a:rPr lang="en-US" sz="1100" dirty="0" smtClean="0"/>
              <a:t> </a:t>
            </a:r>
            <a:r>
              <a:rPr lang="en-US" sz="1100" b="1" dirty="0" smtClean="0"/>
              <a:t>= </a:t>
            </a:r>
            <a:r>
              <a:rPr lang="en-US" sz="1100" dirty="0" smtClean="0"/>
              <a:t>2 hours</a:t>
            </a:r>
            <a:endParaRPr lang="en-US" sz="1100" dirty="0"/>
          </a:p>
        </p:txBody>
      </p:sp>
      <p:sp>
        <p:nvSpPr>
          <p:cNvPr id="17" name="Right Brace 16"/>
          <p:cNvSpPr/>
          <p:nvPr/>
        </p:nvSpPr>
        <p:spPr>
          <a:xfrm rot="5400000">
            <a:off x="5813425" y="4263223"/>
            <a:ext cx="244024" cy="12192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4954836"/>
            <a:ext cx="2571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Deployment Obligation </a:t>
            </a:r>
            <a:r>
              <a:rPr lang="en-US" sz="1100" dirty="0" smtClean="0"/>
              <a:t>Time = 3 hours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2506437" y="5461083"/>
            <a:ext cx="441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Cumulative deployment Obligation time after </a:t>
            </a:r>
            <a:r>
              <a:rPr lang="en-US" sz="1100" b="1" dirty="0" smtClean="0"/>
              <a:t>Event 1 </a:t>
            </a:r>
            <a:r>
              <a:rPr lang="en-US" sz="1100" dirty="0" smtClean="0"/>
              <a:t>= 3 hours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2506437" y="5629992"/>
            <a:ext cx="441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Cumulative deployment Obligation time after </a:t>
            </a:r>
            <a:r>
              <a:rPr lang="en-US" sz="1100" b="1" dirty="0" smtClean="0"/>
              <a:t>Event 2 </a:t>
            </a:r>
            <a:r>
              <a:rPr lang="en-US" sz="1100" dirty="0" smtClean="0"/>
              <a:t>= 5 hours</a:t>
            </a:r>
            <a:endParaRPr lang="en-US" sz="11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1341665" y="4116414"/>
            <a:ext cx="2209800" cy="261610"/>
            <a:chOff x="2536372" y="4538004"/>
            <a:chExt cx="2209800" cy="26161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536372" y="4681509"/>
              <a:ext cx="22098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255589" y="4538004"/>
              <a:ext cx="771365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3.5 hours</a:t>
              </a:r>
              <a:endParaRPr lang="en-US" sz="1100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4746172" y="4631399"/>
              <a:ext cx="0" cy="93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36372" y="4631399"/>
              <a:ext cx="0" cy="93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5325836" y="4120990"/>
            <a:ext cx="1676400" cy="261610"/>
            <a:chOff x="5460999" y="4551569"/>
            <a:chExt cx="1676400" cy="261610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5460999" y="4695074"/>
              <a:ext cx="16764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5980352" y="4551569"/>
              <a:ext cx="771365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2.5 hours</a:t>
              </a:r>
              <a:endParaRPr lang="en-US" sz="1100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7137399" y="4644964"/>
              <a:ext cx="0" cy="93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5460999" y="4644964"/>
              <a:ext cx="0" cy="93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4200617" y="3625717"/>
            <a:ext cx="0" cy="1600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389693" y="3521470"/>
            <a:ext cx="7871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Day 2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695417" y="3505200"/>
            <a:ext cx="7871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Day 1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2898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7" grpId="0"/>
      <p:bldP spid="13" grpId="0" animBg="1"/>
      <p:bldP spid="14" grpId="0"/>
      <p:bldP spid="15" grpId="0" animBg="1"/>
      <p:bldP spid="8" grpId="0" animBg="1"/>
      <p:bldP spid="16" grpId="0"/>
      <p:bldP spid="17" grpId="0" animBg="1"/>
      <p:bldP spid="18" grpId="0"/>
      <p:bldP spid="21" grpId="0"/>
      <p:bldP spid="22" grpId="0"/>
      <p:bldP spid="9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</a:t>
            </a:r>
            <a:r>
              <a:rPr lang="en-US" dirty="0" smtClean="0"/>
              <a:t>expect?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Deployment</a:t>
            </a:r>
            <a:endParaRPr lang="en-US" sz="2000" b="1" dirty="0"/>
          </a:p>
          <a:p>
            <a:pPr lvl="1"/>
            <a:r>
              <a:rPr lang="en-US" sz="1800" dirty="0" smtClean="0"/>
              <a:t>EEA level 1 </a:t>
            </a:r>
          </a:p>
          <a:p>
            <a:pPr lvl="2"/>
            <a:r>
              <a:rPr lang="en-US" sz="1400" dirty="0"/>
              <a:t>ERS-30 </a:t>
            </a:r>
            <a:r>
              <a:rPr lang="en-US" sz="1400" dirty="0" smtClean="0"/>
              <a:t>resources</a:t>
            </a:r>
            <a:endParaRPr lang="en-US" sz="1400" dirty="0"/>
          </a:p>
          <a:p>
            <a:pPr lvl="1"/>
            <a:r>
              <a:rPr lang="en-US" sz="1800" dirty="0" smtClean="0"/>
              <a:t>EEA Level 2</a:t>
            </a:r>
          </a:p>
          <a:p>
            <a:pPr lvl="2"/>
            <a:r>
              <a:rPr lang="en-US" sz="1400" dirty="0"/>
              <a:t>ERS-10 resources and un-deployed ERS-30 </a:t>
            </a:r>
            <a:r>
              <a:rPr lang="en-US" sz="1400" dirty="0" smtClean="0"/>
              <a:t>resources</a:t>
            </a:r>
            <a:endParaRPr lang="en-US" sz="1400" dirty="0"/>
          </a:p>
          <a:p>
            <a:pPr marL="914400" lvl="2" indent="0">
              <a:buNone/>
            </a:pPr>
            <a:endParaRPr lang="en-US" sz="1600" dirty="0" smtClean="0"/>
          </a:p>
          <a:p>
            <a:r>
              <a:rPr lang="en-US" sz="2000" b="1" dirty="0" smtClean="0"/>
              <a:t>Communication</a:t>
            </a:r>
          </a:p>
          <a:p>
            <a:pPr lvl="1"/>
            <a:r>
              <a:rPr lang="en-US" sz="1800" dirty="0"/>
              <a:t>Deployment</a:t>
            </a:r>
          </a:p>
          <a:p>
            <a:pPr lvl="2"/>
            <a:r>
              <a:rPr lang="en-US" sz="1400" dirty="0" smtClean="0"/>
              <a:t>XML Message, followed by VDI to all-QSE hotline</a:t>
            </a:r>
          </a:p>
          <a:p>
            <a:pPr lvl="2"/>
            <a:r>
              <a:rPr lang="en-US" sz="1400" dirty="0" smtClean="0"/>
              <a:t>The ramp </a:t>
            </a:r>
            <a:r>
              <a:rPr lang="en-US" sz="1400" dirty="0"/>
              <a:t>period shall begin at the completion of the </a:t>
            </a:r>
            <a:r>
              <a:rPr lang="en-US" sz="1400" dirty="0" smtClean="0"/>
              <a:t>VDI</a:t>
            </a:r>
          </a:p>
          <a:p>
            <a:pPr lvl="1"/>
            <a:r>
              <a:rPr lang="en-US" sz="1800" dirty="0" smtClean="0"/>
              <a:t>Release </a:t>
            </a:r>
          </a:p>
          <a:p>
            <a:pPr lvl="2"/>
            <a:r>
              <a:rPr lang="en-US" sz="1400" dirty="0" smtClean="0"/>
              <a:t>XML Message, followed by VDI to all-QSE hotline</a:t>
            </a:r>
          </a:p>
          <a:p>
            <a:pPr lvl="2"/>
            <a:r>
              <a:rPr lang="en-US" sz="1400" dirty="0"/>
              <a:t>VDI represents the official notice </a:t>
            </a:r>
            <a:r>
              <a:rPr lang="en-US" sz="1400" dirty="0" smtClean="0"/>
              <a:t>of the release</a:t>
            </a:r>
            <a:endParaRPr lang="en-US" sz="1400" dirty="0"/>
          </a:p>
          <a:p>
            <a:pPr marL="914400" lvl="2" indent="0">
              <a:buNone/>
            </a:pPr>
            <a:endParaRPr lang="en-US" sz="1400" dirty="0"/>
          </a:p>
          <a:p>
            <a:pPr lvl="2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895600"/>
            <a:ext cx="8458200" cy="518318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3"/>
                </a:solidFill>
              </a:rPr>
              <a:t>During </a:t>
            </a:r>
            <a:r>
              <a:rPr lang="en-US" sz="3600" dirty="0" smtClean="0"/>
              <a:t>ERS </a:t>
            </a:r>
            <a:r>
              <a:rPr lang="en-US" sz="3600" dirty="0"/>
              <a:t>Deployment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The resource should</a:t>
            </a:r>
          </a:p>
          <a:p>
            <a:r>
              <a:rPr lang="en-US" sz="2000" b="1" dirty="0" smtClean="0"/>
              <a:t>Deploy if</a:t>
            </a:r>
          </a:p>
          <a:p>
            <a:pPr lvl="1"/>
            <a:r>
              <a:rPr lang="en-US" sz="1800" dirty="0" smtClean="0"/>
              <a:t>It is </a:t>
            </a:r>
            <a:r>
              <a:rPr lang="en-US" sz="1800" b="1" u="sng" dirty="0" smtClean="0"/>
              <a:t>contractually committed </a:t>
            </a:r>
            <a:r>
              <a:rPr lang="en-US" sz="1800" dirty="0" smtClean="0"/>
              <a:t>to provide the ERS service type deployed during the ERS Time Period that includes </a:t>
            </a:r>
            <a:r>
              <a:rPr lang="en-US" sz="1800" b="1" u="sng" dirty="0" smtClean="0"/>
              <a:t>all or any part of the first interval</a:t>
            </a:r>
            <a:r>
              <a:rPr lang="en-US" sz="1800" dirty="0" smtClean="0"/>
              <a:t> of the Sustained Response Period, with the following exceptions:</a:t>
            </a:r>
          </a:p>
          <a:p>
            <a:pPr lvl="2"/>
            <a:r>
              <a:rPr lang="en-US" sz="1600" dirty="0" smtClean="0"/>
              <a:t>Properly scheduled unavailability, planned maintenance within the 2% limit</a:t>
            </a:r>
          </a:p>
          <a:p>
            <a:pPr lvl="2"/>
            <a:r>
              <a:rPr lang="en-US" sz="1600" dirty="0" smtClean="0"/>
              <a:t>10-hour-recovery period from a previous deployment</a:t>
            </a:r>
            <a:endParaRPr lang="en-US" sz="1800" dirty="0" smtClean="0"/>
          </a:p>
          <a:p>
            <a:r>
              <a:rPr lang="en-US" sz="2000" b="1" dirty="0" smtClean="0"/>
              <a:t>Not required to deploy if </a:t>
            </a:r>
          </a:p>
          <a:p>
            <a:pPr lvl="1"/>
            <a:r>
              <a:rPr lang="en-US" sz="1600" dirty="0" smtClean="0"/>
              <a:t>It </a:t>
            </a:r>
            <a:r>
              <a:rPr lang="en-US" sz="1600" b="1" dirty="0" smtClean="0"/>
              <a:t>does not have an obligation </a:t>
            </a:r>
            <a:r>
              <a:rPr lang="en-US" sz="1600" dirty="0" smtClean="0"/>
              <a:t>for any part of the first interval of the Sustained	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Response Period.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2"/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Whether to deploy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1954" y="6553200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28853" y="5532442"/>
            <a:ext cx="18769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Deploy if </a:t>
            </a:r>
            <a:r>
              <a:rPr lang="en-US" sz="1400" b="1" dirty="0" smtClean="0">
                <a:solidFill>
                  <a:srgbClr val="FF0000"/>
                </a:solidFill>
              </a:rPr>
              <a:t>obligated </a:t>
            </a:r>
            <a:r>
              <a:rPr lang="en-US" sz="1400" b="1" dirty="0" smtClean="0"/>
              <a:t>during any part of the first interval </a:t>
            </a:r>
            <a:endParaRPr lang="en-US" sz="1400" b="1" dirty="0"/>
          </a:p>
        </p:txBody>
      </p:sp>
      <p:pic>
        <p:nvPicPr>
          <p:cNvPr id="10" name="Content Placeholder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712" y="4924913"/>
            <a:ext cx="607529" cy="607529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054" y="4912418"/>
            <a:ext cx="729533" cy="78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98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Knowledge Checkpoint </a:t>
            </a:r>
            <a:r>
              <a:rPr lang="en-US" dirty="0"/>
              <a:t>1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295400"/>
            <a:ext cx="8534400" cy="5002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Image result for checkli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61356"/>
            <a:ext cx="4600575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1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Should Resource 1 deploy?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20490" y="2525316"/>
            <a:ext cx="6771010" cy="748506"/>
          </a:xfrm>
          <a:prstGeom prst="rect">
            <a:avLst/>
          </a:prstGeom>
          <a:solidFill>
            <a:srgbClr val="FFFF00">
              <a:alpha val="4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797269" y="2607181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Obligated</a:t>
            </a:r>
          </a:p>
          <a:p>
            <a:r>
              <a:rPr lang="en-US" sz="1600" dirty="0" smtClean="0"/>
              <a:t> hours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1447800" y="4846391"/>
            <a:ext cx="6743700" cy="14803"/>
          </a:xfrm>
          <a:prstGeom prst="line">
            <a:avLst/>
          </a:prstGeom>
          <a:ln w="41275">
            <a:solidFill>
              <a:schemeClr val="tx1"/>
            </a:solidFill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77200" y="4912262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Time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47975" y="3423057"/>
            <a:ext cx="4022725" cy="748506"/>
          </a:xfrm>
          <a:prstGeom prst="rect">
            <a:avLst/>
          </a:prstGeom>
          <a:solidFill>
            <a:schemeClr val="accent3">
              <a:alpha val="4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676400" y="2058888"/>
            <a:ext cx="0" cy="2924394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47975" y="2058888"/>
            <a:ext cx="0" cy="2924394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344598" y="148050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VDI </a:t>
            </a:r>
          </a:p>
          <a:p>
            <a:r>
              <a:rPr lang="en-US" dirty="0"/>
              <a:t>Starts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6862763" y="2032725"/>
            <a:ext cx="23813" cy="2950557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629400" y="143488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VDI </a:t>
            </a:r>
          </a:p>
          <a:p>
            <a:r>
              <a:rPr lang="en-US" dirty="0"/>
              <a:t>Stops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712470" y="3423057"/>
            <a:ext cx="977899" cy="748506"/>
          </a:xfrm>
          <a:prstGeom prst="rect">
            <a:avLst/>
          </a:prstGeom>
          <a:solidFill>
            <a:srgbClr val="002060">
              <a:alpha val="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First Interval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13602" y="3484048"/>
            <a:ext cx="2034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Sustained</a:t>
            </a:r>
          </a:p>
          <a:p>
            <a:r>
              <a:rPr lang="en-US" sz="1600" dirty="0" smtClean="0"/>
              <a:t>Response Period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36824" y="1294061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dirty="0"/>
              <a:t>Sustained Response Period </a:t>
            </a:r>
          </a:p>
          <a:p>
            <a:r>
              <a:rPr lang="en-US" dirty="0"/>
              <a:t>Starts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31939" y="5093603"/>
            <a:ext cx="55118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Deploy!</a:t>
            </a:r>
            <a:r>
              <a:rPr lang="en-US" sz="2400" dirty="0"/>
              <a:t> </a:t>
            </a:r>
          </a:p>
          <a:p>
            <a:r>
              <a:rPr lang="en-US" sz="1400" dirty="0"/>
              <a:t>If ERCOT deploys ERS, any ERS Resource that is contractually committed to provide the ERS service type deployed during the ERS Time Period that includes all or </a:t>
            </a:r>
            <a:r>
              <a:rPr lang="en-US" sz="1400" b="1" u="sng" dirty="0">
                <a:solidFill>
                  <a:srgbClr val="FF0000"/>
                </a:solidFill>
              </a:rPr>
              <a:t>any part </a:t>
            </a:r>
            <a:r>
              <a:rPr lang="en-US" sz="1400" b="1" u="sng" dirty="0"/>
              <a:t>of the first interval </a:t>
            </a:r>
            <a:r>
              <a:rPr lang="en-US" sz="1400" dirty="0"/>
              <a:t>of the Sustained Response Period must </a:t>
            </a:r>
            <a:r>
              <a:rPr lang="en-US" sz="1400" dirty="0" smtClean="0"/>
              <a:t>deploy.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4573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28" grpId="0" animBg="1"/>
      <p:bldP spid="33" grpId="0"/>
      <p:bldP spid="35" grpId="0"/>
      <p:bldP spid="36" grpId="0" animBg="1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13841</TotalTime>
  <Words>2183</Words>
  <Application>Microsoft Office PowerPoint</Application>
  <PresentationFormat>On-screen Show (4:3)</PresentationFormat>
  <Paragraphs>428</Paragraphs>
  <Slides>27</Slides>
  <Notes>24</Notes>
  <HiddenSlides>2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1_Custom Design</vt:lpstr>
      <vt:lpstr>Office Theme</vt:lpstr>
      <vt:lpstr>PowerPoint Presentation</vt:lpstr>
      <vt:lpstr>Outline</vt:lpstr>
      <vt:lpstr>Pre ERS Deployment </vt:lpstr>
      <vt:lpstr>Know Thy Resources</vt:lpstr>
      <vt:lpstr>What to expect?</vt:lpstr>
      <vt:lpstr>During ERS Deployment</vt:lpstr>
      <vt:lpstr>Whether to deploy </vt:lpstr>
      <vt:lpstr>Knowledge Checkpoint 1</vt:lpstr>
      <vt:lpstr>Scenario 1: Should Resource 1 deploy?</vt:lpstr>
      <vt:lpstr>Scenario 2: Should Resource 2 deploy?</vt:lpstr>
      <vt:lpstr>Scenario 3: Should Resource 3 deploy?</vt:lpstr>
      <vt:lpstr>Scenario 4: Should Resource 4 deploy?</vt:lpstr>
      <vt:lpstr>Deployment Obligation</vt:lpstr>
      <vt:lpstr>Deployment Obligation</vt:lpstr>
      <vt:lpstr>Knowledge Checkpoint 2</vt:lpstr>
      <vt:lpstr>During ERS Deployment  Non-Weather-Sensitive (Non-WS) </vt:lpstr>
      <vt:lpstr>Scenario 5: Resource 5 (ERS-30) No event prior to this event </vt:lpstr>
      <vt:lpstr>During ERS Deployment  Weather-Sensitive </vt:lpstr>
      <vt:lpstr>Scenario 6: Resource 6 (ERS-30 WS)   Cumulatively deployed for 7 hours before the event</vt:lpstr>
      <vt:lpstr>Post ERS Deployment</vt:lpstr>
      <vt:lpstr>Post ERS deployment</vt:lpstr>
      <vt:lpstr>Three possible outcomes</vt:lpstr>
      <vt:lpstr>If none of the resources exhausted its obligation, </vt:lpstr>
      <vt:lpstr>If at least one of the resources exhausted its obligation and ERCOT decided not to renew, </vt:lpstr>
      <vt:lpstr>If at least one of the resources exhausted its obligation and ERCOT decided to renew, </vt:lpstr>
      <vt:lpstr>Contract Renewal</vt:lpstr>
      <vt:lpstr>Remarks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Anson</cp:lastModifiedBy>
  <cp:revision>305</cp:revision>
  <cp:lastPrinted>2018-04-17T17:04:51Z</cp:lastPrinted>
  <dcterms:created xsi:type="dcterms:W3CDTF">2016-01-21T15:20:31Z</dcterms:created>
  <dcterms:modified xsi:type="dcterms:W3CDTF">2018-04-17T21:06:18Z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