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9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3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6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16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0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5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4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4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0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8A85-E038-4437-B519-9E3D5DD7E3D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6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88A85-E038-4437-B519-9E3D5DD7E3D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083E2-9CCF-4BFC-BF59-2E1E1A4CF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610600" cy="8382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Defaulting REP Auction vs. Secondary CRR Auction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90600"/>
            <a:ext cx="8686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a</a:t>
            </a:r>
            <a:r>
              <a:rPr lang="en-US" sz="2400" dirty="0" smtClean="0"/>
              <a:t>uction </a:t>
            </a:r>
            <a:r>
              <a:rPr lang="en-US" sz="2400" dirty="0"/>
              <a:t>t</a:t>
            </a:r>
            <a:r>
              <a:rPr lang="en-US" sz="2400" dirty="0" smtClean="0"/>
              <a:t>imeline and applicable Retail Customer Protection Rules make an ERCOT-administered REP auction </a:t>
            </a:r>
            <a:r>
              <a:rPr lang="en-US" sz="2400" dirty="0"/>
              <a:t>c</a:t>
            </a:r>
            <a:r>
              <a:rPr lang="en-US" sz="2400" dirty="0" smtClean="0"/>
              <a:t>hallenging </a:t>
            </a:r>
            <a:r>
              <a:rPr lang="en-US" sz="2400" dirty="0"/>
              <a:t>c</a:t>
            </a:r>
            <a:r>
              <a:rPr lang="en-US" sz="2400" dirty="0" smtClean="0"/>
              <a:t>ompared to an auction of repossessed CRRs.  </a:t>
            </a:r>
          </a:p>
          <a:p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25.493(b) Requires acquiring REP to provide customers 30 days notice of the transition </a:t>
            </a:r>
            <a:r>
              <a:rPr lang="en-US" sz="2400" i="1" dirty="0" smtClean="0"/>
              <a:t>unless legal or regulatory constraints prevent sending advanced notice</a:t>
            </a:r>
            <a:r>
              <a:rPr lang="en-US" sz="2400" dirty="0" smtClean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Does not apply to POLR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PUCT Rules require fulfillment of product documents.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Examples include EFL, TOS, YRACC 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3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610600" cy="8382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Expectations Regarding Bid Prices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90600"/>
            <a:ext cx="8686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25.493(c) requires notice of adverse change in terms of service and specifies that a customer may change </a:t>
            </a:r>
            <a:r>
              <a:rPr lang="en-US" sz="2400" dirty="0" smtClean="0"/>
              <a:t>to another </a:t>
            </a:r>
            <a:r>
              <a:rPr lang="en-US" sz="2400" dirty="0"/>
              <a:t>REP without penalty.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Quality of Information from defaulting REP is likely low or non-existent which may result in discounted in bid price.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Acquiring REP likely taking new customers without a deposit which may result in discounted in bid price. 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18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1"/>
            <a:ext cx="77724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Incentive for REP Sale Prior to Default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990600"/>
            <a:ext cx="8686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Better customer experience than a Mass Transition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Owners realize more financial value for 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Avoid Penalties. Defaults are typically accompanied with Notices of Violation and administrative penalties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25.107 prohibits </a:t>
            </a:r>
            <a:r>
              <a:rPr lang="en-US" sz="2400" dirty="0"/>
              <a:t>d</a:t>
            </a:r>
            <a:r>
              <a:rPr lang="en-US" sz="2400" dirty="0" smtClean="0"/>
              <a:t>efaulting REP Principles (Owners) from being utilized as Technical/Managerial resources for prospective REP certification </a:t>
            </a:r>
            <a:r>
              <a:rPr lang="en-US" sz="2400" dirty="0"/>
              <a:t>a</a:t>
            </a:r>
            <a:r>
              <a:rPr lang="en-US" sz="2400" dirty="0" smtClean="0"/>
              <a:t>pplications and may not own more than 10% of any other REP.</a:t>
            </a:r>
          </a:p>
          <a:p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b="1" dirty="0" smtClean="0"/>
              <a:t>Concept to Facilitate Sales Process: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ERCOT could host a voluntary list of REP Contacts to facilitate a bilateral purchase of REP Book.  </a:t>
            </a:r>
          </a:p>
        </p:txBody>
      </p:sp>
    </p:spTree>
    <p:extLst>
      <p:ext uri="{BB962C8B-B14F-4D97-AF65-F5344CB8AC3E}">
        <p14:creationId xmlns:p14="http://schemas.microsoft.com/office/powerpoint/2010/main" val="103830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237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Defaulting REP Auction vs. Secondary CRR Auction</vt:lpstr>
      <vt:lpstr>Expectations Regarding Bid Prices</vt:lpstr>
      <vt:lpstr>Incentive for REP Sale Prior to Default</vt:lpstr>
    </vt:vector>
  </TitlesOfParts>
  <Company>NRG Energy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 Auction vs. CRR Auction</dc:title>
  <dc:creator>Bryan Sams</dc:creator>
  <cp:lastModifiedBy>Spells, Vanessa</cp:lastModifiedBy>
  <cp:revision>14</cp:revision>
  <dcterms:created xsi:type="dcterms:W3CDTF">2018-03-29T19:58:39Z</dcterms:created>
  <dcterms:modified xsi:type="dcterms:W3CDTF">2018-04-12T20:05:00Z</dcterms:modified>
</cp:coreProperties>
</file>