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0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4/6/2018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4/6/2018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133600"/>
          </a:xfrm>
        </p:spPr>
        <p:txBody>
          <a:bodyPr>
            <a:normAutofit fontScale="90000"/>
          </a:bodyPr>
          <a:lstStyle/>
          <a:p>
            <a:r>
              <a:rPr lang="en-US" dirty="0" smtClean="0"/>
              <a:t>Discussion Document for the Credit Working Group Related to NPRR 850 Credit Related Framework Issues</a:t>
            </a:r>
            <a:endParaRPr lang="en-US" dirty="0"/>
          </a:p>
        </p:txBody>
      </p:sp>
      <p:sp>
        <p:nvSpPr>
          <p:cNvPr id="3" name="Subtitle 2"/>
          <p:cNvSpPr>
            <a:spLocks noGrp="1"/>
          </p:cNvSpPr>
          <p:nvPr>
            <p:ph type="subTitle" idx="1"/>
          </p:nvPr>
        </p:nvSpPr>
        <p:spPr/>
        <p:txBody>
          <a:bodyPr/>
          <a:lstStyle/>
          <a:p>
            <a:r>
              <a:rPr lang="en-US" dirty="0" smtClean="0"/>
              <a:t>4/20/2018</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ERCOT Market Restart Credit Framework</a:t>
            </a:r>
            <a:endParaRPr lang="en-US" sz="3200" dirty="0"/>
          </a:p>
        </p:txBody>
      </p:sp>
      <p:sp>
        <p:nvSpPr>
          <p:cNvPr id="3" name="Content Placeholder 2"/>
          <p:cNvSpPr>
            <a:spLocks noGrp="1"/>
          </p:cNvSpPr>
          <p:nvPr>
            <p:ph idx="1"/>
          </p:nvPr>
        </p:nvSpPr>
        <p:spPr>
          <a:xfrm>
            <a:off x="152400" y="1066800"/>
            <a:ext cx="8915400" cy="5410200"/>
          </a:xfrm>
        </p:spPr>
        <p:txBody>
          <a:bodyPr>
            <a:normAutofit fontScale="92500" lnSpcReduction="10000"/>
          </a:bodyPr>
          <a:lstStyle/>
          <a:p>
            <a:r>
              <a:rPr lang="en-US" dirty="0" smtClean="0"/>
              <a:t>NPRR850 Market Suspension and Restart</a:t>
            </a:r>
          </a:p>
          <a:p>
            <a:pPr lvl="1"/>
            <a:r>
              <a:rPr lang="en-US" dirty="0" smtClean="0"/>
              <a:t>General framework for the non-black start related activities of the ERCOT market related to the operation of real-time / day-ahead / CRR markets, Credit, Settlements, and Retail transaction processing.</a:t>
            </a:r>
          </a:p>
          <a:p>
            <a:pPr lvl="1"/>
            <a:endParaRPr lang="en-US" sz="900" dirty="0" smtClean="0"/>
          </a:p>
          <a:p>
            <a:pPr lvl="1"/>
            <a:r>
              <a:rPr lang="en-US" dirty="0" smtClean="0"/>
              <a:t>Assumption that the event is ‘lengthy’ in nature (likely a week or longer) and market activities are disrupted.</a:t>
            </a:r>
          </a:p>
          <a:p>
            <a:pPr lvl="1"/>
            <a:endParaRPr lang="en-US" sz="900" dirty="0" smtClean="0"/>
          </a:p>
          <a:p>
            <a:pPr lvl="1"/>
            <a:r>
              <a:rPr lang="en-US" dirty="0" smtClean="0"/>
              <a:t>Could be caused by any number of events (natural or man-made disasters, ERCOT computer failure(s), grid collapse and restart, sabotage/terrorism, etc.)</a:t>
            </a:r>
          </a:p>
          <a:p>
            <a:pPr lvl="1"/>
            <a:endParaRPr lang="en-US" sz="900" dirty="0" smtClean="0"/>
          </a:p>
          <a:p>
            <a:pPr lvl="1"/>
            <a:r>
              <a:rPr lang="en-US" dirty="0" smtClean="0"/>
              <a:t>Proactive effort to minimize long term market disruption, credit defaults, mass transitions, 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700962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Title 1"/>
          <p:cNvSpPr>
            <a:spLocks noGrp="1"/>
          </p:cNvSpPr>
          <p:nvPr>
            <p:ph type="title"/>
          </p:nvPr>
        </p:nvSpPr>
        <p:spPr>
          <a:xfrm>
            <a:off x="-25893" y="167482"/>
            <a:ext cx="9067800" cy="975518"/>
          </a:xfrm>
        </p:spPr>
        <p:txBody>
          <a:bodyPr>
            <a:normAutofit fontScale="90000"/>
          </a:bodyPr>
          <a:lstStyle/>
          <a:p>
            <a:r>
              <a:rPr lang="en-US" sz="3600" dirty="0" smtClean="0"/>
              <a:t>NPRR 850 - ERCOT Market Suspension and Restart Conceptual Framework “Swim Lanes”</a:t>
            </a:r>
            <a:endParaRPr lang="en-US" sz="36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7645978" cy="532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ERCOT Market Credit Language in NPRR 850</a:t>
            </a:r>
            <a:endParaRPr lang="en-US" sz="3200" dirty="0"/>
          </a:p>
        </p:txBody>
      </p:sp>
      <p:sp>
        <p:nvSpPr>
          <p:cNvPr id="3" name="Content Placeholder 2"/>
          <p:cNvSpPr>
            <a:spLocks noGrp="1"/>
          </p:cNvSpPr>
          <p:nvPr>
            <p:ph idx="1"/>
          </p:nvPr>
        </p:nvSpPr>
        <p:spPr>
          <a:xfrm>
            <a:off x="152400" y="1219200"/>
            <a:ext cx="8839200" cy="5257800"/>
          </a:xfrm>
        </p:spPr>
        <p:txBody>
          <a:bodyPr>
            <a:normAutofit/>
          </a:bodyPr>
          <a:lstStyle/>
          <a:p>
            <a:pPr marL="0" indent="0">
              <a:buNone/>
            </a:pPr>
            <a:r>
              <a:rPr lang="en-US" sz="1800" b="1" i="1" dirty="0"/>
              <a:t>25.4.1	Market Suspension Credit Assumptions</a:t>
            </a:r>
          </a:p>
          <a:p>
            <a:pPr>
              <a:buFont typeface="+mj-lt"/>
              <a:buAutoNum type="arabicPeriod"/>
            </a:pPr>
            <a:r>
              <a:rPr lang="en-US" sz="1800" dirty="0" smtClean="0"/>
              <a:t>During </a:t>
            </a:r>
            <a:r>
              <a:rPr lang="en-US" sz="1800" dirty="0"/>
              <a:t>a Market Suspension, the estimation of market credit is contingent upon the following conditions:</a:t>
            </a:r>
          </a:p>
          <a:p>
            <a:pPr marL="0" indent="0">
              <a:buNone/>
              <a:tabLst>
                <a:tab pos="346075" algn="l"/>
              </a:tabLst>
            </a:pPr>
            <a:r>
              <a:rPr lang="en-US" sz="1800" dirty="0" smtClean="0"/>
              <a:t>	(a) ERCOT </a:t>
            </a:r>
            <a:r>
              <a:rPr lang="en-US" sz="1800" dirty="0"/>
              <a:t>systems critical to credit processes have been restored, with the understanding that some data normally used in credit calculations might not be available;</a:t>
            </a:r>
          </a:p>
          <a:p>
            <a:pPr marL="0" indent="0">
              <a:buNone/>
              <a:tabLst>
                <a:tab pos="346075" algn="l"/>
              </a:tabLst>
            </a:pPr>
            <a:r>
              <a:rPr lang="en-US" sz="1800" dirty="0" smtClean="0"/>
              <a:t>	(b) Adequate </a:t>
            </a:r>
            <a:r>
              <a:rPr lang="en-US" sz="1800" dirty="0"/>
              <a:t>means of communication with Counter-Parties are available; and</a:t>
            </a:r>
          </a:p>
          <a:p>
            <a:pPr marL="0" indent="0">
              <a:buNone/>
              <a:tabLst>
                <a:tab pos="346075" algn="l"/>
              </a:tabLst>
            </a:pPr>
            <a:r>
              <a:rPr lang="en-US" sz="1800" dirty="0" smtClean="0"/>
              <a:t>	(c) Systems </a:t>
            </a:r>
            <a:r>
              <a:rPr lang="en-US" sz="1800" dirty="0"/>
              <a:t>are available for transfer of funds to and from Market Participants</a:t>
            </a:r>
            <a:r>
              <a:rPr lang="en-US" sz="1800" dirty="0" smtClean="0"/>
              <a:t>.</a:t>
            </a:r>
          </a:p>
          <a:p>
            <a:pPr marL="0" indent="0">
              <a:buNone/>
            </a:pPr>
            <a:endParaRPr lang="en-US" sz="1800" dirty="0"/>
          </a:p>
          <a:p>
            <a:pPr marL="0" indent="0">
              <a:buNone/>
            </a:pPr>
            <a:r>
              <a:rPr lang="en-US" sz="1800" b="1" i="1" dirty="0" smtClean="0"/>
              <a:t>25.4.2</a:t>
            </a:r>
            <a:r>
              <a:rPr lang="en-US" sz="1800" b="1" i="1" dirty="0"/>
              <a:t>	Determination of Counter-Party Available Credit </a:t>
            </a:r>
            <a:r>
              <a:rPr lang="en-US" sz="1800" b="1" i="1" dirty="0" smtClean="0"/>
              <a:t>Limits</a:t>
            </a:r>
          </a:p>
          <a:p>
            <a:pPr>
              <a:buFont typeface="+mj-lt"/>
              <a:buAutoNum type="arabicPeriod"/>
            </a:pPr>
            <a:r>
              <a:rPr lang="en-US" sz="1800" dirty="0"/>
              <a:t>During a Market Suspension, a Counter-Party’s Available Credit Limit for the CRR Auction (ACLC) and Available Credit Limit for the DAM (ACLD) will be determined pursuant to Section 16.11.4.6, Determination of Counter-Party Available Credit Limits. </a:t>
            </a:r>
          </a:p>
          <a:p>
            <a:pPr>
              <a:buFont typeface="+mj-lt"/>
              <a:buAutoNum type="arabicPeriod"/>
            </a:pPr>
            <a:r>
              <a:rPr lang="en-US" sz="1800" dirty="0" smtClean="0"/>
              <a:t>During </a:t>
            </a:r>
            <a:r>
              <a:rPr lang="en-US" sz="1800" dirty="0"/>
              <a:t>a Market Suspension, </a:t>
            </a:r>
            <a:r>
              <a:rPr lang="en-US" sz="1800" dirty="0">
                <a:solidFill>
                  <a:srgbClr val="FF0000"/>
                </a:solidFill>
              </a:rPr>
              <a:t>ERCOT may, at its sole discretion</a:t>
            </a:r>
            <a:r>
              <a:rPr lang="en-US" sz="1800" dirty="0"/>
              <a:t>, set an Unsecured Credit Limit for Counter-Parties not otherwise eligible per the ERCOT Creditworthiness Standards and/or increase Unsecured Credit Limits for Counter-Parties currently eligible for Unsecured Credit.</a:t>
            </a:r>
          </a:p>
          <a:p>
            <a:pPr marL="0" indent="0">
              <a:buNone/>
            </a:pPr>
            <a:endParaRPr lang="en-US" sz="1800" dirty="0" smtClean="0"/>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3077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ERCOT Market Credit Language in NPRR 850</a:t>
            </a:r>
            <a:endParaRPr lang="en-US" sz="3200" dirty="0"/>
          </a:p>
        </p:txBody>
      </p:sp>
      <p:sp>
        <p:nvSpPr>
          <p:cNvPr id="3" name="Content Placeholder 2"/>
          <p:cNvSpPr>
            <a:spLocks noGrp="1"/>
          </p:cNvSpPr>
          <p:nvPr>
            <p:ph idx="1"/>
          </p:nvPr>
        </p:nvSpPr>
        <p:spPr>
          <a:xfrm>
            <a:off x="152400" y="1219200"/>
            <a:ext cx="8839200" cy="5257800"/>
          </a:xfrm>
        </p:spPr>
        <p:txBody>
          <a:bodyPr>
            <a:normAutofit lnSpcReduction="10000"/>
          </a:bodyPr>
          <a:lstStyle/>
          <a:p>
            <a:pPr marL="0" indent="0">
              <a:buNone/>
            </a:pPr>
            <a:r>
              <a:rPr lang="en-US" sz="1800" b="1" i="1" dirty="0" smtClean="0"/>
              <a:t>25.4.2</a:t>
            </a:r>
            <a:r>
              <a:rPr lang="en-US" sz="1800" b="1" i="1" dirty="0"/>
              <a:t>	Determination of Counter-Party Available Credit </a:t>
            </a:r>
            <a:r>
              <a:rPr lang="en-US" sz="1800" b="1" i="1" dirty="0" smtClean="0"/>
              <a:t>Limits</a:t>
            </a:r>
          </a:p>
          <a:p>
            <a:pPr>
              <a:buFont typeface="+mj-lt"/>
              <a:buAutoNum type="arabicPeriod" startAt="3"/>
            </a:pPr>
            <a:r>
              <a:rPr lang="en-US" sz="1800" dirty="0"/>
              <a:t>In accordance with Section 25.4.3, Collateral Management, </a:t>
            </a:r>
            <a:r>
              <a:rPr lang="en-US" sz="1800" dirty="0">
                <a:solidFill>
                  <a:srgbClr val="FF0000"/>
                </a:solidFill>
              </a:rPr>
              <a:t>ERCOT may, at its sole discretion</a:t>
            </a:r>
            <a:r>
              <a:rPr lang="en-US" sz="1800" dirty="0"/>
              <a:t>, waive, in part or in full, the requirements in paragraph (2) of Section 16.11.5, Monitoring of a Counter-Party’s Creditworthiness Credit Exposure by ERCOT, for Counter-Parties to maintain designated amounts of Secured and/or Remainder Collateral.</a:t>
            </a:r>
          </a:p>
          <a:p>
            <a:pPr>
              <a:buFont typeface="+mj-lt"/>
              <a:buAutoNum type="arabicPeriod" startAt="3"/>
            </a:pPr>
            <a:r>
              <a:rPr lang="en-US" sz="1800" dirty="0" smtClean="0"/>
              <a:t>The </a:t>
            </a:r>
            <a:r>
              <a:rPr lang="en-US" sz="1800" dirty="0"/>
              <a:t>exercise of any measures described in paragraphs (2) and (3) above shall be reflected in the estimated ACLC and/or ACLD values provided to Counter-Parties pursuant to Section 16.11.4.6</a:t>
            </a:r>
            <a:r>
              <a:rPr lang="en-US" sz="1800" dirty="0" smtClean="0"/>
              <a:t>.</a:t>
            </a:r>
          </a:p>
          <a:p>
            <a:pPr>
              <a:buFont typeface="+mj-lt"/>
              <a:buAutoNum type="arabicPeriod" startAt="3"/>
            </a:pPr>
            <a:endParaRPr lang="en-US" sz="1800" dirty="0"/>
          </a:p>
          <a:p>
            <a:pPr marL="0" indent="0">
              <a:buNone/>
            </a:pPr>
            <a:r>
              <a:rPr lang="en-US" sz="1800" b="1" i="1" dirty="0"/>
              <a:t>25.4.3	Collateral Management</a:t>
            </a:r>
          </a:p>
          <a:p>
            <a:pPr>
              <a:buFont typeface="+mj-lt"/>
              <a:buAutoNum type="arabicPeriod"/>
            </a:pPr>
            <a:r>
              <a:rPr lang="en-US" sz="1800" dirty="0" smtClean="0"/>
              <a:t>During </a:t>
            </a:r>
            <a:r>
              <a:rPr lang="en-US" sz="1800" dirty="0"/>
              <a:t>a Market Suspension, </a:t>
            </a:r>
            <a:r>
              <a:rPr lang="en-US" sz="1800" dirty="0">
                <a:solidFill>
                  <a:srgbClr val="FF0000"/>
                </a:solidFill>
              </a:rPr>
              <a:t>ERCOT may, at its sole discretion</a:t>
            </a:r>
            <a:r>
              <a:rPr lang="en-US" sz="1800" dirty="0"/>
              <a:t>, forego the requirement in paragraph (3) of Section 16.11.5, Monitoring of a Counter-Party’s Creditworthiness Credit Exposure by ERCOT, to provide prompt notice to Counter-Parties of the need to increase Financial Security.</a:t>
            </a:r>
          </a:p>
          <a:p>
            <a:pPr>
              <a:buFont typeface="+mj-lt"/>
              <a:buAutoNum type="arabicPeriod"/>
            </a:pPr>
            <a:r>
              <a:rPr lang="en-US" sz="1800" dirty="0" smtClean="0"/>
              <a:t>During </a:t>
            </a:r>
            <a:r>
              <a:rPr lang="en-US" sz="1800" dirty="0"/>
              <a:t>a Market Suspension, </a:t>
            </a:r>
            <a:r>
              <a:rPr lang="en-US" sz="1800" dirty="0">
                <a:solidFill>
                  <a:srgbClr val="FF0000"/>
                </a:solidFill>
              </a:rPr>
              <a:t>ERCOT may, at its sole discretion</a:t>
            </a:r>
            <a:r>
              <a:rPr lang="en-US" sz="1800" dirty="0"/>
              <a:t>, extend the timelines in paragraph (6) of Section 16.11.5 to allow Counter-Parties to make arrangements to provide collateral, without unmet requests for collateral being designated as Late Payments.</a:t>
            </a:r>
          </a:p>
          <a:p>
            <a:pPr marL="0" indent="0">
              <a:buNone/>
            </a:pPr>
            <a:endParaRPr lang="en-US" sz="1800" dirty="0" smtClean="0"/>
          </a:p>
          <a:p>
            <a:pPr marL="0" indent="0">
              <a:buNone/>
            </a:pPr>
            <a:endParaRPr lang="en-US" sz="1800" dirty="0" smtClean="0"/>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290244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Credit Issues Related to NPRR 850</a:t>
            </a:r>
            <a:endParaRPr lang="en-US" sz="3200" dirty="0"/>
          </a:p>
        </p:txBody>
      </p:sp>
      <p:sp>
        <p:nvSpPr>
          <p:cNvPr id="3" name="Content Placeholder 2"/>
          <p:cNvSpPr>
            <a:spLocks noGrp="1"/>
          </p:cNvSpPr>
          <p:nvPr>
            <p:ph idx="1"/>
          </p:nvPr>
        </p:nvSpPr>
        <p:spPr>
          <a:xfrm>
            <a:off x="152400" y="990600"/>
            <a:ext cx="8915400" cy="5486400"/>
          </a:xfrm>
        </p:spPr>
        <p:txBody>
          <a:bodyPr>
            <a:normAutofit fontScale="92500" lnSpcReduction="10000"/>
          </a:bodyPr>
          <a:lstStyle/>
          <a:p>
            <a:r>
              <a:rPr lang="en-US" sz="2800" dirty="0" smtClean="0"/>
              <a:t>With a desire to avoid credit defaults and resulting market participant disqualification and potential mass transitions, ERCOT may need to use extensive discretion – especially during events of a longer duration and/or involving high market prices prior to or while exiting the suspension.</a:t>
            </a:r>
          </a:p>
          <a:p>
            <a:endParaRPr lang="en-US" sz="900" dirty="0" smtClean="0"/>
          </a:p>
          <a:p>
            <a:r>
              <a:rPr lang="en-US" sz="2800" dirty="0" smtClean="0"/>
              <a:t>Some market participants subject to the events leading to a market suspension may ultimately face invoices beyond their capacity to make payment and additional discretionary credit may still ultimately lead to default with potentially greater market uplift – in essence ‘throwing good money after bad’.</a:t>
            </a:r>
          </a:p>
          <a:p>
            <a:endParaRPr lang="en-US" sz="900" dirty="0" smtClean="0"/>
          </a:p>
          <a:p>
            <a:pPr lvl="1"/>
            <a:r>
              <a:rPr lang="en-US" sz="2400" dirty="0" smtClean="0"/>
              <a:t>Possible scenario of a dry, hot summer with multiple $9,000/MWh intervals over several days prior to a black start event where an undercapitalized REP already facing liquidation is granted additional unsecured credit and incurs additional exposure during market restart.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254499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Credit Questions to Ask About NPRR 850</a:t>
            </a:r>
            <a:endParaRPr lang="en-US" sz="3200" dirty="0"/>
          </a:p>
        </p:txBody>
      </p:sp>
      <p:sp>
        <p:nvSpPr>
          <p:cNvPr id="3" name="Content Placeholder 2"/>
          <p:cNvSpPr>
            <a:spLocks noGrp="1"/>
          </p:cNvSpPr>
          <p:nvPr>
            <p:ph idx="1"/>
          </p:nvPr>
        </p:nvSpPr>
        <p:spPr>
          <a:xfrm>
            <a:off x="152400" y="1143000"/>
            <a:ext cx="8915400" cy="5334000"/>
          </a:xfrm>
        </p:spPr>
        <p:txBody>
          <a:bodyPr>
            <a:normAutofit/>
          </a:bodyPr>
          <a:lstStyle/>
          <a:p>
            <a:r>
              <a:rPr lang="en-US" sz="2800" dirty="0" smtClean="0"/>
              <a:t>Should ERCOT always be able to use ‘its sole discretion’?</a:t>
            </a:r>
          </a:p>
          <a:p>
            <a:r>
              <a:rPr lang="en-US" sz="2800" dirty="0" smtClean="0"/>
              <a:t>How much additional unsecured credit should be made available to counterparties?</a:t>
            </a:r>
          </a:p>
          <a:p>
            <a:pPr lvl="1"/>
            <a:r>
              <a:rPr lang="en-US" sz="2400" dirty="0" smtClean="0"/>
              <a:t>Should a market participant with $3 million in posted collateral and a normal TPE of $1 million and audited financial statements showing $20 million in total capital be allowed $20 million, $30 million, or $40 million of unsecured credit?</a:t>
            </a:r>
          </a:p>
          <a:p>
            <a:r>
              <a:rPr lang="en-US" sz="2800" dirty="0" smtClean="0"/>
              <a:t>How rapidly should unsecured credit be revoked after restoration – all at once or slowly over days/weeks?</a:t>
            </a:r>
          </a:p>
          <a:p>
            <a:r>
              <a:rPr lang="en-US" sz="2800" dirty="0" smtClean="0"/>
              <a:t>What happens if certain market participants are unable to fully pay large invoices accrued prior to and during the suspension once restoration </a:t>
            </a:r>
            <a:r>
              <a:rPr lang="en-US" sz="2800" smtClean="0"/>
              <a:t>is </a:t>
            </a:r>
            <a:r>
              <a:rPr lang="en-US" sz="2800" smtClean="0"/>
              <a:t>underway/complete</a:t>
            </a:r>
            <a:r>
              <a:rPr lang="en-US" sz="28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470726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NPRR 850 Possible Credit </a:t>
            </a:r>
            <a:r>
              <a:rPr lang="en-US" sz="3200" dirty="0" smtClean="0"/>
              <a:t>Scenario </a:t>
            </a:r>
            <a:r>
              <a:rPr lang="en-US" sz="3200" dirty="0" smtClean="0"/>
              <a:t>Approach</a:t>
            </a:r>
            <a:endParaRPr lang="en-US" sz="3200" dirty="0"/>
          </a:p>
        </p:txBody>
      </p:sp>
      <p:sp>
        <p:nvSpPr>
          <p:cNvPr id="3" name="Content Placeholder 2"/>
          <p:cNvSpPr>
            <a:spLocks noGrp="1"/>
          </p:cNvSpPr>
          <p:nvPr>
            <p:ph idx="1"/>
          </p:nvPr>
        </p:nvSpPr>
        <p:spPr>
          <a:xfrm>
            <a:off x="152400" y="990600"/>
            <a:ext cx="8915400" cy="5791200"/>
          </a:xfrm>
        </p:spPr>
        <p:txBody>
          <a:bodyPr>
            <a:normAutofit lnSpcReduction="10000"/>
          </a:bodyPr>
          <a:lstStyle/>
          <a:p>
            <a:r>
              <a:rPr lang="en-US" sz="2400" dirty="0" smtClean="0"/>
              <a:t>There can be several possible causes to a market suspension – many perhaps which may not be identified prior to an actual event.</a:t>
            </a:r>
          </a:p>
          <a:p>
            <a:endParaRPr lang="en-US" sz="800" dirty="0" smtClean="0"/>
          </a:p>
          <a:p>
            <a:r>
              <a:rPr lang="en-US" sz="2400" dirty="0" smtClean="0"/>
              <a:t>However what is possible is to categorize the nature of the events leading up to the market suspension as ‘prolonged’ (significant market notice as in the case of extremely high energy prices and multiple EEA notices for hours or days before an eventual black-start) or ‘sudden’ (such as a computer failure or terrorist attack).</a:t>
            </a:r>
          </a:p>
          <a:p>
            <a:pPr lvl="1"/>
            <a:r>
              <a:rPr lang="en-US" sz="2000" dirty="0" smtClean="0"/>
              <a:t>The main credit difference is in a ‘prolonged’ start many market participants may already be financially stressed – some perhaps beyond recovery – while in a ‘sudden’ event there is little to no additional market financial stress.</a:t>
            </a:r>
          </a:p>
          <a:p>
            <a:pPr lvl="1"/>
            <a:endParaRPr lang="en-US" sz="800" dirty="0"/>
          </a:p>
          <a:p>
            <a:r>
              <a:rPr lang="en-US" sz="2400" dirty="0" smtClean="0"/>
              <a:t>Similarly during the event either power is continuing to flow (as may be the case in an ERCOT market system failure) or not (as in the case of a black start or possible disaster).</a:t>
            </a:r>
          </a:p>
          <a:p>
            <a:pPr lvl="1"/>
            <a:r>
              <a:rPr lang="en-US" sz="2000" dirty="0" smtClean="0"/>
              <a:t>Generation and Load are much more vulnerable without flowing power where they will not receive operational revenue than a market systems failure event where verifiable or make-whole costs at least avoid loss.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70544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NPRR 850 Possible Credit Scenario </a:t>
            </a:r>
            <a:r>
              <a:rPr lang="en-US" sz="3200" dirty="0" smtClean="0"/>
              <a:t>Approach</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99728749"/>
              </p:ext>
            </p:extLst>
          </p:nvPr>
        </p:nvGraphicFramePr>
        <p:xfrm>
          <a:off x="381000" y="1066800"/>
          <a:ext cx="8458200" cy="5374475"/>
        </p:xfrm>
        <a:graphic>
          <a:graphicData uri="http://schemas.openxmlformats.org/drawingml/2006/table">
            <a:tbl>
              <a:tblPr firstRow="1" bandRow="1">
                <a:tableStyleId>{5C22544A-7EE6-4342-B048-85BDC9FD1C3A}</a:tableStyleId>
              </a:tblPr>
              <a:tblGrid>
                <a:gridCol w="2819400"/>
                <a:gridCol w="2819400"/>
                <a:gridCol w="2819400"/>
              </a:tblGrid>
              <a:tr h="1193470">
                <a:tc>
                  <a:txBody>
                    <a:bodyPr/>
                    <a:lstStyle/>
                    <a:p>
                      <a:pPr algn="ctr"/>
                      <a:r>
                        <a:rPr lang="en-US" dirty="0" smtClean="0"/>
                        <a:t>Timeframe to Event and Functionality of Grid </a:t>
                      </a:r>
                      <a:endParaRPr lang="en-US" dirty="0"/>
                    </a:p>
                  </a:txBody>
                  <a:tcPr/>
                </a:tc>
                <a:tc>
                  <a:txBody>
                    <a:bodyPr/>
                    <a:lstStyle/>
                    <a:p>
                      <a:pPr algn="ctr"/>
                      <a:r>
                        <a:rPr lang="en-US" dirty="0" smtClean="0"/>
                        <a:t>‘Sudden’ Entry into Market Suspension</a:t>
                      </a:r>
                      <a:endParaRPr lang="en-US" dirty="0"/>
                    </a:p>
                  </a:txBody>
                  <a:tcPr/>
                </a:tc>
                <a:tc>
                  <a:txBody>
                    <a:bodyPr/>
                    <a:lstStyle/>
                    <a:p>
                      <a:pPr algn="ctr"/>
                      <a:r>
                        <a:rPr lang="en-US" dirty="0" smtClean="0"/>
                        <a:t>‘Prolonged’ Entry into Market Suspension</a:t>
                      </a:r>
                      <a:endParaRPr lang="en-US" dirty="0"/>
                    </a:p>
                  </a:txBody>
                  <a:tcPr/>
                </a:tc>
              </a:tr>
              <a:tr h="1955965">
                <a:tc>
                  <a:txBody>
                    <a:bodyPr/>
                    <a:lstStyle/>
                    <a:p>
                      <a:pPr algn="ctr"/>
                      <a:r>
                        <a:rPr lang="en-US" dirty="0" smtClean="0"/>
                        <a:t>Power</a:t>
                      </a:r>
                      <a:r>
                        <a:rPr lang="en-US" baseline="0" dirty="0" smtClean="0"/>
                        <a:t> Remains Flowing</a:t>
                      </a:r>
                      <a:endParaRPr lang="en-US" dirty="0"/>
                    </a:p>
                  </a:txBody>
                  <a:tcPr/>
                </a:tc>
                <a:tc>
                  <a:txBody>
                    <a:bodyPr/>
                    <a:lstStyle/>
                    <a:p>
                      <a:r>
                        <a:rPr lang="en-US" sz="1400" dirty="0" smtClean="0"/>
                        <a:t>Likely little financial stress prior to event,</a:t>
                      </a:r>
                      <a:r>
                        <a:rPr lang="en-US" sz="1400" baseline="0" dirty="0" smtClean="0"/>
                        <a:t> market participants will also most likely be ‘made whole’ as generators receive revenue for power produced and REPs invoice customers for power consumed.</a:t>
                      </a:r>
                      <a:endParaRPr lang="en-US" sz="1400" dirty="0"/>
                    </a:p>
                  </a:txBody>
                  <a:tcPr/>
                </a:tc>
                <a:tc>
                  <a:txBody>
                    <a:bodyPr/>
                    <a:lstStyle/>
                    <a:p>
                      <a:r>
                        <a:rPr lang="en-US" sz="1400" dirty="0" smtClean="0"/>
                        <a:t>Perhaps</a:t>
                      </a:r>
                      <a:r>
                        <a:rPr lang="en-US" sz="1400" baseline="0" dirty="0" smtClean="0"/>
                        <a:t> significant financial stress for certain market participants pre-existing before event, continued generation at ‘make whole’ prices and REP sales to customers may somewhat moderate risk, however there may be elevated risk for previous outstanding invoices.</a:t>
                      </a:r>
                      <a:endParaRPr lang="en-US" sz="1400" dirty="0"/>
                    </a:p>
                  </a:txBody>
                  <a:tcPr/>
                </a:tc>
              </a:tr>
              <a:tr h="1955965">
                <a:tc>
                  <a:txBody>
                    <a:bodyPr/>
                    <a:lstStyle/>
                    <a:p>
                      <a:r>
                        <a:rPr lang="en-US" dirty="0" smtClean="0"/>
                        <a:t>Power Flows are Disrupted</a:t>
                      </a:r>
                      <a:endParaRPr lang="en-US" dirty="0"/>
                    </a:p>
                  </a:txBody>
                  <a:tcPr/>
                </a:tc>
                <a:tc>
                  <a:txBody>
                    <a:bodyPr/>
                    <a:lstStyle/>
                    <a:p>
                      <a:r>
                        <a:rPr lang="en-US" sz="1400" dirty="0" smtClean="0"/>
                        <a:t>Likely little financial stress prior to event, generators and load will have lost operational revenue and there may be high prices for a time during restart, but ERCOT is not exposed to continuing direct credit losses if power is not flowing, only outstanding pre-event invoices and perhaps short-term high prices as the market is reestablished.</a:t>
                      </a:r>
                      <a:endParaRPr lang="en-US" sz="1400" dirty="0"/>
                    </a:p>
                  </a:txBody>
                  <a:tcPr/>
                </a:tc>
                <a:tc>
                  <a:txBody>
                    <a:bodyPr/>
                    <a:lstStyle/>
                    <a:p>
                      <a:r>
                        <a:rPr lang="en-US" sz="1400" dirty="0" smtClean="0"/>
                        <a:t>Certain market participants may already face</a:t>
                      </a:r>
                      <a:r>
                        <a:rPr lang="en-US" sz="1400" baseline="0" dirty="0" smtClean="0"/>
                        <a:t> significant financial stress prior to the event compounded by ongoing lost operational revenue.  ERCOT may have to extend substantial credit to entities without the financial capacity for repayment to restart, especially if restart prices are high. </a:t>
                      </a:r>
                      <a:endParaRPr lang="en-US" sz="1400" dirty="0"/>
                    </a:p>
                  </a:txBody>
                  <a:tcPr/>
                </a:tc>
              </a:tr>
            </a:tbl>
          </a:graphicData>
        </a:graphic>
      </p:graphicFrame>
    </p:spTree>
    <p:extLst>
      <p:ext uri="{BB962C8B-B14F-4D97-AF65-F5344CB8AC3E}">
        <p14:creationId xmlns:p14="http://schemas.microsoft.com/office/powerpoint/2010/main" val="3153788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845</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Discussion Document for the Credit Working Group Related to NPRR 850 Credit Related Framework Issues</vt:lpstr>
      <vt:lpstr>ERCOT Market Restart Credit Framework</vt:lpstr>
      <vt:lpstr>NPRR 850 - ERCOT Market Suspension and Restart Conceptual Framework “Swim Lanes”</vt:lpstr>
      <vt:lpstr>ERCOT Market Credit Language in NPRR 850</vt:lpstr>
      <vt:lpstr>ERCOT Market Credit Language in NPRR 850</vt:lpstr>
      <vt:lpstr>Credit Issues Related to NPRR 850</vt:lpstr>
      <vt:lpstr>Credit Questions to Ask About NPRR 850</vt:lpstr>
      <vt:lpstr>NPRR 850 Possible Credit Scenario Approach</vt:lpstr>
      <vt:lpstr>NPRR 850 Possible Credit Scenario Approach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donaldmeek</cp:lastModifiedBy>
  <cp:revision>130</cp:revision>
  <dcterms:created xsi:type="dcterms:W3CDTF">2006-08-16T00:00:00Z</dcterms:created>
  <dcterms:modified xsi:type="dcterms:W3CDTF">2018-04-06T20:43:45Z</dcterms:modified>
</cp:coreProperties>
</file>