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49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4/12/2018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4/12/2018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pPr marL="0" indent="0">
              <a:buNone/>
            </a:pPr>
            <a:endParaRPr lang="en-US" sz="1400" b="1" dirty="0" smtClean="0"/>
          </a:p>
          <a:p>
            <a:pPr marL="0" indent="0">
              <a:buNone/>
            </a:pPr>
            <a:endParaRPr lang="en-US" sz="1300" b="1" dirty="0" smtClean="0"/>
          </a:p>
          <a:p>
            <a:pPr marL="0" indent="0">
              <a:buNone/>
            </a:pPr>
            <a:r>
              <a:rPr lang="en-US" sz="1400" b="1" dirty="0" smtClean="0"/>
              <a:t>851NPRR </a:t>
            </a:r>
            <a:r>
              <a:rPr lang="en-US" sz="1400" b="1" dirty="0"/>
              <a:t>Procedure for Managing Disconnections for Bidirectional Electrical Connections at Transmission Level Voltages.  </a:t>
            </a:r>
            <a:r>
              <a:rPr lang="en-US" sz="1400" dirty="0"/>
              <a:t>This Nodal Protocol Revision Request (NPRR) was developed to fully implement the market design envisioned in NPRR 596, External Load Serving Entities. This NPRR establishes a clearly defined disconnection process within ERCOT market rules applicable to a transmission voltage connection to the ERCOT grid which utilizes one electrical connection for both generation and load services.  [GSEC</a:t>
            </a:r>
            <a:r>
              <a:rPr lang="en-US" sz="1400" dirty="0" smtClean="0"/>
              <a:t>]</a:t>
            </a:r>
          </a:p>
          <a:p>
            <a:pPr marL="0" indent="0">
              <a:buNone/>
            </a:pPr>
            <a:endParaRPr lang="en-US" sz="1400" b="1" dirty="0"/>
          </a:p>
          <a:p>
            <a:pPr marL="0" indent="0">
              <a:buNone/>
            </a:pPr>
            <a:endParaRPr lang="en-US" sz="1300" b="1" dirty="0" smtClean="0"/>
          </a:p>
          <a:p>
            <a:pPr marL="0" indent="0">
              <a:buNone/>
            </a:pPr>
            <a:r>
              <a:rPr lang="en-US" sz="1400" b="1" dirty="0" smtClean="0"/>
              <a:t>867NPRR </a:t>
            </a:r>
            <a:r>
              <a:rPr lang="en-US" sz="1400" b="1" dirty="0"/>
              <a:t>Revisions to CRR Auction Credit Lock Amount to Reduce Excess Collateral.  </a:t>
            </a:r>
            <a:r>
              <a:rPr lang="en-US" sz="1400" dirty="0"/>
              <a:t>This Nodal Protocol Revision Request (NPRR) changes the amount of each Counter Party’s Available Credit Limit (ACL) locked for Congestion Revenue Rights (CRR) Auctions during the duration of the auction process so that it is capped at the pre-auction screening credit exposure amount.  [Credit WG</a:t>
            </a:r>
            <a:r>
              <a:rPr lang="en-US" sz="1400" dirty="0" smtClean="0"/>
              <a:t>]</a:t>
            </a:r>
          </a:p>
          <a:p>
            <a:pPr marL="0" indent="0">
              <a:buNone/>
            </a:pPr>
            <a:endParaRPr lang="en-US" sz="1400" b="1" dirty="0"/>
          </a:p>
          <a:p>
            <a:pPr marL="0" indent="0">
              <a:buNone/>
            </a:pPr>
            <a:endParaRPr lang="en-US" sz="1300" b="1" dirty="0"/>
          </a:p>
          <a:p>
            <a:pPr marL="0" indent="0">
              <a:buNone/>
            </a:pPr>
            <a:r>
              <a:rPr lang="en-US" sz="1400" b="1" dirty="0" smtClean="0"/>
              <a:t>870NPRR </a:t>
            </a:r>
            <a:r>
              <a:rPr lang="en-US" sz="1400" b="1" dirty="0"/>
              <a:t>Eliminate Requirement for Forward Adjustment Factors Report in the MIS Certified Area.  </a:t>
            </a:r>
            <a:r>
              <a:rPr lang="en-US" sz="1400" dirty="0"/>
              <a:t>This Nodal Protocol Revision Request (NPRR) deletes the gray-boxed requirement for ERCOT to post a Forward Adjustment Factors Summary Report on the Market Information System (MIS) Certified Area.  The information in this report is already provided on each Counter-Party’s Estimated Aggregate Liability (EAL) Summary Report.  [ERCOT</a:t>
            </a:r>
            <a:r>
              <a:rPr lang="en-US" sz="1400" dirty="0" smtClean="0"/>
              <a:t>]</a:t>
            </a:r>
            <a:endParaRPr lang="en-US" sz="1300" b="1" dirty="0"/>
          </a:p>
          <a:p>
            <a:pPr marL="0" indent="0">
              <a:buNone/>
            </a:pPr>
            <a:endParaRPr lang="en-US" sz="1300" b="1" dirty="0" smtClean="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purl.org/dc/elements/1.1/"/>
    <ds:schemaRef ds:uri="http://schemas.microsoft.com/office/2006/documentManagement/types"/>
    <ds:schemaRef ds:uri="http://purl.org/dc/dcmitype/"/>
    <ds:schemaRef ds:uri="http://schemas.openxmlformats.org/package/2006/metadata/core-properties"/>
    <ds:schemaRef ds:uri="http://purl.org/dc/terms/"/>
    <ds:schemaRef ds:uri="http://schemas.microsoft.com/office/infopath/2007/PartnerControl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330</TotalTime>
  <Words>17</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62</cp:revision>
  <cp:lastPrinted>2016-01-21T20:53:15Z</cp:lastPrinted>
  <dcterms:created xsi:type="dcterms:W3CDTF">2016-01-21T15:20:31Z</dcterms:created>
  <dcterms:modified xsi:type="dcterms:W3CDTF">2018-04-12T20:16:07Z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