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618031053" r:id="rId2"/>
    <p:sldId id="80061379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29" d="100"/>
          <a:sy n="129" d="100"/>
        </p:scale>
        <p:origin x="7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DCFE6-CA15-4CA7-873E-6F8DA85A3850}" type="datetimeFigureOut">
              <a:rPr lang="en-US" smtClean="0"/>
              <a:t>4/10/2018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B735D-DB4C-4AFA-A4E8-22F5406E71D5}" type="slidenum">
              <a:rPr lang="en-US" smtClean="0"/>
              <a:t>‹#›</a:t>
            </a:fld>
            <a:endParaRPr lang="en-US"/>
          </a:p>
        </p:txBody>
      </p:sp>
    </p:spTree>
    <p:extLst>
      <p:ext uri="{BB962C8B-B14F-4D97-AF65-F5344CB8AC3E}">
        <p14:creationId xmlns:p14="http://schemas.microsoft.com/office/powerpoint/2010/main" val="197841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47311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97409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Tree>
    <p:extLst>
      <p:ext uri="{BB962C8B-B14F-4D97-AF65-F5344CB8AC3E}">
        <p14:creationId xmlns:p14="http://schemas.microsoft.com/office/powerpoint/2010/main" val="1148036705"/>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dirty="0"/>
              <a:t>8.2(2)(g) Net Allocation to Load - Totals and $/MWh </a:t>
            </a:r>
          </a:p>
        </p:txBody>
      </p:sp>
      <p:graphicFrame>
        <p:nvGraphicFramePr>
          <p:cNvPr id="2" name="nvGraphicFrame 2"/>
          <p:cNvGraphicFramePr>
            <a:graphicFrameLocks noGrp="1"/>
          </p:cNvGraphicFramePr>
          <p:nvPr>
            <p:extLst>
              <p:ext uri="{D42A27DB-BD31-4B8C-83A1-F6EECF244321}">
                <p14:modId xmlns:p14="http://schemas.microsoft.com/office/powerpoint/2010/main" val="575878003"/>
              </p:ext>
            </p:extLst>
          </p:nvPr>
        </p:nvGraphicFramePr>
        <p:xfrm>
          <a:off x="457200" y="1078992"/>
          <a:ext cx="8302752" cy="3950212"/>
        </p:xfrm>
        <a:graphic>
          <a:graphicData uri="http://schemas.openxmlformats.org/drawingml/2006/table">
            <a:tbl>
              <a:tblPr/>
              <a:tblGrid>
                <a:gridCol w="1645920"/>
                <a:gridCol w="512064"/>
                <a:gridCol w="512064"/>
                <a:gridCol w="512064"/>
                <a:gridCol w="512064"/>
                <a:gridCol w="512064"/>
                <a:gridCol w="512064"/>
                <a:gridCol w="512064"/>
                <a:gridCol w="512064"/>
                <a:gridCol w="512064"/>
                <a:gridCol w="512064"/>
                <a:gridCol w="512064"/>
                <a:gridCol w="512064"/>
                <a:gridCol w="512064"/>
              </a:tblGrid>
              <a:tr h="176546">
                <a:tc>
                  <a:txBody>
                    <a:bodyPr/>
                    <a:lstStyle/>
                    <a:p>
                      <a:pPr marL="50800" marR="50800" indent="0" algn="r">
                        <a:spcBef>
                          <a:spcPts val="100"/>
                        </a:spcBef>
                        <a:spcAft>
                          <a:spcPts val="100"/>
                        </a:spcAft>
                        <a:buNone/>
                      </a:pPr>
                      <a:r>
                        <a:rPr sz="800" dirty="0">
                          <a:solidFill>
                            <a:srgbClr val="CCCCCC">
                              <a:alpha val="100000"/>
                            </a:srgbClr>
                          </a:solidFill>
                          <a:latin typeface="Times New Roman"/>
                          <a:ea typeface="Times New Roman"/>
                          <a:cs typeface="Times New Roman"/>
                        </a:rPr>
                        <a:t>CHARGE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Oct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Nov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Dec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Jan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Feb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Apr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May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Jul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Aug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Ancillary Service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21.8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24.7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26.9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22.6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Balancing Account Payout to Load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-24.2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Base Point Deviation Payments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dirty="0">
                          <a:solidFill>
                            <a:srgbClr val="000000">
                              <a:alpha val="100000"/>
                            </a:srgbClr>
                          </a:solidFill>
                          <a:latin typeface="Times New Roman"/>
                          <a:ea typeface="Times New Roman"/>
                          <a:cs typeface="Times New Roman"/>
                        </a:rPr>
                        <a:t>Black Start Service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Block Load Transfer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Emergency Energy Charges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ERCOT Admin Fee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13.7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15.2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14.5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14.5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17.9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ERS Settlement</a:t>
                      </a:r>
                      <a:r>
                        <a:rPr sz="1100" baseline="30000">
                          <a:solidFill>
                            <a:srgbClr val="000000">
                              <a:alpha val="100000"/>
                            </a:srgbClr>
                          </a:solidFill>
                          <a:latin typeface="Times New Roman"/>
                          <a:ea typeface="Times New Roman"/>
                          <a:cs typeface="Times New Roman"/>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High Dispatch Limit Override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Non-Zonal Auction Distribution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ORDC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Revenue Neutrality Total</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5.8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8.7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RMR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RUC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Voltage Services Settlement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Zonal Auction Distribution</a:t>
                      </a:r>
                      <a:r>
                        <a:rPr sz="1100" baseline="30000">
                          <a:solidFill>
                            <a:srgbClr val="000000">
                              <a:alpha val="100000"/>
                            </a:srgbClr>
                          </a:solidFill>
                          <a:latin typeface="Times New Roman"/>
                          <a:ea typeface="Times New Roman"/>
                          <a:cs typeface="Times New Roman"/>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-21.7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-18.2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-12.7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-22.9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-26.4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-36.2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-35.6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-24.3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Total Allocation to Load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22.6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28.2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40.3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38.5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-8.5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Adjusted Metered Load (TWh)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33.2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26.1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26.2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32.2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r>
              <a:tr h="198614">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$/MWh</a:t>
                      </a:r>
                      <a:r>
                        <a:rPr sz="1100" baseline="30000">
                          <a:solidFill>
                            <a:srgbClr val="000000">
                              <a:alpha val="100000"/>
                            </a:srgbClr>
                          </a:solidFill>
                          <a:latin typeface="Times New Roman"/>
                          <a:ea typeface="Times New Roman"/>
                          <a:cs typeface="Times New Roman"/>
                        </a:rPr>
                        <a:t>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50800" marR="50800" indent="0" algn="r">
                        <a:spcBef>
                          <a:spcPts val="100"/>
                        </a:spcBef>
                        <a:spcAft>
                          <a:spcPts val="100"/>
                        </a:spcAft>
                        <a:buNone/>
                      </a:pPr>
                      <a:r>
                        <a:rPr sz="900" dirty="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bl>
          </a:graphicData>
        </a:graphic>
      </p:graphicFrame>
      <p:sp>
        <p:nvSpPr>
          <p:cNvPr id="3" name="Title Texts3"/>
          <p:cNvSpPr>
            <a:spLocks noGrp="1"/>
          </p:cNvSpPr>
          <p:nvPr>
            <p:ph idx="3"/>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a:solidFill>
                  <a:srgbClr val="000000">
                    <a:alpha val="100000"/>
                  </a:srgbClr>
                </a:solidFill>
                <a:latin typeface="Times New Roman"/>
                <a:ea typeface="Times New Roman"/>
                <a:cs typeface="Times New Roman"/>
              </a:rPr>
              <a:t>1</a:t>
            </a:r>
            <a:r>
              <a:rPr sz="80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a:solidFill>
                  <a:srgbClr val="000000">
                    <a:alpha val="100000"/>
                  </a:srgbClr>
                </a:solidFill>
                <a:latin typeface="Times New Roman"/>
                <a:ea typeface="Times New Roman"/>
                <a:cs typeface="Times New Roman"/>
              </a:rPr>
              <a:t>2</a:t>
            </a:r>
            <a:r>
              <a:rPr sz="80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a:solidFill>
                  <a:srgbClr val="000000">
                    <a:alpha val="100000"/>
                  </a:srgbClr>
                </a:solidFill>
                <a:latin typeface="Times New Roman"/>
                <a:ea typeface="Times New Roman"/>
                <a:cs typeface="Times New Roman"/>
              </a:rPr>
              <a:t>3</a:t>
            </a:r>
            <a:r>
              <a:rPr sz="80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a:solidFill>
                  <a:srgbClr val="000000">
                    <a:alpha val="100000"/>
                  </a:srgbClr>
                </a:solidFill>
                <a:latin typeface="Times New Roman"/>
                <a:ea typeface="Times New Roman"/>
                <a:cs typeface="Times New Roman"/>
              </a:rPr>
              <a:t>4</a:t>
            </a:r>
            <a:r>
              <a:rPr sz="80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a:t>8.2(2)(g) Net Allocation to Load - Totals and $/MWh </a:t>
            </a:r>
          </a:p>
        </p:txBody>
      </p:sp>
      <p:graphicFrame>
        <p:nvGraphicFramePr>
          <p:cNvPr id="2" name="nvGraphicFrame 2"/>
          <p:cNvGraphicFramePr>
            <a:graphicFrameLocks noGrp="1"/>
          </p:cNvGraphicFramePr>
          <p:nvPr>
            <p:extLst>
              <p:ext uri="{D42A27DB-BD31-4B8C-83A1-F6EECF244321}">
                <p14:modId xmlns:p14="http://schemas.microsoft.com/office/powerpoint/2010/main" val="2422621340"/>
              </p:ext>
            </p:extLst>
          </p:nvPr>
        </p:nvGraphicFramePr>
        <p:xfrm>
          <a:off x="457200" y="1033272"/>
          <a:ext cx="8403336" cy="1063751"/>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60566">
                <a:tc>
                  <a:txBody>
                    <a:bodyPr/>
                    <a:lstStyle/>
                    <a:p>
                      <a:pPr marL="50800" marR="50800" indent="0" algn="r">
                        <a:spcBef>
                          <a:spcPts val="100"/>
                        </a:spcBef>
                        <a:spcAft>
                          <a:spcPts val="100"/>
                        </a:spcAft>
                        <a:buNone/>
                      </a:pPr>
                      <a:r>
                        <a:rPr sz="800" dirty="0">
                          <a:solidFill>
                            <a:srgbClr val="CCCCCC">
                              <a:alpha val="100000"/>
                            </a:srgbClr>
                          </a:solidFill>
                          <a:latin typeface="Times New Roman"/>
                          <a:ea typeface="Times New Roman"/>
                          <a:cs typeface="Times New Roman"/>
                        </a:rPr>
                        <a:t>Zone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Oct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Nov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Dec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Jan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Feb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Apr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May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Jul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Aug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r>
              <a:tr h="180637">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HOUSTON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r h="180637">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NORTH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80637">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SOUTH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dirty="0">
                          <a:solidFill>
                            <a:srgbClr val="000000">
                              <a:alpha val="100000"/>
                            </a:srgbClr>
                          </a:solidFill>
                          <a:latin typeface="Times New Roman"/>
                          <a:ea typeface="Times New Roman"/>
                          <a:cs typeface="Times New Roman"/>
                        </a:rPr>
                        <a:t> -5.4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-5.2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-5.8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80637">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WEST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-5.7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r>
              <a:tr h="180637">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TOTAL</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-18.2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-22.9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-26.4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-35.6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dirty="0">
                          <a:solidFill>
                            <a:srgbClr val="000000">
                              <a:alpha val="100000"/>
                            </a:srgbClr>
                          </a:solidFill>
                          <a:latin typeface="Times New Roman"/>
                          <a:ea typeface="Times New Roman"/>
                          <a:cs typeface="Times New Roman"/>
                        </a:rPr>
                        <a:t>-24.3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bl>
          </a:graphicData>
        </a:graphic>
      </p:graphicFrame>
      <p:sp>
        <p:nvSpPr>
          <p:cNvPr id="3" name="Title Texts3"/>
          <p:cNvSpPr>
            <a:spLocks noGrp="1"/>
          </p:cNvSpPr>
          <p:nvPr>
            <p:ph idx="3"/>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graphicFrame>
        <p:nvGraphicFramePr>
          <p:cNvPr id="4" name="nvGraphicFrame 4"/>
          <p:cNvGraphicFramePr>
            <a:graphicFrameLocks noGrp="1"/>
          </p:cNvGraphicFramePr>
          <p:nvPr>
            <p:extLst>
              <p:ext uri="{D42A27DB-BD31-4B8C-83A1-F6EECF244321}">
                <p14:modId xmlns:p14="http://schemas.microsoft.com/office/powerpoint/2010/main" val="1442628482"/>
              </p:ext>
            </p:extLst>
          </p:nvPr>
        </p:nvGraphicFramePr>
        <p:xfrm>
          <a:off x="457200" y="2423160"/>
          <a:ext cx="8403336" cy="1060706"/>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60106">
                <a:tc>
                  <a:txBody>
                    <a:bodyPr/>
                    <a:lstStyle/>
                    <a:p>
                      <a:pPr marL="50800" marR="50800" indent="0" algn="r">
                        <a:spcBef>
                          <a:spcPts val="100"/>
                        </a:spcBef>
                        <a:spcAft>
                          <a:spcPts val="100"/>
                        </a:spcAft>
                        <a:buNone/>
                      </a:pPr>
                      <a:r>
                        <a:rPr sz="800" dirty="0">
                          <a:solidFill>
                            <a:srgbClr val="CCCCCC">
                              <a:alpha val="100000"/>
                            </a:srgbClr>
                          </a:solidFill>
                          <a:latin typeface="Times New Roman"/>
                          <a:ea typeface="Times New Roman"/>
                          <a:cs typeface="Times New Roman"/>
                        </a:rPr>
                        <a:t>Zone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Oct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Nov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Dec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Jan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Feb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Apr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May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Jul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Aug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HOUSTON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9.1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dirty="0">
                          <a:solidFill>
                            <a:srgbClr val="000000">
                              <a:alpha val="100000"/>
                            </a:srgbClr>
                          </a:solidFill>
                          <a:latin typeface="Times New Roman"/>
                          <a:ea typeface="Times New Roman"/>
                          <a:cs typeface="Times New Roman"/>
                        </a:rPr>
                        <a:t> 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NORTH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9.0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SOUTH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6.1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WEST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3.1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2.9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TOTAL</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33.2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26.1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32.2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bl>
          </a:graphicData>
        </a:graphic>
      </p:graphicFrame>
      <p:sp>
        <p:nvSpPr>
          <p:cNvPr id="5" name="Title Texts5"/>
          <p:cNvSpPr>
            <a:spLocks noGrp="1"/>
          </p:cNvSpPr>
          <p:nvPr>
            <p:ph idx="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graphicFrame>
        <p:nvGraphicFramePr>
          <p:cNvPr id="6" name="nvGraphicFrame 6"/>
          <p:cNvGraphicFramePr>
            <a:graphicFrameLocks noGrp="1"/>
          </p:cNvGraphicFramePr>
          <p:nvPr>
            <p:extLst>
              <p:ext uri="{D42A27DB-BD31-4B8C-83A1-F6EECF244321}">
                <p14:modId xmlns:p14="http://schemas.microsoft.com/office/powerpoint/2010/main" val="1245773957"/>
              </p:ext>
            </p:extLst>
          </p:nvPr>
        </p:nvGraphicFramePr>
        <p:xfrm>
          <a:off x="457200" y="3794760"/>
          <a:ext cx="8403336" cy="1060706"/>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60106">
                <a:tc>
                  <a:txBody>
                    <a:bodyPr/>
                    <a:lstStyle/>
                    <a:p>
                      <a:pPr marL="50800" marR="50800" indent="0" algn="r">
                        <a:spcBef>
                          <a:spcPts val="100"/>
                        </a:spcBef>
                        <a:spcAft>
                          <a:spcPts val="100"/>
                        </a:spcAft>
                        <a:buNone/>
                      </a:pPr>
                      <a:r>
                        <a:rPr sz="800" dirty="0">
                          <a:solidFill>
                            <a:srgbClr val="CCCCCC">
                              <a:alpha val="100000"/>
                            </a:srgbClr>
                          </a:solidFill>
                          <a:latin typeface="Times New Roman"/>
                          <a:ea typeface="Times New Roman"/>
                          <a:cs typeface="Times New Roman"/>
                        </a:rPr>
                        <a:t>Zone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Oct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Nov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Dec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Jan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Feb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Apr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May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Jul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Aug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HOUSTON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NORTH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SOUTH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WEST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dirty="0">
                          <a:solidFill>
                            <a:srgbClr val="000000">
                              <a:alpha val="100000"/>
                            </a:srgbClr>
                          </a:solidFill>
                          <a:latin typeface="Times New Roman"/>
                          <a:ea typeface="Times New Roman"/>
                          <a:cs typeface="Times New Roman"/>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TOTAL</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bl>
          </a:graphicData>
        </a:graphic>
      </p:graphicFrame>
      <p:sp>
        <p:nvSpPr>
          <p:cNvPr id="7" name="Title Texts7"/>
          <p:cNvSpPr>
            <a:spLocks noGrp="1"/>
          </p:cNvSpPr>
          <p:nvPr>
            <p:ph idx="7"/>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graphicFrame>
        <p:nvGraphicFramePr>
          <p:cNvPr id="8" name="nvGraphicFrame 8"/>
          <p:cNvGraphicFramePr>
            <a:graphicFrameLocks noGrp="1"/>
          </p:cNvGraphicFramePr>
          <p:nvPr>
            <p:extLst>
              <p:ext uri="{D42A27DB-BD31-4B8C-83A1-F6EECF244321}">
                <p14:modId xmlns:p14="http://schemas.microsoft.com/office/powerpoint/2010/main" val="970138143"/>
              </p:ext>
            </p:extLst>
          </p:nvPr>
        </p:nvGraphicFramePr>
        <p:xfrm>
          <a:off x="457200" y="5166360"/>
          <a:ext cx="8403336" cy="1060706"/>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60106">
                <a:tc>
                  <a:txBody>
                    <a:bodyPr/>
                    <a:lstStyle/>
                    <a:p>
                      <a:pPr marL="50800" marR="50800" indent="0" algn="r">
                        <a:spcBef>
                          <a:spcPts val="100"/>
                        </a:spcBef>
                        <a:spcAft>
                          <a:spcPts val="100"/>
                        </a:spcAft>
                        <a:buNone/>
                      </a:pPr>
                      <a:r>
                        <a:rPr sz="800" dirty="0">
                          <a:solidFill>
                            <a:srgbClr val="CCCCCC">
                              <a:alpha val="100000"/>
                            </a:srgbClr>
                          </a:solidFill>
                          <a:latin typeface="Times New Roman"/>
                          <a:ea typeface="Times New Roman"/>
                          <a:cs typeface="Times New Roman"/>
                        </a:rPr>
                        <a:t>Zone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Oct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Nov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Dec 2016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Jan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Feb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Apr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May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Jun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Jul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Aug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c>
                  <a:txBody>
                    <a:bodyPr/>
                    <a:lstStyle/>
                    <a:p>
                      <a:pPr marL="12700" marR="12700" indent="0" algn="r">
                        <a:spcBef>
                          <a:spcPts val="100"/>
                        </a:spcBef>
                        <a:spcAft>
                          <a:spcPts val="100"/>
                        </a:spcAft>
                        <a:buNone/>
                      </a:pPr>
                      <a:r>
                        <a:rPr sz="800" b="1">
                          <a:solidFill>
                            <a:srgbClr val="000000">
                              <a:alpha val="100000"/>
                            </a:srgbClr>
                          </a:solidFill>
                          <a:latin typeface="Times New Roman"/>
                          <a:ea typeface="Times New Roman"/>
                          <a:cs typeface="Times New Roman"/>
                        </a:rPr>
                        <a:t>Sep 2017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CCCCCC">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HOUSTON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NORTH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EEEEE">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SOUTH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dirty="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WEST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alpha val="100000"/>
                        </a:srgbClr>
                      </a:solidFill>
                      <a:prstDash val="solid"/>
                    </a:lnB>
                    <a:solidFill>
                      <a:srgbClr val="EEEEEE">
                        <a:alpha val="100000"/>
                      </a:srgbClr>
                    </a:solidFill>
                  </a:tcPr>
                </a:tc>
              </a:tr>
              <a:tr h="180120">
                <a:tc>
                  <a:txBody>
                    <a:bodyPr/>
                    <a:lstStyle/>
                    <a:p>
                      <a:pPr marL="12700" marR="12700" indent="0" algn="l">
                        <a:spcBef>
                          <a:spcPts val="100"/>
                        </a:spcBef>
                        <a:spcAft>
                          <a:spcPts val="100"/>
                        </a:spcAft>
                        <a:buNone/>
                      </a:pPr>
                      <a:r>
                        <a:rPr sz="900">
                          <a:solidFill>
                            <a:srgbClr val="000000">
                              <a:alpha val="100000"/>
                            </a:srgbClr>
                          </a:solidFill>
                          <a:latin typeface="Times New Roman"/>
                          <a:ea typeface="Times New Roman"/>
                          <a:cs typeface="Times New Roman"/>
                        </a:rPr>
                        <a:t>TOTAL</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c>
                  <a:txBody>
                    <a:bodyPr/>
                    <a:lstStyle/>
                    <a:p>
                      <a:pPr marL="12700" marR="12700" indent="0" algn="r">
                        <a:spcBef>
                          <a:spcPts val="100"/>
                        </a:spcBef>
                        <a:spcAft>
                          <a:spcPts val="100"/>
                        </a:spcAft>
                        <a:buNone/>
                      </a:pPr>
                      <a:r>
                        <a:rPr sz="900">
                          <a:solidFill>
                            <a:srgbClr val="000000">
                              <a:alpha val="100000"/>
                            </a:srgbClr>
                          </a:solidFill>
                          <a:latin typeface="Times New Roman"/>
                          <a:ea typeface="Times New Roman"/>
                          <a:cs typeface="Times New Roman"/>
                        </a:rPr>
                        <a:t>  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0000">
                          <a:alpha val="100000"/>
                        </a:srgbClr>
                      </a:solidFill>
                      <a:prstDash val="solid"/>
                    </a:lnT>
                    <a:lnB w="12700" cap="flat" cmpd="sng" algn="ctr">
                      <a:noFill/>
                      <a:prstDash val="solid"/>
                      <a:round/>
                      <a:headEnd type="none" w="med" len="med"/>
                      <a:tailEnd type="none" w="med" len="med"/>
                    </a:lnB>
                    <a:solidFill>
                      <a:srgbClr val="FFFFFF">
                        <a:alpha val="100000"/>
                      </a:srgbClr>
                    </a:solidFill>
                  </a:tcPr>
                </a:tc>
              </a:tr>
            </a:tbl>
          </a:graphicData>
        </a:graphic>
      </p:graphicFrame>
      <p:sp>
        <p:nvSpPr>
          <p:cNvPr id="9" name="Title Texts9"/>
          <p:cNvSpPr>
            <a:spLocks noGrp="1"/>
          </p:cNvSpPr>
          <p:nvPr>
            <p:ph idx="9"/>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spTree>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5532</TotalTime>
  <Words>1436</Words>
  <Application>Microsoft Office PowerPoint</Application>
  <PresentationFormat>On-screen Show (4:3)</PresentationFormat>
  <Paragraphs>628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1_Office Theme</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8.2(2)(g) Net Allocation to Load - Totals and $/MWh</dc:title>
  <dc:creator>Annab, Magie</dc:creator>
  <cp:lastModifiedBy>Annab, Magie</cp:lastModifiedBy>
  <cp:revision>37</cp:revision>
  <dcterms:created xsi:type="dcterms:W3CDTF">2017-11-09T16:20:22Z</dcterms:created>
  <dcterms:modified xsi:type="dcterms:W3CDTF">2018-04-10T21:26:53Z</dcterms:modified>
</cp:coreProperties>
</file>