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618031053" r:id="rId2"/>
    <p:sldId id="80061379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129" d="100"/>
          <a:sy n="129" d="100"/>
        </p:scale>
        <p:origin x="774"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EDCFE6-CA15-4CA7-873E-6F8DA85A3850}" type="datetimeFigureOut">
              <a:rPr lang="en-US" smtClean="0"/>
              <a:t>4/10/2018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12B735D-DB4C-4AFA-A4E8-22F5406E71D5}" type="slidenum">
              <a:rPr lang="en-US" smtClean="0"/>
              <a:t>‹#›</a:t>
            </a:fld>
            <a:endParaRPr lang="en-US"/>
          </a:p>
        </p:txBody>
      </p:sp>
    </p:spTree>
    <p:extLst>
      <p:ext uri="{BB962C8B-B14F-4D97-AF65-F5344CB8AC3E}">
        <p14:creationId xmlns:p14="http://schemas.microsoft.com/office/powerpoint/2010/main" val="19784158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solidFill>
                  <a:prstClr val="black">
                    <a:tint val="75000"/>
                  </a:prstClr>
                </a:solidFill>
              </a:rPr>
              <a:t>Footer text goes here.</a:t>
            </a:r>
            <a:endParaRPr lang="en-US">
              <a:solidFill>
                <a:prstClr val="black">
                  <a:tint val="75000"/>
                </a:prstClr>
              </a:solidFill>
            </a:endParaRPr>
          </a:p>
        </p:txBody>
      </p:sp>
      <p:sp>
        <p:nvSpPr>
          <p:cNvPr id="7" name="Slide Number Placeholder 5"/>
          <p:cNvSpPr>
            <a:spLocks noGrp="1"/>
          </p:cNvSpPr>
          <p:nvPr>
            <p:ph type="sldNum" sz="quarter" idx="4"/>
          </p:nvPr>
        </p:nvSpPr>
        <p:spPr>
          <a:xfrm>
            <a:off x="8610600" y="6561140"/>
            <a:ext cx="457200" cy="212725"/>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3473110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1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smtClean="0">
                <a:solidFill>
                  <a:prstClr val="black">
                    <a:tint val="75000"/>
                  </a:prstClr>
                </a:solidFill>
              </a:rPr>
              <a:t>Footer text goes here.</a:t>
            </a:r>
            <a:endParaRPr lang="en-US">
              <a:solidFill>
                <a:prstClr val="black">
                  <a:tint val="75000"/>
                </a:prstClr>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40"/>
            <a:ext cx="457200" cy="212725"/>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7974092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smtClean="0">
                <a:solidFill>
                  <a:prstClr val="black">
                    <a:tint val="75000"/>
                  </a:prstClr>
                </a:solidFill>
              </a:rPr>
              <a:t>Footer text goes here.</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8610600" y="6561140"/>
            <a:ext cx="457200" cy="212725"/>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2"/>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6" y="6553201"/>
            <a:ext cx="707325" cy="207749"/>
          </a:xfrm>
          <a:prstGeom prst="rect">
            <a:avLst/>
          </a:prstGeom>
          <a:noFill/>
        </p:spPr>
        <p:txBody>
          <a:bodyPr wrap="square" rtlCol="0">
            <a:spAutoFit/>
          </a:bodyPr>
          <a:lstStyle/>
          <a:p>
            <a:r>
              <a:rPr lang="en-US" sz="750" b="1" dirty="0">
                <a:solidFill>
                  <a:srgbClr val="5B6770"/>
                </a:solidFill>
              </a:rPr>
              <a:t>PUBLIC</a:t>
            </a:r>
          </a:p>
        </p:txBody>
      </p:sp>
    </p:spTree>
    <p:extLst>
      <p:ext uri="{BB962C8B-B14F-4D97-AF65-F5344CB8AC3E}">
        <p14:creationId xmlns:p14="http://schemas.microsoft.com/office/powerpoint/2010/main" val="1148036705"/>
      </p:ext>
    </p:extLst>
  </p:cSld>
  <p:clrMap bg1="lt1" tx1="dk1" bg2="lt2" tx2="dk2" accent1="accent1" accent2="accent2" accent3="accent3" accent4="accent4" accent5="accent5" accent6="accent6" hlink="hlink" folHlink="folHlink"/>
  <p:sldLayoutIdLst>
    <p:sldLayoutId id="2147483661" r:id="rId1"/>
    <p:sldLayoutId id="2147483662" r:id="rId2"/>
  </p:sldLayoutIdLst>
  <p:timing>
    <p:tnLst>
      <p:par>
        <p:cTn id="1" dur="indefinite" restart="never" nodeType="tmRoot"/>
      </p:par>
    </p:tnLst>
  </p:timing>
  <p:hf hdr="0" ft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lstStyle/>
          <a:p>
            <a:r>
              <a:rPr dirty="0"/>
              <a:t>8.2(2)(g) Net Allocation to Load - Totals and $/MWh </a:t>
            </a:r>
          </a:p>
        </p:txBody>
      </p:sp>
      <p:graphicFrame>
        <p:nvGraphicFramePr>
          <p:cNvPr id="2" name="nvGraphicFrame 2"/>
          <p:cNvGraphicFramePr>
            <a:graphicFrameLocks noGrp="1"/>
          </p:cNvGraphicFramePr>
          <p:nvPr>
            <p:extLst>
              <p:ext uri="{D42A27DB-BD31-4B8C-83A1-F6EECF244321}">
                <p14:modId xmlns:p14="http://schemas.microsoft.com/office/powerpoint/2010/main" val="575878003"/>
              </p:ext>
            </p:extLst>
          </p:nvPr>
        </p:nvGraphicFramePr>
        <p:xfrm>
          <a:off x="457200" y="1078992"/>
          <a:ext cx="8302752" cy="3950212"/>
        </p:xfrm>
        <a:graphic>
          <a:graphicData uri="http://schemas.openxmlformats.org/drawingml/2006/table">
            <a:tbl>
              <a:tblPr/>
              <a:tblGrid>
                <a:gridCol w="1645920"/>
                <a:gridCol w="512064"/>
                <a:gridCol w="512064"/>
                <a:gridCol w="512064"/>
                <a:gridCol w="512064"/>
                <a:gridCol w="512064"/>
                <a:gridCol w="512064"/>
                <a:gridCol w="512064"/>
                <a:gridCol w="512064"/>
                <a:gridCol w="512064"/>
                <a:gridCol w="512064"/>
                <a:gridCol w="512064"/>
                <a:gridCol w="512064"/>
                <a:gridCol w="512064"/>
              </a:tblGrid>
              <a:tr h="176546">
                <a:tc>
                  <a:txBody>
                    <a:bodyPr/>
                    <a:lstStyle/>
                    <a:p>
                      <a:pPr marL="50800" marR="50800" indent="0" algn="r">
                        <a:spcBef>
                          <a:spcPts val="100"/>
                        </a:spcBef>
                        <a:spcAft>
                          <a:spcPts val="100"/>
                        </a:spcAft>
                        <a:buNone/>
                      </a:pPr>
                      <a:r>
                        <a:rPr sz="800" dirty="0">
                          <a:solidFill>
                            <a:srgbClr val="CCCCCC">
                              <a:alpha val="100000"/>
                            </a:srgbClr>
                          </a:solidFill>
                          <a:latin typeface="Times New Roman"/>
                          <a:ea typeface="Times New Roman"/>
                          <a:cs typeface="Times New Roman"/>
                        </a:rPr>
                        <a:t>CHARGE</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CCCCCC">
                        <a:alpha val="100000"/>
                      </a:srgbClr>
                    </a:solidFill>
                  </a:tcPr>
                </a:tc>
                <a:tc>
                  <a:txBody>
                    <a:bodyPr/>
                    <a:lstStyle/>
                    <a:p>
                      <a:pPr marL="12700" marR="12700" indent="0" algn="r">
                        <a:spcBef>
                          <a:spcPts val="100"/>
                        </a:spcBef>
                        <a:spcAft>
                          <a:spcPts val="100"/>
                        </a:spcAft>
                        <a:buNone/>
                      </a:pPr>
                      <a:r>
                        <a:rPr sz="800" b="1">
                          <a:solidFill>
                            <a:srgbClr val="000000">
                              <a:alpha val="100000"/>
                            </a:srgbClr>
                          </a:solidFill>
                          <a:latin typeface="Times New Roman"/>
                          <a:ea typeface="Times New Roman"/>
                          <a:cs typeface="Times New Roman"/>
                        </a:rPr>
                        <a:t>Sep 2016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CCCCCC">
                        <a:alpha val="100000"/>
                      </a:srgbClr>
                    </a:solidFill>
                  </a:tcPr>
                </a:tc>
                <a:tc>
                  <a:txBody>
                    <a:bodyPr/>
                    <a:lstStyle/>
                    <a:p>
                      <a:pPr marL="12700" marR="12700" indent="0" algn="r">
                        <a:spcBef>
                          <a:spcPts val="100"/>
                        </a:spcBef>
                        <a:spcAft>
                          <a:spcPts val="100"/>
                        </a:spcAft>
                        <a:buNone/>
                      </a:pPr>
                      <a:r>
                        <a:rPr sz="800" b="1">
                          <a:solidFill>
                            <a:srgbClr val="000000">
                              <a:alpha val="100000"/>
                            </a:srgbClr>
                          </a:solidFill>
                          <a:latin typeface="Times New Roman"/>
                          <a:ea typeface="Times New Roman"/>
                          <a:cs typeface="Times New Roman"/>
                        </a:rPr>
                        <a:t>Oct 2016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CCCCCC">
                        <a:alpha val="100000"/>
                      </a:srgbClr>
                    </a:solidFill>
                  </a:tcPr>
                </a:tc>
                <a:tc>
                  <a:txBody>
                    <a:bodyPr/>
                    <a:lstStyle/>
                    <a:p>
                      <a:pPr marL="12700" marR="12700" indent="0" algn="r">
                        <a:spcBef>
                          <a:spcPts val="100"/>
                        </a:spcBef>
                        <a:spcAft>
                          <a:spcPts val="100"/>
                        </a:spcAft>
                        <a:buNone/>
                      </a:pPr>
                      <a:r>
                        <a:rPr sz="800" b="1">
                          <a:solidFill>
                            <a:srgbClr val="000000">
                              <a:alpha val="100000"/>
                            </a:srgbClr>
                          </a:solidFill>
                          <a:latin typeface="Times New Roman"/>
                          <a:ea typeface="Times New Roman"/>
                          <a:cs typeface="Times New Roman"/>
                        </a:rPr>
                        <a:t>Nov 2016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CCCCCC">
                        <a:alpha val="100000"/>
                      </a:srgbClr>
                    </a:solidFill>
                  </a:tcPr>
                </a:tc>
                <a:tc>
                  <a:txBody>
                    <a:bodyPr/>
                    <a:lstStyle/>
                    <a:p>
                      <a:pPr marL="12700" marR="12700" indent="0" algn="r">
                        <a:spcBef>
                          <a:spcPts val="100"/>
                        </a:spcBef>
                        <a:spcAft>
                          <a:spcPts val="100"/>
                        </a:spcAft>
                        <a:buNone/>
                      </a:pPr>
                      <a:r>
                        <a:rPr sz="800" b="1">
                          <a:solidFill>
                            <a:srgbClr val="000000">
                              <a:alpha val="100000"/>
                            </a:srgbClr>
                          </a:solidFill>
                          <a:latin typeface="Times New Roman"/>
                          <a:ea typeface="Times New Roman"/>
                          <a:cs typeface="Times New Roman"/>
                        </a:rPr>
                        <a:t>Dec 2016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CCCCCC">
                        <a:alpha val="100000"/>
                      </a:srgbClr>
                    </a:solidFill>
                  </a:tcPr>
                </a:tc>
                <a:tc>
                  <a:txBody>
                    <a:bodyPr/>
                    <a:lstStyle/>
                    <a:p>
                      <a:pPr marL="12700" marR="12700" indent="0" algn="r">
                        <a:spcBef>
                          <a:spcPts val="100"/>
                        </a:spcBef>
                        <a:spcAft>
                          <a:spcPts val="100"/>
                        </a:spcAft>
                        <a:buNone/>
                      </a:pPr>
                      <a:r>
                        <a:rPr sz="800" b="1">
                          <a:solidFill>
                            <a:srgbClr val="000000">
                              <a:alpha val="100000"/>
                            </a:srgbClr>
                          </a:solidFill>
                          <a:latin typeface="Times New Roman"/>
                          <a:ea typeface="Times New Roman"/>
                          <a:cs typeface="Times New Roman"/>
                        </a:rPr>
                        <a:t>Jan 2017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CCCCCC">
                        <a:alpha val="100000"/>
                      </a:srgbClr>
                    </a:solidFill>
                  </a:tcPr>
                </a:tc>
                <a:tc>
                  <a:txBody>
                    <a:bodyPr/>
                    <a:lstStyle/>
                    <a:p>
                      <a:pPr marL="12700" marR="12700" indent="0" algn="r">
                        <a:spcBef>
                          <a:spcPts val="100"/>
                        </a:spcBef>
                        <a:spcAft>
                          <a:spcPts val="100"/>
                        </a:spcAft>
                        <a:buNone/>
                      </a:pPr>
                      <a:r>
                        <a:rPr sz="800" b="1">
                          <a:solidFill>
                            <a:srgbClr val="000000">
                              <a:alpha val="100000"/>
                            </a:srgbClr>
                          </a:solidFill>
                          <a:latin typeface="Times New Roman"/>
                          <a:ea typeface="Times New Roman"/>
                          <a:cs typeface="Times New Roman"/>
                        </a:rPr>
                        <a:t>Feb 2017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CCCCCC">
                        <a:alpha val="100000"/>
                      </a:srgbClr>
                    </a:solidFill>
                  </a:tcPr>
                </a:tc>
                <a:tc>
                  <a:txBody>
                    <a:bodyPr/>
                    <a:lstStyle/>
                    <a:p>
                      <a:pPr marL="12700" marR="12700" indent="0" algn="r">
                        <a:spcBef>
                          <a:spcPts val="100"/>
                        </a:spcBef>
                        <a:spcAft>
                          <a:spcPts val="100"/>
                        </a:spcAft>
                        <a:buNone/>
                      </a:pPr>
                      <a:r>
                        <a:rPr sz="800" b="1">
                          <a:solidFill>
                            <a:srgbClr val="000000">
                              <a:alpha val="100000"/>
                            </a:srgbClr>
                          </a:solidFill>
                          <a:latin typeface="Times New Roman"/>
                          <a:ea typeface="Times New Roman"/>
                          <a:cs typeface="Times New Roman"/>
                        </a:rPr>
                        <a:t>Mar 2017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CCCCCC">
                        <a:alpha val="100000"/>
                      </a:srgbClr>
                    </a:solidFill>
                  </a:tcPr>
                </a:tc>
                <a:tc>
                  <a:txBody>
                    <a:bodyPr/>
                    <a:lstStyle/>
                    <a:p>
                      <a:pPr marL="12700" marR="12700" indent="0" algn="r">
                        <a:spcBef>
                          <a:spcPts val="100"/>
                        </a:spcBef>
                        <a:spcAft>
                          <a:spcPts val="100"/>
                        </a:spcAft>
                        <a:buNone/>
                      </a:pPr>
                      <a:r>
                        <a:rPr sz="800" b="1">
                          <a:solidFill>
                            <a:srgbClr val="000000">
                              <a:alpha val="100000"/>
                            </a:srgbClr>
                          </a:solidFill>
                          <a:latin typeface="Times New Roman"/>
                          <a:ea typeface="Times New Roman"/>
                          <a:cs typeface="Times New Roman"/>
                        </a:rPr>
                        <a:t>Apr 2017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CCCCCC">
                        <a:alpha val="100000"/>
                      </a:srgbClr>
                    </a:solidFill>
                  </a:tcPr>
                </a:tc>
                <a:tc>
                  <a:txBody>
                    <a:bodyPr/>
                    <a:lstStyle/>
                    <a:p>
                      <a:pPr marL="12700" marR="12700" indent="0" algn="r">
                        <a:spcBef>
                          <a:spcPts val="100"/>
                        </a:spcBef>
                        <a:spcAft>
                          <a:spcPts val="100"/>
                        </a:spcAft>
                        <a:buNone/>
                      </a:pPr>
                      <a:r>
                        <a:rPr sz="800" b="1">
                          <a:solidFill>
                            <a:srgbClr val="000000">
                              <a:alpha val="100000"/>
                            </a:srgbClr>
                          </a:solidFill>
                          <a:latin typeface="Times New Roman"/>
                          <a:ea typeface="Times New Roman"/>
                          <a:cs typeface="Times New Roman"/>
                        </a:rPr>
                        <a:t>May 2017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CCCCCC">
                        <a:alpha val="100000"/>
                      </a:srgbClr>
                    </a:solidFill>
                  </a:tcPr>
                </a:tc>
                <a:tc>
                  <a:txBody>
                    <a:bodyPr/>
                    <a:lstStyle/>
                    <a:p>
                      <a:pPr marL="12700" marR="12700" indent="0" algn="r">
                        <a:spcBef>
                          <a:spcPts val="100"/>
                        </a:spcBef>
                        <a:spcAft>
                          <a:spcPts val="100"/>
                        </a:spcAft>
                        <a:buNone/>
                      </a:pPr>
                      <a:r>
                        <a:rPr sz="800" b="1">
                          <a:solidFill>
                            <a:srgbClr val="000000">
                              <a:alpha val="100000"/>
                            </a:srgbClr>
                          </a:solidFill>
                          <a:latin typeface="Times New Roman"/>
                          <a:ea typeface="Times New Roman"/>
                          <a:cs typeface="Times New Roman"/>
                        </a:rPr>
                        <a:t>Jun 2017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CCCCCC">
                        <a:alpha val="100000"/>
                      </a:srgbClr>
                    </a:solidFill>
                  </a:tcPr>
                </a:tc>
                <a:tc>
                  <a:txBody>
                    <a:bodyPr/>
                    <a:lstStyle/>
                    <a:p>
                      <a:pPr marL="12700" marR="12700" indent="0" algn="r">
                        <a:spcBef>
                          <a:spcPts val="100"/>
                        </a:spcBef>
                        <a:spcAft>
                          <a:spcPts val="100"/>
                        </a:spcAft>
                        <a:buNone/>
                      </a:pPr>
                      <a:r>
                        <a:rPr sz="800" b="1">
                          <a:solidFill>
                            <a:srgbClr val="000000">
                              <a:alpha val="100000"/>
                            </a:srgbClr>
                          </a:solidFill>
                          <a:latin typeface="Times New Roman"/>
                          <a:ea typeface="Times New Roman"/>
                          <a:cs typeface="Times New Roman"/>
                        </a:rPr>
                        <a:t>Jul 2017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CCCCCC">
                        <a:alpha val="100000"/>
                      </a:srgbClr>
                    </a:solidFill>
                  </a:tcPr>
                </a:tc>
                <a:tc>
                  <a:txBody>
                    <a:bodyPr/>
                    <a:lstStyle/>
                    <a:p>
                      <a:pPr marL="12700" marR="12700" indent="0" algn="r">
                        <a:spcBef>
                          <a:spcPts val="100"/>
                        </a:spcBef>
                        <a:spcAft>
                          <a:spcPts val="100"/>
                        </a:spcAft>
                        <a:buNone/>
                      </a:pPr>
                      <a:r>
                        <a:rPr sz="800" b="1">
                          <a:solidFill>
                            <a:srgbClr val="000000">
                              <a:alpha val="100000"/>
                            </a:srgbClr>
                          </a:solidFill>
                          <a:latin typeface="Times New Roman"/>
                          <a:ea typeface="Times New Roman"/>
                          <a:cs typeface="Times New Roman"/>
                        </a:rPr>
                        <a:t>Aug 2017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CCCCCC">
                        <a:alpha val="100000"/>
                      </a:srgbClr>
                    </a:solidFill>
                  </a:tcPr>
                </a:tc>
                <a:tc>
                  <a:txBody>
                    <a:bodyPr/>
                    <a:lstStyle/>
                    <a:p>
                      <a:pPr marL="12700" marR="12700" indent="0" algn="r">
                        <a:spcBef>
                          <a:spcPts val="100"/>
                        </a:spcBef>
                        <a:spcAft>
                          <a:spcPts val="100"/>
                        </a:spcAft>
                        <a:buNone/>
                      </a:pPr>
                      <a:r>
                        <a:rPr sz="800" b="1">
                          <a:solidFill>
                            <a:srgbClr val="000000">
                              <a:alpha val="100000"/>
                            </a:srgbClr>
                          </a:solidFill>
                          <a:latin typeface="Times New Roman"/>
                          <a:ea typeface="Times New Roman"/>
                          <a:cs typeface="Times New Roman"/>
                        </a:rPr>
                        <a:t>Sep 2017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CCCCCC">
                        <a:alpha val="100000"/>
                      </a:srgbClr>
                    </a:solidFill>
                  </a:tcPr>
                </a:tc>
              </a:tr>
              <a:tr h="198614">
                <a:tc>
                  <a:txBody>
                    <a:bodyPr/>
                    <a:lstStyle/>
                    <a:p>
                      <a:pPr marL="12700" marR="12700" indent="0" algn="l">
                        <a:spcBef>
                          <a:spcPts val="100"/>
                        </a:spcBef>
                        <a:spcAft>
                          <a:spcPts val="100"/>
                        </a:spcAft>
                        <a:buNone/>
                      </a:pPr>
                      <a:r>
                        <a:rPr sz="900">
                          <a:solidFill>
                            <a:srgbClr val="000000">
                              <a:alpha val="100000"/>
                            </a:srgbClr>
                          </a:solidFill>
                          <a:latin typeface="Times New Roman"/>
                          <a:ea typeface="Times New Roman"/>
                          <a:cs typeface="Times New Roman"/>
                        </a:rPr>
                        <a:t>Ancillary Service Settlement</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21.8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29.9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28.0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36.0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27.2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22.5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24.7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26.9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24.0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17.8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22.6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17.1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16.6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r>
              <a:tr h="198614">
                <a:tc>
                  <a:txBody>
                    <a:bodyPr/>
                    <a:lstStyle/>
                    <a:p>
                      <a:pPr marL="12700" marR="12700" indent="0" algn="l">
                        <a:spcBef>
                          <a:spcPts val="100"/>
                        </a:spcBef>
                        <a:spcAft>
                          <a:spcPts val="100"/>
                        </a:spcAft>
                        <a:buNone/>
                      </a:pPr>
                      <a:r>
                        <a:rPr sz="900">
                          <a:solidFill>
                            <a:srgbClr val="000000">
                              <a:alpha val="100000"/>
                            </a:srgbClr>
                          </a:solidFill>
                          <a:latin typeface="Times New Roman"/>
                          <a:ea typeface="Times New Roman"/>
                          <a:cs typeface="Times New Roman"/>
                        </a:rPr>
                        <a:t>Balancing Account Payout to Load</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-4.8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-5.4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-3.3</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-4.1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-11.3</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-2.9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-6.5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-24.2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-11.1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-5.3</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-6.3</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r>
              <a:tr h="198614">
                <a:tc>
                  <a:txBody>
                    <a:bodyPr/>
                    <a:lstStyle/>
                    <a:p>
                      <a:pPr marL="12700" marR="12700" indent="0" algn="l">
                        <a:spcBef>
                          <a:spcPts val="100"/>
                        </a:spcBef>
                        <a:spcAft>
                          <a:spcPts val="100"/>
                        </a:spcAft>
                        <a:buNone/>
                      </a:pPr>
                      <a:r>
                        <a:rPr sz="900">
                          <a:solidFill>
                            <a:srgbClr val="000000">
                              <a:alpha val="100000"/>
                            </a:srgbClr>
                          </a:solidFill>
                          <a:latin typeface="Times New Roman"/>
                          <a:ea typeface="Times New Roman"/>
                          <a:cs typeface="Times New Roman"/>
                        </a:rPr>
                        <a:t>Base Point Deviation Payments</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-0.3</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-0.3</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-0.3</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-0.3</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r>
              <a:tr h="198614">
                <a:tc>
                  <a:txBody>
                    <a:bodyPr/>
                    <a:lstStyle/>
                    <a:p>
                      <a:pPr marL="12700" marR="12700" indent="0" algn="l">
                        <a:spcBef>
                          <a:spcPts val="100"/>
                        </a:spcBef>
                        <a:spcAft>
                          <a:spcPts val="100"/>
                        </a:spcAft>
                        <a:buNone/>
                      </a:pPr>
                      <a:r>
                        <a:rPr sz="900" dirty="0">
                          <a:solidFill>
                            <a:srgbClr val="000000">
                              <a:alpha val="100000"/>
                            </a:srgbClr>
                          </a:solidFill>
                          <a:latin typeface="Times New Roman"/>
                          <a:ea typeface="Times New Roman"/>
                          <a:cs typeface="Times New Roman"/>
                        </a:rPr>
                        <a:t>Black Start Service Settlement</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r>
              <a:tr h="198614">
                <a:tc>
                  <a:txBody>
                    <a:bodyPr/>
                    <a:lstStyle/>
                    <a:p>
                      <a:pPr marL="12700" marR="12700" indent="0" algn="l">
                        <a:spcBef>
                          <a:spcPts val="100"/>
                        </a:spcBef>
                        <a:spcAft>
                          <a:spcPts val="100"/>
                        </a:spcAft>
                        <a:buNone/>
                      </a:pPr>
                      <a:r>
                        <a:rPr sz="900">
                          <a:solidFill>
                            <a:srgbClr val="000000">
                              <a:alpha val="100000"/>
                            </a:srgbClr>
                          </a:solidFill>
                          <a:latin typeface="Times New Roman"/>
                          <a:ea typeface="Times New Roman"/>
                          <a:cs typeface="Times New Roman"/>
                        </a:rPr>
                        <a:t>Block Load Transfer Settlement</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r>
              <a:tr h="198614">
                <a:tc>
                  <a:txBody>
                    <a:bodyPr/>
                    <a:lstStyle/>
                    <a:p>
                      <a:pPr marL="12700" marR="12700" indent="0" algn="l">
                        <a:spcBef>
                          <a:spcPts val="100"/>
                        </a:spcBef>
                        <a:spcAft>
                          <a:spcPts val="100"/>
                        </a:spcAft>
                        <a:buNone/>
                      </a:pPr>
                      <a:r>
                        <a:rPr sz="900">
                          <a:solidFill>
                            <a:srgbClr val="000000">
                              <a:alpha val="100000"/>
                            </a:srgbClr>
                          </a:solidFill>
                          <a:latin typeface="Times New Roman"/>
                          <a:ea typeface="Times New Roman"/>
                          <a:cs typeface="Times New Roman"/>
                        </a:rPr>
                        <a:t>Emergency Energy Charges</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r>
              <a:tr h="198614">
                <a:tc>
                  <a:txBody>
                    <a:bodyPr/>
                    <a:lstStyle/>
                    <a:p>
                      <a:pPr marL="12700" marR="12700" indent="0" algn="l">
                        <a:spcBef>
                          <a:spcPts val="100"/>
                        </a:spcBef>
                        <a:spcAft>
                          <a:spcPts val="100"/>
                        </a:spcAft>
                        <a:buNone/>
                      </a:pPr>
                      <a:r>
                        <a:rPr sz="900">
                          <a:solidFill>
                            <a:srgbClr val="000000">
                              <a:alpha val="100000"/>
                            </a:srgbClr>
                          </a:solidFill>
                          <a:latin typeface="Times New Roman"/>
                          <a:ea typeface="Times New Roman"/>
                          <a:cs typeface="Times New Roman"/>
                        </a:rPr>
                        <a:t>ERCOT Admin Fee Settlement</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18.4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16.3</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13.7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15.4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15.2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12.8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14.5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14.5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16.8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18.9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21.3</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20.3</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17.9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r>
              <a:tr h="198614">
                <a:tc>
                  <a:txBody>
                    <a:bodyPr/>
                    <a:lstStyle/>
                    <a:p>
                      <a:pPr marL="12700" marR="12700" indent="0" algn="l">
                        <a:spcBef>
                          <a:spcPts val="100"/>
                        </a:spcBef>
                        <a:spcAft>
                          <a:spcPts val="100"/>
                        </a:spcAft>
                        <a:buNone/>
                      </a:pPr>
                      <a:r>
                        <a:rPr sz="900">
                          <a:solidFill>
                            <a:srgbClr val="000000">
                              <a:alpha val="100000"/>
                            </a:srgbClr>
                          </a:solidFill>
                          <a:latin typeface="Times New Roman"/>
                          <a:ea typeface="Times New Roman"/>
                          <a:cs typeface="Times New Roman"/>
                        </a:rPr>
                        <a:t>ERS Settlement</a:t>
                      </a:r>
                      <a:r>
                        <a:rPr sz="1100" baseline="30000">
                          <a:solidFill>
                            <a:srgbClr val="000000">
                              <a:alpha val="100000"/>
                            </a:srgbClr>
                          </a:solidFill>
                          <a:latin typeface="Times New Roman"/>
                          <a:ea typeface="Times New Roman"/>
                          <a:cs typeface="Times New Roman"/>
                        </a:rPr>
                        <a:t>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3.4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4.1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4.1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4.1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4.1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4.8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4.8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4.8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4.8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3.3</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3.3</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3.3</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3.3</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r>
              <a:tr h="198614">
                <a:tc>
                  <a:txBody>
                    <a:bodyPr/>
                    <a:lstStyle/>
                    <a:p>
                      <a:pPr marL="12700" marR="12700" indent="0" algn="l">
                        <a:spcBef>
                          <a:spcPts val="100"/>
                        </a:spcBef>
                        <a:spcAft>
                          <a:spcPts val="100"/>
                        </a:spcAft>
                        <a:buNone/>
                      </a:pPr>
                      <a:r>
                        <a:rPr sz="900">
                          <a:solidFill>
                            <a:srgbClr val="000000">
                              <a:alpha val="100000"/>
                            </a:srgbClr>
                          </a:solidFill>
                          <a:latin typeface="Times New Roman"/>
                          <a:ea typeface="Times New Roman"/>
                          <a:cs typeface="Times New Roman"/>
                        </a:rPr>
                        <a:t>High Dispatch Limit Override </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r>
              <a:tr h="198614">
                <a:tc>
                  <a:txBody>
                    <a:bodyPr/>
                    <a:lstStyle/>
                    <a:p>
                      <a:pPr marL="12700" marR="12700" indent="0" algn="l">
                        <a:spcBef>
                          <a:spcPts val="100"/>
                        </a:spcBef>
                        <a:spcAft>
                          <a:spcPts val="100"/>
                        </a:spcAft>
                        <a:buNone/>
                      </a:pPr>
                      <a:r>
                        <a:rPr sz="900">
                          <a:solidFill>
                            <a:srgbClr val="000000">
                              <a:alpha val="100000"/>
                            </a:srgbClr>
                          </a:solidFill>
                          <a:latin typeface="Times New Roman"/>
                          <a:ea typeface="Times New Roman"/>
                          <a:cs typeface="Times New Roman"/>
                        </a:rPr>
                        <a:t>Non-Zonal Auction Distribution</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-6.3</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-10.4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-8.0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-4.8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-4.4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-5.4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-8.9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-10.5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-10.1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-10.5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-12.8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-11.4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-11.3</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r>
              <a:tr h="198614">
                <a:tc>
                  <a:txBody>
                    <a:bodyPr/>
                    <a:lstStyle/>
                    <a:p>
                      <a:pPr marL="12700" marR="12700" indent="0" algn="l">
                        <a:spcBef>
                          <a:spcPts val="100"/>
                        </a:spcBef>
                        <a:spcAft>
                          <a:spcPts val="100"/>
                        </a:spcAft>
                        <a:buNone/>
                      </a:pPr>
                      <a:r>
                        <a:rPr sz="900">
                          <a:solidFill>
                            <a:srgbClr val="000000">
                              <a:alpha val="100000"/>
                            </a:srgbClr>
                          </a:solidFill>
                          <a:latin typeface="Times New Roman"/>
                          <a:ea typeface="Times New Roman"/>
                          <a:cs typeface="Times New Roman"/>
                        </a:rPr>
                        <a:t>ORDC Settlement</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r>
              <a:tr h="198614">
                <a:tc>
                  <a:txBody>
                    <a:bodyPr/>
                    <a:lstStyle/>
                    <a:p>
                      <a:pPr marL="12700" marR="12700" indent="0" algn="l">
                        <a:spcBef>
                          <a:spcPts val="100"/>
                        </a:spcBef>
                        <a:spcAft>
                          <a:spcPts val="100"/>
                        </a:spcAft>
                        <a:buNone/>
                      </a:pPr>
                      <a:r>
                        <a:rPr sz="900">
                          <a:solidFill>
                            <a:srgbClr val="000000">
                              <a:alpha val="100000"/>
                            </a:srgbClr>
                          </a:solidFill>
                          <a:latin typeface="Times New Roman"/>
                          <a:ea typeface="Times New Roman"/>
                          <a:cs typeface="Times New Roman"/>
                        </a:rPr>
                        <a:t>Revenue Neutrality Total</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3.3</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3.6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10.4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5.8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25.9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9.6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8.7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10.1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1.5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2.1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3.6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r>
              <a:tr h="198614">
                <a:tc>
                  <a:txBody>
                    <a:bodyPr/>
                    <a:lstStyle/>
                    <a:p>
                      <a:pPr marL="12700" marR="12700" indent="0" algn="l">
                        <a:spcBef>
                          <a:spcPts val="100"/>
                        </a:spcBef>
                        <a:spcAft>
                          <a:spcPts val="100"/>
                        </a:spcAft>
                        <a:buNone/>
                      </a:pPr>
                      <a:r>
                        <a:rPr sz="900">
                          <a:solidFill>
                            <a:srgbClr val="000000">
                              <a:alpha val="100000"/>
                            </a:srgbClr>
                          </a:solidFill>
                          <a:latin typeface="Times New Roman"/>
                          <a:ea typeface="Times New Roman"/>
                          <a:cs typeface="Times New Roman"/>
                        </a:rPr>
                        <a:t>RMR Settlement</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1.3</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1.6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1.9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3.0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1.9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2.2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2.2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1.2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1.4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r>
              <a:tr h="198614">
                <a:tc>
                  <a:txBody>
                    <a:bodyPr/>
                    <a:lstStyle/>
                    <a:p>
                      <a:pPr marL="12700" marR="12700" indent="0" algn="l">
                        <a:spcBef>
                          <a:spcPts val="100"/>
                        </a:spcBef>
                        <a:spcAft>
                          <a:spcPts val="100"/>
                        </a:spcAft>
                        <a:buNone/>
                      </a:pPr>
                      <a:r>
                        <a:rPr sz="900">
                          <a:solidFill>
                            <a:srgbClr val="000000">
                              <a:alpha val="100000"/>
                            </a:srgbClr>
                          </a:solidFill>
                          <a:latin typeface="Times New Roman"/>
                          <a:ea typeface="Times New Roman"/>
                          <a:cs typeface="Times New Roman"/>
                        </a:rPr>
                        <a:t>RUC Settlement</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-0.3</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r>
              <a:tr h="198614">
                <a:tc>
                  <a:txBody>
                    <a:bodyPr/>
                    <a:lstStyle/>
                    <a:p>
                      <a:pPr marL="12700" marR="12700" indent="0" algn="l">
                        <a:spcBef>
                          <a:spcPts val="100"/>
                        </a:spcBef>
                        <a:spcAft>
                          <a:spcPts val="100"/>
                        </a:spcAft>
                        <a:buNone/>
                      </a:pPr>
                      <a:r>
                        <a:rPr sz="900">
                          <a:solidFill>
                            <a:srgbClr val="000000">
                              <a:alpha val="100000"/>
                            </a:srgbClr>
                          </a:solidFill>
                          <a:latin typeface="Times New Roman"/>
                          <a:ea typeface="Times New Roman"/>
                          <a:cs typeface="Times New Roman"/>
                        </a:rPr>
                        <a:t>Voltage Services Settlement</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r>
              <a:tr h="198614">
                <a:tc>
                  <a:txBody>
                    <a:bodyPr/>
                    <a:lstStyle/>
                    <a:p>
                      <a:pPr marL="12700" marR="12700" indent="0" algn="l">
                        <a:spcBef>
                          <a:spcPts val="100"/>
                        </a:spcBef>
                        <a:spcAft>
                          <a:spcPts val="100"/>
                        </a:spcAft>
                        <a:buNone/>
                      </a:pPr>
                      <a:r>
                        <a:rPr sz="900">
                          <a:solidFill>
                            <a:srgbClr val="000000">
                              <a:alpha val="100000"/>
                            </a:srgbClr>
                          </a:solidFill>
                          <a:latin typeface="Times New Roman"/>
                          <a:ea typeface="Times New Roman"/>
                          <a:cs typeface="Times New Roman"/>
                        </a:rPr>
                        <a:t>Zonal Auction Distribution</a:t>
                      </a:r>
                      <a:r>
                        <a:rPr sz="1100" baseline="30000">
                          <a:solidFill>
                            <a:srgbClr val="000000">
                              <a:alpha val="100000"/>
                            </a:srgbClr>
                          </a:solidFill>
                          <a:latin typeface="Times New Roman"/>
                          <a:ea typeface="Times New Roman"/>
                          <a:cs typeface="Times New Roman"/>
                        </a:rPr>
                        <a:t>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-21.7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-18.2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-15.4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-14.2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-14.2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-12.7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-14.0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-15.0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-22.9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-26.4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-36.2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-35.6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-24.3</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EEEEEE">
                        <a:alpha val="100000"/>
                      </a:srgbClr>
                    </a:solidFill>
                  </a:tcPr>
                </a:tc>
              </a:tr>
              <a:tr h="198614">
                <a:tc>
                  <a:txBody>
                    <a:bodyPr/>
                    <a:lstStyle/>
                    <a:p>
                      <a:pPr marL="12700" marR="12700" indent="0" algn="l">
                        <a:spcBef>
                          <a:spcPts val="100"/>
                        </a:spcBef>
                        <a:spcAft>
                          <a:spcPts val="100"/>
                        </a:spcAft>
                        <a:buNone/>
                      </a:pPr>
                      <a:r>
                        <a:rPr sz="900">
                          <a:solidFill>
                            <a:srgbClr val="000000">
                              <a:alpha val="100000"/>
                            </a:srgbClr>
                          </a:solidFill>
                          <a:latin typeface="Times New Roman"/>
                          <a:ea typeface="Times New Roman"/>
                          <a:cs typeface="Times New Roman"/>
                        </a:rPr>
                        <a:t>Total Allocation to Load</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12.4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22.6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28.2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40.3</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37.8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26.6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38.5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29.3</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16.7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-10.2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-10.4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-8.5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r>
              <a:tr h="198614">
                <a:tc>
                  <a:txBody>
                    <a:bodyPr/>
                    <a:lstStyle/>
                    <a:p>
                      <a:pPr marL="12700" marR="12700" indent="0" algn="l">
                        <a:spcBef>
                          <a:spcPts val="100"/>
                        </a:spcBef>
                        <a:spcAft>
                          <a:spcPts val="100"/>
                        </a:spcAft>
                        <a:buNone/>
                      </a:pPr>
                      <a:r>
                        <a:rPr sz="900">
                          <a:solidFill>
                            <a:srgbClr val="000000">
                              <a:alpha val="100000"/>
                            </a:srgbClr>
                          </a:solidFill>
                          <a:latin typeface="Times New Roman"/>
                          <a:ea typeface="Times New Roman"/>
                          <a:cs typeface="Times New Roman"/>
                        </a:rPr>
                        <a:t>Adjusted Metered Load (TWh)</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33.2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29.4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24.6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27.8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27.4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23.0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26.1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26.2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30.2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34.0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38.4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36.5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EEEEEE">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32.2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EEEEEE">
                        <a:alpha val="100000"/>
                      </a:srgbClr>
                    </a:solidFill>
                  </a:tcPr>
                </a:tc>
              </a:tr>
              <a:tr h="198614">
                <a:tc>
                  <a:txBody>
                    <a:bodyPr/>
                    <a:lstStyle/>
                    <a:p>
                      <a:pPr marL="12700" marR="12700" indent="0" algn="l">
                        <a:spcBef>
                          <a:spcPts val="100"/>
                        </a:spcBef>
                        <a:spcAft>
                          <a:spcPts val="100"/>
                        </a:spcAft>
                        <a:buNone/>
                      </a:pPr>
                      <a:r>
                        <a:rPr sz="900">
                          <a:solidFill>
                            <a:srgbClr val="000000">
                              <a:alpha val="100000"/>
                            </a:srgbClr>
                          </a:solidFill>
                          <a:latin typeface="Times New Roman"/>
                          <a:ea typeface="Times New Roman"/>
                          <a:cs typeface="Times New Roman"/>
                        </a:rPr>
                        <a:t>$/MWh</a:t>
                      </a:r>
                      <a:r>
                        <a:rPr sz="1100" baseline="30000">
                          <a:solidFill>
                            <a:srgbClr val="000000">
                              <a:alpha val="100000"/>
                            </a:srgbClr>
                          </a:solidFill>
                          <a:latin typeface="Times New Roman"/>
                          <a:ea typeface="Times New Roman"/>
                          <a:cs typeface="Times New Roman"/>
                        </a:rPr>
                        <a:t>3</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1.1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1.4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1.4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1.2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1.5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1.1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-0.3</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-0.3</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a:solidFill>
                            <a:srgbClr val="000000">
                              <a:alpha val="100000"/>
                            </a:srgbClr>
                          </a:solidFill>
                          <a:latin typeface="Times New Roman"/>
                          <a:ea typeface="Times New Roman"/>
                          <a:cs typeface="Times New Roman"/>
                        </a:rPr>
                        <a:t> -0.2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50800" marR="50800" indent="0" algn="r">
                        <a:spcBef>
                          <a:spcPts val="100"/>
                        </a:spcBef>
                        <a:spcAft>
                          <a:spcPts val="100"/>
                        </a:spcAft>
                        <a:buNone/>
                      </a:pPr>
                      <a:r>
                        <a:rPr sz="900" dirty="0">
                          <a:solidFill>
                            <a:srgbClr val="000000">
                              <a:alpha val="100000"/>
                            </a:srgbClr>
                          </a:solidFill>
                          <a:latin typeface="Times New Roman"/>
                          <a:ea typeface="Times New Roman"/>
                          <a:cs typeface="Times New Roman"/>
                        </a:rPr>
                        <a:t>  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r>
            </a:tbl>
          </a:graphicData>
        </a:graphic>
      </p:graphicFrame>
      <p:sp>
        <p:nvSpPr>
          <p:cNvPr id="3" name="Title Texts3"/>
          <p:cNvSpPr>
            <a:spLocks noGrp="1"/>
          </p:cNvSpPr>
          <p:nvPr>
            <p:ph idx="3"/>
          </p:nvPr>
        </p:nvSpPr>
        <p:spPr>
          <a:xfrm>
            <a:off x="457200" y="5192751"/>
            <a:ext cx="8229600" cy="740664"/>
          </a:xfrm>
        </p:spPr>
        <p:txBody>
          <a:bodyPr/>
          <a:lstStyle/>
          <a:p>
            <a:pPr marL="0" marR="0" indent="0" algn="l">
              <a:spcBef>
                <a:spcPts val="0"/>
              </a:spcBef>
              <a:spcAft>
                <a:spcPts val="0"/>
              </a:spcAft>
              <a:buNone/>
            </a:pPr>
            <a:r>
              <a:rPr sz="1400" dirty="0">
                <a:solidFill>
                  <a:srgbClr val="000000">
                    <a:alpha val="100000"/>
                  </a:srgbClr>
                </a:solidFill>
                <a:latin typeface="Times New Roman"/>
                <a:ea typeface="Times New Roman"/>
                <a:cs typeface="Times New Roman"/>
              </a:rPr>
              <a:t>Note: The Net Allocation to Load amounts provided in this presentation are for informational purposes only and cannot be relied upon for accurate measurements or forecasts of individual QSE charges and payments.
    </a:t>
            </a:r>
          </a:p>
        </p:txBody>
      </p:sp>
      <p:sp>
        <p:nvSpPr>
          <p:cNvPr id="4" name="Title Texts4"/>
          <p:cNvSpPr>
            <a:spLocks noGrp="1"/>
          </p:cNvSpPr>
          <p:nvPr>
            <p:ph idx="4"/>
          </p:nvPr>
        </p:nvSpPr>
        <p:spPr>
          <a:xfrm>
            <a:off x="4718304" y="5815584"/>
            <a:ext cx="4425696" cy="594360"/>
          </a:xfrm>
        </p:spPr>
        <p:txBody>
          <a:bodyPr/>
          <a:lstStyle/>
          <a:p>
            <a:pPr marL="0" marR="0" indent="0" algn="l">
              <a:spcBef>
                <a:spcPts val="0"/>
              </a:spcBef>
              <a:spcAft>
                <a:spcPts val="0"/>
              </a:spcAft>
              <a:buNone/>
            </a:pPr>
            <a:r>
              <a:rPr sz="800" baseline="30000">
                <a:solidFill>
                  <a:srgbClr val="000000">
                    <a:alpha val="100000"/>
                  </a:srgbClr>
                </a:solidFill>
                <a:latin typeface="Times New Roman"/>
                <a:ea typeface="Times New Roman"/>
                <a:cs typeface="Times New Roman"/>
              </a:rPr>
              <a:t>1</a:t>
            </a:r>
            <a:r>
              <a:rPr sz="800">
                <a:solidFill>
                  <a:srgbClr val="000000">
                    <a:alpha val="100000"/>
                  </a:srgbClr>
                </a:solidFill>
                <a:latin typeface="Times New Roman"/>
                <a:ea typeface="Times New Roman"/>
                <a:cs typeface="Times New Roman"/>
              </a:rPr>
              <a:t>The total ERS charges have been evenly allocated across the contract period.</a:t>
            </a:r>
          </a:p>
          <a:p>
            <a:pPr marL="0" marR="0" indent="0" algn="l">
              <a:spcBef>
                <a:spcPts val="0"/>
              </a:spcBef>
              <a:spcAft>
                <a:spcPts val="0"/>
              </a:spcAft>
              <a:buNone/>
            </a:pPr>
            <a:r>
              <a:rPr sz="800" baseline="30000">
                <a:solidFill>
                  <a:srgbClr val="000000">
                    <a:alpha val="100000"/>
                  </a:srgbClr>
                </a:solidFill>
                <a:latin typeface="Times New Roman"/>
                <a:ea typeface="Times New Roman"/>
                <a:cs typeface="Times New Roman"/>
              </a:rPr>
              <a:t>2</a:t>
            </a:r>
            <a:r>
              <a:rPr sz="800">
                <a:solidFill>
                  <a:srgbClr val="000000">
                    <a:alpha val="100000"/>
                  </a:srgbClr>
                </a:solidFill>
                <a:latin typeface="Times New Roman"/>
                <a:ea typeface="Times New Roman"/>
                <a:cs typeface="Times New Roman"/>
              </a:rPr>
              <a:t>Zonal Auction Distribution by 2003 Congestion Management Zone, shown below.</a:t>
            </a:r>
          </a:p>
          <a:p>
            <a:pPr marL="0" marR="0" indent="0" algn="l">
              <a:spcBef>
                <a:spcPts val="0"/>
              </a:spcBef>
              <a:spcAft>
                <a:spcPts val="0"/>
              </a:spcAft>
              <a:buNone/>
            </a:pPr>
            <a:r>
              <a:rPr sz="800" baseline="30000">
                <a:solidFill>
                  <a:srgbClr val="000000">
                    <a:alpha val="100000"/>
                  </a:srgbClr>
                </a:solidFill>
                <a:latin typeface="Times New Roman"/>
                <a:ea typeface="Times New Roman"/>
                <a:cs typeface="Times New Roman"/>
              </a:rPr>
              <a:t>3</a:t>
            </a:r>
            <a:r>
              <a:rPr sz="800">
                <a:solidFill>
                  <a:srgbClr val="000000">
                    <a:alpha val="100000"/>
                  </a:srgbClr>
                </a:solidFill>
                <a:latin typeface="Times New Roman"/>
                <a:ea typeface="Times New Roman"/>
                <a:cs typeface="Times New Roman"/>
              </a:rPr>
              <a:t>The $/MWh value as calculated per PR 8.2 (2) g</a:t>
            </a:r>
          </a:p>
          <a:p>
            <a:pPr marL="0" marR="0" indent="0" algn="l">
              <a:spcBef>
                <a:spcPts val="0"/>
              </a:spcBef>
              <a:spcAft>
                <a:spcPts val="0"/>
              </a:spcAft>
              <a:buNone/>
            </a:pPr>
            <a:r>
              <a:rPr sz="800" baseline="30000">
                <a:solidFill>
                  <a:srgbClr val="000000">
                    <a:alpha val="100000"/>
                  </a:srgbClr>
                </a:solidFill>
                <a:latin typeface="Times New Roman"/>
                <a:ea typeface="Times New Roman"/>
                <a:cs typeface="Times New Roman"/>
              </a:rPr>
              <a:t>4</a:t>
            </a:r>
            <a:r>
              <a:rPr sz="800">
                <a:solidFill>
                  <a:srgbClr val="000000">
                    <a:alpha val="100000"/>
                  </a:srgbClr>
                </a:solidFill>
                <a:latin typeface="Times New Roman"/>
                <a:ea typeface="Times New Roman"/>
                <a:cs typeface="Times New Roman"/>
              </a:rPr>
              <a:t>The $/MWh value by 2003 Congestion Management Zone, as calculated per PR 8.2(2) g</a:t>
            </a:r>
          </a:p>
        </p:txBody>
      </p:sp>
      <p:sp>
        <p:nvSpPr>
          <p:cNvPr id="5" name="Title Texts5"/>
          <p:cNvSpPr>
            <a:spLocks noGrp="1"/>
          </p:cNvSpPr>
          <p:nvPr>
            <p:ph idx="5"/>
          </p:nvPr>
        </p:nvSpPr>
        <p:spPr>
          <a:xfrm>
            <a:off x="1691640" y="813816"/>
            <a:ext cx="5788152" cy="219456"/>
          </a:xfrm>
        </p:spPr>
        <p:txBody>
          <a:bodyPr/>
          <a:lstStyle/>
          <a:p>
            <a:pPr marL="0" marR="0" indent="0" algn="ctr">
              <a:spcBef>
                <a:spcPts val="0"/>
              </a:spcBef>
              <a:spcAft>
                <a:spcPts val="0"/>
              </a:spcAft>
              <a:buNone/>
            </a:pPr>
            <a:r>
              <a:rPr sz="800" b="1" dirty="0">
                <a:solidFill>
                  <a:srgbClr val="3DB0CD">
                    <a:alpha val="100000"/>
                  </a:srgbClr>
                </a:solidFill>
                <a:latin typeface="Times New Roman"/>
                <a:ea typeface="Times New Roman"/>
                <a:cs typeface="Times New Roman"/>
              </a:rPr>
              <a:t>NET ALLOCATION TO LOAD ($M)</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title"/>
          </p:nvPr>
        </p:nvSpPr>
        <p:spPr/>
        <p:txBody>
          <a:bodyPr/>
          <a:lstStyle/>
          <a:p>
            <a:r>
              <a:rPr/>
              <a:t>8.2(2)(g) Net Allocation to Load - Totals and $/MWh </a:t>
            </a:r>
          </a:p>
        </p:txBody>
      </p:sp>
      <p:graphicFrame>
        <p:nvGraphicFramePr>
          <p:cNvPr id="2" name="nvGraphicFrame 2"/>
          <p:cNvGraphicFramePr>
            <a:graphicFrameLocks noGrp="1"/>
          </p:cNvGraphicFramePr>
          <p:nvPr>
            <p:extLst>
              <p:ext uri="{D42A27DB-BD31-4B8C-83A1-F6EECF244321}">
                <p14:modId xmlns:p14="http://schemas.microsoft.com/office/powerpoint/2010/main" val="2422621340"/>
              </p:ext>
            </p:extLst>
          </p:nvPr>
        </p:nvGraphicFramePr>
        <p:xfrm>
          <a:off x="457200" y="1033272"/>
          <a:ext cx="8403336" cy="1063751"/>
        </p:xfrm>
        <a:graphic>
          <a:graphicData uri="http://schemas.openxmlformats.org/drawingml/2006/table">
            <a:tbl>
              <a:tblPr/>
              <a:tblGrid>
                <a:gridCol w="795528"/>
                <a:gridCol w="585216"/>
                <a:gridCol w="585216"/>
                <a:gridCol w="585216"/>
                <a:gridCol w="585216"/>
                <a:gridCol w="585216"/>
                <a:gridCol w="585216"/>
                <a:gridCol w="585216"/>
                <a:gridCol w="585216"/>
                <a:gridCol w="585216"/>
                <a:gridCol w="585216"/>
                <a:gridCol w="585216"/>
                <a:gridCol w="585216"/>
                <a:gridCol w="585216"/>
              </a:tblGrid>
              <a:tr h="160566">
                <a:tc>
                  <a:txBody>
                    <a:bodyPr/>
                    <a:lstStyle/>
                    <a:p>
                      <a:pPr marL="50800" marR="50800" indent="0" algn="r">
                        <a:spcBef>
                          <a:spcPts val="100"/>
                        </a:spcBef>
                        <a:spcAft>
                          <a:spcPts val="100"/>
                        </a:spcAft>
                        <a:buNone/>
                      </a:pPr>
                      <a:r>
                        <a:rPr sz="800" dirty="0">
                          <a:solidFill>
                            <a:srgbClr val="CCCCCC">
                              <a:alpha val="100000"/>
                            </a:srgbClr>
                          </a:solidFill>
                          <a:latin typeface="Times New Roman"/>
                          <a:ea typeface="Times New Roman"/>
                          <a:cs typeface="Times New Roman"/>
                        </a:rPr>
                        <a:t>Zone</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CCCCCC">
                        <a:alpha val="100000"/>
                      </a:srgbClr>
                    </a:solidFill>
                  </a:tcPr>
                </a:tc>
                <a:tc>
                  <a:txBody>
                    <a:bodyPr/>
                    <a:lstStyle/>
                    <a:p>
                      <a:pPr marL="12700" marR="12700" indent="0" algn="r">
                        <a:spcBef>
                          <a:spcPts val="100"/>
                        </a:spcBef>
                        <a:spcAft>
                          <a:spcPts val="100"/>
                        </a:spcAft>
                        <a:buNone/>
                      </a:pPr>
                      <a:r>
                        <a:rPr sz="800" b="1">
                          <a:solidFill>
                            <a:srgbClr val="000000">
                              <a:alpha val="100000"/>
                            </a:srgbClr>
                          </a:solidFill>
                          <a:latin typeface="Times New Roman"/>
                          <a:ea typeface="Times New Roman"/>
                          <a:cs typeface="Times New Roman"/>
                        </a:rPr>
                        <a:t>Sep 2016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CCCCCC">
                        <a:alpha val="100000"/>
                      </a:srgbClr>
                    </a:solidFill>
                  </a:tcPr>
                </a:tc>
                <a:tc>
                  <a:txBody>
                    <a:bodyPr/>
                    <a:lstStyle/>
                    <a:p>
                      <a:pPr marL="12700" marR="12700" indent="0" algn="r">
                        <a:spcBef>
                          <a:spcPts val="100"/>
                        </a:spcBef>
                        <a:spcAft>
                          <a:spcPts val="100"/>
                        </a:spcAft>
                        <a:buNone/>
                      </a:pPr>
                      <a:r>
                        <a:rPr sz="800" b="1">
                          <a:solidFill>
                            <a:srgbClr val="000000">
                              <a:alpha val="100000"/>
                            </a:srgbClr>
                          </a:solidFill>
                          <a:latin typeface="Times New Roman"/>
                          <a:ea typeface="Times New Roman"/>
                          <a:cs typeface="Times New Roman"/>
                        </a:rPr>
                        <a:t>Oct 2016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CCCCCC">
                        <a:alpha val="100000"/>
                      </a:srgbClr>
                    </a:solidFill>
                  </a:tcPr>
                </a:tc>
                <a:tc>
                  <a:txBody>
                    <a:bodyPr/>
                    <a:lstStyle/>
                    <a:p>
                      <a:pPr marL="12700" marR="12700" indent="0" algn="r">
                        <a:spcBef>
                          <a:spcPts val="100"/>
                        </a:spcBef>
                        <a:spcAft>
                          <a:spcPts val="100"/>
                        </a:spcAft>
                        <a:buNone/>
                      </a:pPr>
                      <a:r>
                        <a:rPr sz="800" b="1">
                          <a:solidFill>
                            <a:srgbClr val="000000">
                              <a:alpha val="100000"/>
                            </a:srgbClr>
                          </a:solidFill>
                          <a:latin typeface="Times New Roman"/>
                          <a:ea typeface="Times New Roman"/>
                          <a:cs typeface="Times New Roman"/>
                        </a:rPr>
                        <a:t>Nov 2016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CCCCCC">
                        <a:alpha val="100000"/>
                      </a:srgbClr>
                    </a:solidFill>
                  </a:tcPr>
                </a:tc>
                <a:tc>
                  <a:txBody>
                    <a:bodyPr/>
                    <a:lstStyle/>
                    <a:p>
                      <a:pPr marL="12700" marR="12700" indent="0" algn="r">
                        <a:spcBef>
                          <a:spcPts val="100"/>
                        </a:spcBef>
                        <a:spcAft>
                          <a:spcPts val="100"/>
                        </a:spcAft>
                        <a:buNone/>
                      </a:pPr>
                      <a:r>
                        <a:rPr sz="800" b="1">
                          <a:solidFill>
                            <a:srgbClr val="000000">
                              <a:alpha val="100000"/>
                            </a:srgbClr>
                          </a:solidFill>
                          <a:latin typeface="Times New Roman"/>
                          <a:ea typeface="Times New Roman"/>
                          <a:cs typeface="Times New Roman"/>
                        </a:rPr>
                        <a:t>Dec 2016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CCCCCC">
                        <a:alpha val="100000"/>
                      </a:srgbClr>
                    </a:solidFill>
                  </a:tcPr>
                </a:tc>
                <a:tc>
                  <a:txBody>
                    <a:bodyPr/>
                    <a:lstStyle/>
                    <a:p>
                      <a:pPr marL="12700" marR="12700" indent="0" algn="r">
                        <a:spcBef>
                          <a:spcPts val="100"/>
                        </a:spcBef>
                        <a:spcAft>
                          <a:spcPts val="100"/>
                        </a:spcAft>
                        <a:buNone/>
                      </a:pPr>
                      <a:r>
                        <a:rPr sz="800" b="1">
                          <a:solidFill>
                            <a:srgbClr val="000000">
                              <a:alpha val="100000"/>
                            </a:srgbClr>
                          </a:solidFill>
                          <a:latin typeface="Times New Roman"/>
                          <a:ea typeface="Times New Roman"/>
                          <a:cs typeface="Times New Roman"/>
                        </a:rPr>
                        <a:t>Jan 2017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CCCCCC">
                        <a:alpha val="100000"/>
                      </a:srgbClr>
                    </a:solidFill>
                  </a:tcPr>
                </a:tc>
                <a:tc>
                  <a:txBody>
                    <a:bodyPr/>
                    <a:lstStyle/>
                    <a:p>
                      <a:pPr marL="12700" marR="12700" indent="0" algn="r">
                        <a:spcBef>
                          <a:spcPts val="100"/>
                        </a:spcBef>
                        <a:spcAft>
                          <a:spcPts val="100"/>
                        </a:spcAft>
                        <a:buNone/>
                      </a:pPr>
                      <a:r>
                        <a:rPr sz="800" b="1">
                          <a:solidFill>
                            <a:srgbClr val="000000">
                              <a:alpha val="100000"/>
                            </a:srgbClr>
                          </a:solidFill>
                          <a:latin typeface="Times New Roman"/>
                          <a:ea typeface="Times New Roman"/>
                          <a:cs typeface="Times New Roman"/>
                        </a:rPr>
                        <a:t>Feb 2017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CCCCCC">
                        <a:alpha val="100000"/>
                      </a:srgbClr>
                    </a:solidFill>
                  </a:tcPr>
                </a:tc>
                <a:tc>
                  <a:txBody>
                    <a:bodyPr/>
                    <a:lstStyle/>
                    <a:p>
                      <a:pPr marL="12700" marR="12700" indent="0" algn="r">
                        <a:spcBef>
                          <a:spcPts val="100"/>
                        </a:spcBef>
                        <a:spcAft>
                          <a:spcPts val="100"/>
                        </a:spcAft>
                        <a:buNone/>
                      </a:pPr>
                      <a:r>
                        <a:rPr sz="800" b="1">
                          <a:solidFill>
                            <a:srgbClr val="000000">
                              <a:alpha val="100000"/>
                            </a:srgbClr>
                          </a:solidFill>
                          <a:latin typeface="Times New Roman"/>
                          <a:ea typeface="Times New Roman"/>
                          <a:cs typeface="Times New Roman"/>
                        </a:rPr>
                        <a:t>Mar 2017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CCCCCC">
                        <a:alpha val="100000"/>
                      </a:srgbClr>
                    </a:solidFill>
                  </a:tcPr>
                </a:tc>
                <a:tc>
                  <a:txBody>
                    <a:bodyPr/>
                    <a:lstStyle/>
                    <a:p>
                      <a:pPr marL="12700" marR="12700" indent="0" algn="r">
                        <a:spcBef>
                          <a:spcPts val="100"/>
                        </a:spcBef>
                        <a:spcAft>
                          <a:spcPts val="100"/>
                        </a:spcAft>
                        <a:buNone/>
                      </a:pPr>
                      <a:r>
                        <a:rPr sz="800" b="1">
                          <a:solidFill>
                            <a:srgbClr val="000000">
                              <a:alpha val="100000"/>
                            </a:srgbClr>
                          </a:solidFill>
                          <a:latin typeface="Times New Roman"/>
                          <a:ea typeface="Times New Roman"/>
                          <a:cs typeface="Times New Roman"/>
                        </a:rPr>
                        <a:t>Apr 2017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CCCCCC">
                        <a:alpha val="100000"/>
                      </a:srgbClr>
                    </a:solidFill>
                  </a:tcPr>
                </a:tc>
                <a:tc>
                  <a:txBody>
                    <a:bodyPr/>
                    <a:lstStyle/>
                    <a:p>
                      <a:pPr marL="12700" marR="12700" indent="0" algn="r">
                        <a:spcBef>
                          <a:spcPts val="100"/>
                        </a:spcBef>
                        <a:spcAft>
                          <a:spcPts val="100"/>
                        </a:spcAft>
                        <a:buNone/>
                      </a:pPr>
                      <a:r>
                        <a:rPr sz="800" b="1">
                          <a:solidFill>
                            <a:srgbClr val="000000">
                              <a:alpha val="100000"/>
                            </a:srgbClr>
                          </a:solidFill>
                          <a:latin typeface="Times New Roman"/>
                          <a:ea typeface="Times New Roman"/>
                          <a:cs typeface="Times New Roman"/>
                        </a:rPr>
                        <a:t>May 2017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CCCCCC">
                        <a:alpha val="100000"/>
                      </a:srgbClr>
                    </a:solidFill>
                  </a:tcPr>
                </a:tc>
                <a:tc>
                  <a:txBody>
                    <a:bodyPr/>
                    <a:lstStyle/>
                    <a:p>
                      <a:pPr marL="12700" marR="12700" indent="0" algn="r">
                        <a:spcBef>
                          <a:spcPts val="100"/>
                        </a:spcBef>
                        <a:spcAft>
                          <a:spcPts val="100"/>
                        </a:spcAft>
                        <a:buNone/>
                      </a:pPr>
                      <a:r>
                        <a:rPr sz="800" b="1">
                          <a:solidFill>
                            <a:srgbClr val="000000">
                              <a:alpha val="100000"/>
                            </a:srgbClr>
                          </a:solidFill>
                          <a:latin typeface="Times New Roman"/>
                          <a:ea typeface="Times New Roman"/>
                          <a:cs typeface="Times New Roman"/>
                        </a:rPr>
                        <a:t>Jun 2017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CCCCCC">
                        <a:alpha val="100000"/>
                      </a:srgbClr>
                    </a:solidFill>
                  </a:tcPr>
                </a:tc>
                <a:tc>
                  <a:txBody>
                    <a:bodyPr/>
                    <a:lstStyle/>
                    <a:p>
                      <a:pPr marL="12700" marR="12700" indent="0" algn="r">
                        <a:spcBef>
                          <a:spcPts val="100"/>
                        </a:spcBef>
                        <a:spcAft>
                          <a:spcPts val="100"/>
                        </a:spcAft>
                        <a:buNone/>
                      </a:pPr>
                      <a:r>
                        <a:rPr sz="800" b="1">
                          <a:solidFill>
                            <a:srgbClr val="000000">
                              <a:alpha val="100000"/>
                            </a:srgbClr>
                          </a:solidFill>
                          <a:latin typeface="Times New Roman"/>
                          <a:ea typeface="Times New Roman"/>
                          <a:cs typeface="Times New Roman"/>
                        </a:rPr>
                        <a:t>Jul 2017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CCCCCC">
                        <a:alpha val="100000"/>
                      </a:srgbClr>
                    </a:solidFill>
                  </a:tcPr>
                </a:tc>
                <a:tc>
                  <a:txBody>
                    <a:bodyPr/>
                    <a:lstStyle/>
                    <a:p>
                      <a:pPr marL="12700" marR="12700" indent="0" algn="r">
                        <a:spcBef>
                          <a:spcPts val="100"/>
                        </a:spcBef>
                        <a:spcAft>
                          <a:spcPts val="100"/>
                        </a:spcAft>
                        <a:buNone/>
                      </a:pPr>
                      <a:r>
                        <a:rPr sz="800" b="1">
                          <a:solidFill>
                            <a:srgbClr val="000000">
                              <a:alpha val="100000"/>
                            </a:srgbClr>
                          </a:solidFill>
                          <a:latin typeface="Times New Roman"/>
                          <a:ea typeface="Times New Roman"/>
                          <a:cs typeface="Times New Roman"/>
                        </a:rPr>
                        <a:t>Aug 2017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CCCCCC">
                        <a:alpha val="100000"/>
                      </a:srgbClr>
                    </a:solidFill>
                  </a:tcPr>
                </a:tc>
                <a:tc>
                  <a:txBody>
                    <a:bodyPr/>
                    <a:lstStyle/>
                    <a:p>
                      <a:pPr marL="12700" marR="12700" indent="0" algn="r">
                        <a:spcBef>
                          <a:spcPts val="100"/>
                        </a:spcBef>
                        <a:spcAft>
                          <a:spcPts val="100"/>
                        </a:spcAft>
                        <a:buNone/>
                      </a:pPr>
                      <a:r>
                        <a:rPr sz="800" b="1">
                          <a:solidFill>
                            <a:srgbClr val="000000">
                              <a:alpha val="100000"/>
                            </a:srgbClr>
                          </a:solidFill>
                          <a:latin typeface="Times New Roman"/>
                          <a:ea typeface="Times New Roman"/>
                          <a:cs typeface="Times New Roman"/>
                        </a:rPr>
                        <a:t>Sep 2017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CCCCCC">
                        <a:alpha val="100000"/>
                      </a:srgbClr>
                    </a:solidFill>
                  </a:tcPr>
                </a:tc>
              </a:tr>
              <a:tr h="180637">
                <a:tc>
                  <a:txBody>
                    <a:bodyPr/>
                    <a:lstStyle/>
                    <a:p>
                      <a:pPr marL="12700" marR="12700" indent="0" algn="l">
                        <a:spcBef>
                          <a:spcPts val="100"/>
                        </a:spcBef>
                        <a:spcAft>
                          <a:spcPts val="100"/>
                        </a:spcAft>
                        <a:buNone/>
                      </a:pPr>
                      <a:r>
                        <a:rPr sz="900">
                          <a:solidFill>
                            <a:srgbClr val="000000">
                              <a:alpha val="100000"/>
                            </a:srgbClr>
                          </a:solidFill>
                          <a:latin typeface="Times New Roman"/>
                          <a:ea typeface="Times New Roman"/>
                          <a:cs typeface="Times New Roman"/>
                        </a:rPr>
                        <a:t>HOUSTON</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-3.3</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-2.9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-2.1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-1.6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-1.3</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-0.8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-1.2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-1.7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-3.4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-3.8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-4.6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-4.6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-3.4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r>
              <a:tr h="180637">
                <a:tc>
                  <a:txBody>
                    <a:bodyPr/>
                    <a:lstStyle/>
                    <a:p>
                      <a:pPr marL="12700" marR="12700" indent="0" algn="l">
                        <a:spcBef>
                          <a:spcPts val="100"/>
                        </a:spcBef>
                        <a:spcAft>
                          <a:spcPts val="100"/>
                        </a:spcAft>
                        <a:buNone/>
                      </a:pPr>
                      <a:r>
                        <a:rPr sz="900">
                          <a:solidFill>
                            <a:srgbClr val="000000">
                              <a:alpha val="100000"/>
                            </a:srgbClr>
                          </a:solidFill>
                          <a:latin typeface="Times New Roman"/>
                          <a:ea typeface="Times New Roman"/>
                          <a:cs typeface="Times New Roman"/>
                        </a:rPr>
                        <a:t>NORTH</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-4.7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-3.9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-3.5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-3.5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-3.6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-3.7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-4.1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-3.1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-5.9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-7.7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-12.4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-12.8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-7.4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r>
              <a:tr h="180637">
                <a:tc>
                  <a:txBody>
                    <a:bodyPr/>
                    <a:lstStyle/>
                    <a:p>
                      <a:pPr marL="12700" marR="12700" indent="0" algn="l">
                        <a:spcBef>
                          <a:spcPts val="100"/>
                        </a:spcBef>
                        <a:spcAft>
                          <a:spcPts val="100"/>
                        </a:spcAft>
                        <a:buNone/>
                      </a:pPr>
                      <a:r>
                        <a:rPr sz="900">
                          <a:solidFill>
                            <a:srgbClr val="000000">
                              <a:alpha val="100000"/>
                            </a:srgbClr>
                          </a:solidFill>
                          <a:latin typeface="Times New Roman"/>
                          <a:ea typeface="Times New Roman"/>
                          <a:cs typeface="Times New Roman"/>
                        </a:rPr>
                        <a:t>SOUTH</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-8.8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-7.2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-6.3</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-5.9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-6.0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dirty="0">
                          <a:solidFill>
                            <a:srgbClr val="000000">
                              <a:alpha val="100000"/>
                            </a:srgbClr>
                          </a:solidFill>
                          <a:latin typeface="Times New Roman"/>
                          <a:ea typeface="Times New Roman"/>
                          <a:cs typeface="Times New Roman"/>
                        </a:rPr>
                        <a:t> -5.4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-5.2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-5.8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-8.0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-8.9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-12.4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-11.7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-8.8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r>
              <a:tr h="180637">
                <a:tc>
                  <a:txBody>
                    <a:bodyPr/>
                    <a:lstStyle/>
                    <a:p>
                      <a:pPr marL="12700" marR="12700" indent="0" algn="l">
                        <a:spcBef>
                          <a:spcPts val="100"/>
                        </a:spcBef>
                        <a:spcAft>
                          <a:spcPts val="100"/>
                        </a:spcAft>
                        <a:buNone/>
                      </a:pPr>
                      <a:r>
                        <a:rPr sz="900">
                          <a:solidFill>
                            <a:srgbClr val="000000">
                              <a:alpha val="100000"/>
                            </a:srgbClr>
                          </a:solidFill>
                          <a:latin typeface="Times New Roman"/>
                          <a:ea typeface="Times New Roman"/>
                          <a:cs typeface="Times New Roman"/>
                        </a:rPr>
                        <a:t>WEST</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-4.9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-4.2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-3.6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-3.3</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-3.4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-2.8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-3.5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-4.3</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-5.7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-6.0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-6.8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-6.5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-4.8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EEEEEE">
                        <a:alpha val="100000"/>
                      </a:srgbClr>
                    </a:solidFill>
                  </a:tcPr>
                </a:tc>
              </a:tr>
              <a:tr h="180637">
                <a:tc>
                  <a:txBody>
                    <a:bodyPr/>
                    <a:lstStyle/>
                    <a:p>
                      <a:pPr marL="12700" marR="12700" indent="0" algn="l">
                        <a:spcBef>
                          <a:spcPts val="100"/>
                        </a:spcBef>
                        <a:spcAft>
                          <a:spcPts val="100"/>
                        </a:spcAft>
                        <a:buNone/>
                      </a:pPr>
                      <a:r>
                        <a:rPr sz="900">
                          <a:solidFill>
                            <a:srgbClr val="000000">
                              <a:alpha val="100000"/>
                            </a:srgbClr>
                          </a:solidFill>
                          <a:latin typeface="Times New Roman"/>
                          <a:ea typeface="Times New Roman"/>
                          <a:cs typeface="Times New Roman"/>
                        </a:rPr>
                        <a:t>TOTAL</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-21.7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-18.2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-15.4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-14.2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-14.2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-12.7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-14.0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-15.0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-22.9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-26.4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-36.2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-35.6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dirty="0">
                          <a:solidFill>
                            <a:srgbClr val="000000">
                              <a:alpha val="100000"/>
                            </a:srgbClr>
                          </a:solidFill>
                          <a:latin typeface="Times New Roman"/>
                          <a:ea typeface="Times New Roman"/>
                          <a:cs typeface="Times New Roman"/>
                        </a:rPr>
                        <a:t>-24.3</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r>
            </a:tbl>
          </a:graphicData>
        </a:graphic>
      </p:graphicFrame>
      <p:sp>
        <p:nvSpPr>
          <p:cNvPr id="3" name="Title Texts3"/>
          <p:cNvSpPr>
            <a:spLocks noGrp="1"/>
          </p:cNvSpPr>
          <p:nvPr>
            <p:ph idx="3"/>
          </p:nvPr>
        </p:nvSpPr>
        <p:spPr>
          <a:xfrm>
            <a:off x="1901952" y="804672"/>
            <a:ext cx="5788152" cy="219456"/>
          </a:xfrm>
        </p:spPr>
        <p:txBody>
          <a:bodyPr/>
          <a:lstStyle/>
          <a:p>
            <a:pPr marL="0" marR="0" indent="0" algn="ctr">
              <a:spcBef>
                <a:spcPts val="0"/>
              </a:spcBef>
              <a:spcAft>
                <a:spcPts val="0"/>
              </a:spcAft>
              <a:buNone/>
            </a:pPr>
            <a:r>
              <a:rPr sz="800" b="1">
                <a:solidFill>
                  <a:srgbClr val="3DB0CD">
                    <a:alpha val="100000"/>
                  </a:srgbClr>
                </a:solidFill>
                <a:latin typeface="Times New Roman"/>
                <a:ea typeface="Times New Roman"/>
                <a:cs typeface="Times New Roman"/>
              </a:rPr>
              <a:t>ZONAL AUCTION DISTRIBUTION PER CONGESTION MANAGEMENT ZONE ($M)</a:t>
            </a:r>
          </a:p>
        </p:txBody>
      </p:sp>
      <p:graphicFrame>
        <p:nvGraphicFramePr>
          <p:cNvPr id="4" name="nvGraphicFrame 4"/>
          <p:cNvGraphicFramePr>
            <a:graphicFrameLocks noGrp="1"/>
          </p:cNvGraphicFramePr>
          <p:nvPr>
            <p:extLst>
              <p:ext uri="{D42A27DB-BD31-4B8C-83A1-F6EECF244321}">
                <p14:modId xmlns:p14="http://schemas.microsoft.com/office/powerpoint/2010/main" val="1442628482"/>
              </p:ext>
            </p:extLst>
          </p:nvPr>
        </p:nvGraphicFramePr>
        <p:xfrm>
          <a:off x="457200" y="2423160"/>
          <a:ext cx="8403336" cy="1060706"/>
        </p:xfrm>
        <a:graphic>
          <a:graphicData uri="http://schemas.openxmlformats.org/drawingml/2006/table">
            <a:tbl>
              <a:tblPr/>
              <a:tblGrid>
                <a:gridCol w="795528"/>
                <a:gridCol w="585216"/>
                <a:gridCol w="585216"/>
                <a:gridCol w="585216"/>
                <a:gridCol w="585216"/>
                <a:gridCol w="585216"/>
                <a:gridCol w="585216"/>
                <a:gridCol w="585216"/>
                <a:gridCol w="585216"/>
                <a:gridCol w="585216"/>
                <a:gridCol w="585216"/>
                <a:gridCol w="585216"/>
                <a:gridCol w="585216"/>
                <a:gridCol w="585216"/>
              </a:tblGrid>
              <a:tr h="160106">
                <a:tc>
                  <a:txBody>
                    <a:bodyPr/>
                    <a:lstStyle/>
                    <a:p>
                      <a:pPr marL="50800" marR="50800" indent="0" algn="r">
                        <a:spcBef>
                          <a:spcPts val="100"/>
                        </a:spcBef>
                        <a:spcAft>
                          <a:spcPts val="100"/>
                        </a:spcAft>
                        <a:buNone/>
                      </a:pPr>
                      <a:r>
                        <a:rPr sz="800" dirty="0">
                          <a:solidFill>
                            <a:srgbClr val="CCCCCC">
                              <a:alpha val="100000"/>
                            </a:srgbClr>
                          </a:solidFill>
                          <a:latin typeface="Times New Roman"/>
                          <a:ea typeface="Times New Roman"/>
                          <a:cs typeface="Times New Roman"/>
                        </a:rPr>
                        <a:t>Zone</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CCCCCC">
                        <a:alpha val="100000"/>
                      </a:srgbClr>
                    </a:solidFill>
                  </a:tcPr>
                </a:tc>
                <a:tc>
                  <a:txBody>
                    <a:bodyPr/>
                    <a:lstStyle/>
                    <a:p>
                      <a:pPr marL="12700" marR="12700" indent="0" algn="r">
                        <a:spcBef>
                          <a:spcPts val="100"/>
                        </a:spcBef>
                        <a:spcAft>
                          <a:spcPts val="100"/>
                        </a:spcAft>
                        <a:buNone/>
                      </a:pPr>
                      <a:r>
                        <a:rPr sz="800" b="1">
                          <a:solidFill>
                            <a:srgbClr val="000000">
                              <a:alpha val="100000"/>
                            </a:srgbClr>
                          </a:solidFill>
                          <a:latin typeface="Times New Roman"/>
                          <a:ea typeface="Times New Roman"/>
                          <a:cs typeface="Times New Roman"/>
                        </a:rPr>
                        <a:t>Sep 2016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CCCCCC">
                        <a:alpha val="100000"/>
                      </a:srgbClr>
                    </a:solidFill>
                  </a:tcPr>
                </a:tc>
                <a:tc>
                  <a:txBody>
                    <a:bodyPr/>
                    <a:lstStyle/>
                    <a:p>
                      <a:pPr marL="12700" marR="12700" indent="0" algn="r">
                        <a:spcBef>
                          <a:spcPts val="100"/>
                        </a:spcBef>
                        <a:spcAft>
                          <a:spcPts val="100"/>
                        </a:spcAft>
                        <a:buNone/>
                      </a:pPr>
                      <a:r>
                        <a:rPr sz="800" b="1">
                          <a:solidFill>
                            <a:srgbClr val="000000">
                              <a:alpha val="100000"/>
                            </a:srgbClr>
                          </a:solidFill>
                          <a:latin typeface="Times New Roman"/>
                          <a:ea typeface="Times New Roman"/>
                          <a:cs typeface="Times New Roman"/>
                        </a:rPr>
                        <a:t>Oct 2016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CCCCCC">
                        <a:alpha val="100000"/>
                      </a:srgbClr>
                    </a:solidFill>
                  </a:tcPr>
                </a:tc>
                <a:tc>
                  <a:txBody>
                    <a:bodyPr/>
                    <a:lstStyle/>
                    <a:p>
                      <a:pPr marL="12700" marR="12700" indent="0" algn="r">
                        <a:spcBef>
                          <a:spcPts val="100"/>
                        </a:spcBef>
                        <a:spcAft>
                          <a:spcPts val="100"/>
                        </a:spcAft>
                        <a:buNone/>
                      </a:pPr>
                      <a:r>
                        <a:rPr sz="800" b="1">
                          <a:solidFill>
                            <a:srgbClr val="000000">
                              <a:alpha val="100000"/>
                            </a:srgbClr>
                          </a:solidFill>
                          <a:latin typeface="Times New Roman"/>
                          <a:ea typeface="Times New Roman"/>
                          <a:cs typeface="Times New Roman"/>
                        </a:rPr>
                        <a:t>Nov 2016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CCCCCC">
                        <a:alpha val="100000"/>
                      </a:srgbClr>
                    </a:solidFill>
                  </a:tcPr>
                </a:tc>
                <a:tc>
                  <a:txBody>
                    <a:bodyPr/>
                    <a:lstStyle/>
                    <a:p>
                      <a:pPr marL="12700" marR="12700" indent="0" algn="r">
                        <a:spcBef>
                          <a:spcPts val="100"/>
                        </a:spcBef>
                        <a:spcAft>
                          <a:spcPts val="100"/>
                        </a:spcAft>
                        <a:buNone/>
                      </a:pPr>
                      <a:r>
                        <a:rPr sz="800" b="1">
                          <a:solidFill>
                            <a:srgbClr val="000000">
                              <a:alpha val="100000"/>
                            </a:srgbClr>
                          </a:solidFill>
                          <a:latin typeface="Times New Roman"/>
                          <a:ea typeface="Times New Roman"/>
                          <a:cs typeface="Times New Roman"/>
                        </a:rPr>
                        <a:t>Dec 2016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CCCCCC">
                        <a:alpha val="100000"/>
                      </a:srgbClr>
                    </a:solidFill>
                  </a:tcPr>
                </a:tc>
                <a:tc>
                  <a:txBody>
                    <a:bodyPr/>
                    <a:lstStyle/>
                    <a:p>
                      <a:pPr marL="12700" marR="12700" indent="0" algn="r">
                        <a:spcBef>
                          <a:spcPts val="100"/>
                        </a:spcBef>
                        <a:spcAft>
                          <a:spcPts val="100"/>
                        </a:spcAft>
                        <a:buNone/>
                      </a:pPr>
                      <a:r>
                        <a:rPr sz="800" b="1">
                          <a:solidFill>
                            <a:srgbClr val="000000">
                              <a:alpha val="100000"/>
                            </a:srgbClr>
                          </a:solidFill>
                          <a:latin typeface="Times New Roman"/>
                          <a:ea typeface="Times New Roman"/>
                          <a:cs typeface="Times New Roman"/>
                        </a:rPr>
                        <a:t>Jan 2017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CCCCCC">
                        <a:alpha val="100000"/>
                      </a:srgbClr>
                    </a:solidFill>
                  </a:tcPr>
                </a:tc>
                <a:tc>
                  <a:txBody>
                    <a:bodyPr/>
                    <a:lstStyle/>
                    <a:p>
                      <a:pPr marL="12700" marR="12700" indent="0" algn="r">
                        <a:spcBef>
                          <a:spcPts val="100"/>
                        </a:spcBef>
                        <a:spcAft>
                          <a:spcPts val="100"/>
                        </a:spcAft>
                        <a:buNone/>
                      </a:pPr>
                      <a:r>
                        <a:rPr sz="800" b="1">
                          <a:solidFill>
                            <a:srgbClr val="000000">
                              <a:alpha val="100000"/>
                            </a:srgbClr>
                          </a:solidFill>
                          <a:latin typeface="Times New Roman"/>
                          <a:ea typeface="Times New Roman"/>
                          <a:cs typeface="Times New Roman"/>
                        </a:rPr>
                        <a:t>Feb 2017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CCCCCC">
                        <a:alpha val="100000"/>
                      </a:srgbClr>
                    </a:solidFill>
                  </a:tcPr>
                </a:tc>
                <a:tc>
                  <a:txBody>
                    <a:bodyPr/>
                    <a:lstStyle/>
                    <a:p>
                      <a:pPr marL="12700" marR="12700" indent="0" algn="r">
                        <a:spcBef>
                          <a:spcPts val="100"/>
                        </a:spcBef>
                        <a:spcAft>
                          <a:spcPts val="100"/>
                        </a:spcAft>
                        <a:buNone/>
                      </a:pPr>
                      <a:r>
                        <a:rPr sz="800" b="1">
                          <a:solidFill>
                            <a:srgbClr val="000000">
                              <a:alpha val="100000"/>
                            </a:srgbClr>
                          </a:solidFill>
                          <a:latin typeface="Times New Roman"/>
                          <a:ea typeface="Times New Roman"/>
                          <a:cs typeface="Times New Roman"/>
                        </a:rPr>
                        <a:t>Mar 2017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CCCCCC">
                        <a:alpha val="100000"/>
                      </a:srgbClr>
                    </a:solidFill>
                  </a:tcPr>
                </a:tc>
                <a:tc>
                  <a:txBody>
                    <a:bodyPr/>
                    <a:lstStyle/>
                    <a:p>
                      <a:pPr marL="12700" marR="12700" indent="0" algn="r">
                        <a:spcBef>
                          <a:spcPts val="100"/>
                        </a:spcBef>
                        <a:spcAft>
                          <a:spcPts val="100"/>
                        </a:spcAft>
                        <a:buNone/>
                      </a:pPr>
                      <a:r>
                        <a:rPr sz="800" b="1">
                          <a:solidFill>
                            <a:srgbClr val="000000">
                              <a:alpha val="100000"/>
                            </a:srgbClr>
                          </a:solidFill>
                          <a:latin typeface="Times New Roman"/>
                          <a:ea typeface="Times New Roman"/>
                          <a:cs typeface="Times New Roman"/>
                        </a:rPr>
                        <a:t>Apr 2017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CCCCCC">
                        <a:alpha val="100000"/>
                      </a:srgbClr>
                    </a:solidFill>
                  </a:tcPr>
                </a:tc>
                <a:tc>
                  <a:txBody>
                    <a:bodyPr/>
                    <a:lstStyle/>
                    <a:p>
                      <a:pPr marL="12700" marR="12700" indent="0" algn="r">
                        <a:spcBef>
                          <a:spcPts val="100"/>
                        </a:spcBef>
                        <a:spcAft>
                          <a:spcPts val="100"/>
                        </a:spcAft>
                        <a:buNone/>
                      </a:pPr>
                      <a:r>
                        <a:rPr sz="800" b="1">
                          <a:solidFill>
                            <a:srgbClr val="000000">
                              <a:alpha val="100000"/>
                            </a:srgbClr>
                          </a:solidFill>
                          <a:latin typeface="Times New Roman"/>
                          <a:ea typeface="Times New Roman"/>
                          <a:cs typeface="Times New Roman"/>
                        </a:rPr>
                        <a:t>May 2017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CCCCCC">
                        <a:alpha val="100000"/>
                      </a:srgbClr>
                    </a:solidFill>
                  </a:tcPr>
                </a:tc>
                <a:tc>
                  <a:txBody>
                    <a:bodyPr/>
                    <a:lstStyle/>
                    <a:p>
                      <a:pPr marL="12700" marR="12700" indent="0" algn="r">
                        <a:spcBef>
                          <a:spcPts val="100"/>
                        </a:spcBef>
                        <a:spcAft>
                          <a:spcPts val="100"/>
                        </a:spcAft>
                        <a:buNone/>
                      </a:pPr>
                      <a:r>
                        <a:rPr sz="800" b="1">
                          <a:solidFill>
                            <a:srgbClr val="000000">
                              <a:alpha val="100000"/>
                            </a:srgbClr>
                          </a:solidFill>
                          <a:latin typeface="Times New Roman"/>
                          <a:ea typeface="Times New Roman"/>
                          <a:cs typeface="Times New Roman"/>
                        </a:rPr>
                        <a:t>Jun 2017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CCCCCC">
                        <a:alpha val="100000"/>
                      </a:srgbClr>
                    </a:solidFill>
                  </a:tcPr>
                </a:tc>
                <a:tc>
                  <a:txBody>
                    <a:bodyPr/>
                    <a:lstStyle/>
                    <a:p>
                      <a:pPr marL="12700" marR="12700" indent="0" algn="r">
                        <a:spcBef>
                          <a:spcPts val="100"/>
                        </a:spcBef>
                        <a:spcAft>
                          <a:spcPts val="100"/>
                        </a:spcAft>
                        <a:buNone/>
                      </a:pPr>
                      <a:r>
                        <a:rPr sz="800" b="1">
                          <a:solidFill>
                            <a:srgbClr val="000000">
                              <a:alpha val="100000"/>
                            </a:srgbClr>
                          </a:solidFill>
                          <a:latin typeface="Times New Roman"/>
                          <a:ea typeface="Times New Roman"/>
                          <a:cs typeface="Times New Roman"/>
                        </a:rPr>
                        <a:t>Jul 2017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CCCCCC">
                        <a:alpha val="100000"/>
                      </a:srgbClr>
                    </a:solidFill>
                  </a:tcPr>
                </a:tc>
                <a:tc>
                  <a:txBody>
                    <a:bodyPr/>
                    <a:lstStyle/>
                    <a:p>
                      <a:pPr marL="12700" marR="12700" indent="0" algn="r">
                        <a:spcBef>
                          <a:spcPts val="100"/>
                        </a:spcBef>
                        <a:spcAft>
                          <a:spcPts val="100"/>
                        </a:spcAft>
                        <a:buNone/>
                      </a:pPr>
                      <a:r>
                        <a:rPr sz="800" b="1">
                          <a:solidFill>
                            <a:srgbClr val="000000">
                              <a:alpha val="100000"/>
                            </a:srgbClr>
                          </a:solidFill>
                          <a:latin typeface="Times New Roman"/>
                          <a:ea typeface="Times New Roman"/>
                          <a:cs typeface="Times New Roman"/>
                        </a:rPr>
                        <a:t>Aug 2017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CCCCCC">
                        <a:alpha val="100000"/>
                      </a:srgbClr>
                    </a:solidFill>
                  </a:tcPr>
                </a:tc>
                <a:tc>
                  <a:txBody>
                    <a:bodyPr/>
                    <a:lstStyle/>
                    <a:p>
                      <a:pPr marL="12700" marR="12700" indent="0" algn="r">
                        <a:spcBef>
                          <a:spcPts val="100"/>
                        </a:spcBef>
                        <a:spcAft>
                          <a:spcPts val="100"/>
                        </a:spcAft>
                        <a:buNone/>
                      </a:pPr>
                      <a:r>
                        <a:rPr sz="800" b="1">
                          <a:solidFill>
                            <a:srgbClr val="000000">
                              <a:alpha val="100000"/>
                            </a:srgbClr>
                          </a:solidFill>
                          <a:latin typeface="Times New Roman"/>
                          <a:ea typeface="Times New Roman"/>
                          <a:cs typeface="Times New Roman"/>
                        </a:rPr>
                        <a:t>Sep 2017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CCCCCC">
                        <a:alpha val="100000"/>
                      </a:srgbClr>
                    </a:solidFill>
                  </a:tcPr>
                </a:tc>
              </a:tr>
              <a:tr h="180120">
                <a:tc>
                  <a:txBody>
                    <a:bodyPr/>
                    <a:lstStyle/>
                    <a:p>
                      <a:pPr marL="12700" marR="12700" indent="0" algn="l">
                        <a:spcBef>
                          <a:spcPts val="100"/>
                        </a:spcBef>
                        <a:spcAft>
                          <a:spcPts val="100"/>
                        </a:spcAft>
                        <a:buNone/>
                      </a:pPr>
                      <a:r>
                        <a:rPr sz="900">
                          <a:solidFill>
                            <a:srgbClr val="000000">
                              <a:alpha val="100000"/>
                            </a:srgbClr>
                          </a:solidFill>
                          <a:latin typeface="Times New Roman"/>
                          <a:ea typeface="Times New Roman"/>
                          <a:cs typeface="Times New Roman"/>
                        </a:rPr>
                        <a:t>HOUSTON</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9.1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8.3</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6.9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dirty="0">
                          <a:solidFill>
                            <a:srgbClr val="000000">
                              <a:alpha val="100000"/>
                            </a:srgbClr>
                          </a:solidFill>
                          <a:latin typeface="Times New Roman"/>
                          <a:ea typeface="Times New Roman"/>
                          <a:cs typeface="Times New Roman"/>
                        </a:rPr>
                        <a:t> 7.1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7.1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6.3</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7.4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7.3</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8.4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9.3</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10.4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9.9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8.8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r>
              <a:tr h="180120">
                <a:tc>
                  <a:txBody>
                    <a:bodyPr/>
                    <a:lstStyle/>
                    <a:p>
                      <a:pPr marL="12700" marR="12700" indent="0" algn="l">
                        <a:spcBef>
                          <a:spcPts val="100"/>
                        </a:spcBef>
                        <a:spcAft>
                          <a:spcPts val="100"/>
                        </a:spcAft>
                        <a:buNone/>
                      </a:pPr>
                      <a:r>
                        <a:rPr sz="900">
                          <a:solidFill>
                            <a:srgbClr val="000000">
                              <a:alpha val="100000"/>
                            </a:srgbClr>
                          </a:solidFill>
                          <a:latin typeface="Times New Roman"/>
                          <a:ea typeface="Times New Roman"/>
                          <a:cs typeface="Times New Roman"/>
                        </a:rPr>
                        <a:t>NORTH</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12.1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10.3</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8.7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10.5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10.4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8.3</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9.0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8.9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10.5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12.1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14.2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13.3</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11.7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r>
              <a:tr h="180120">
                <a:tc>
                  <a:txBody>
                    <a:bodyPr/>
                    <a:lstStyle/>
                    <a:p>
                      <a:pPr marL="12700" marR="12700" indent="0" algn="l">
                        <a:spcBef>
                          <a:spcPts val="100"/>
                        </a:spcBef>
                        <a:spcAft>
                          <a:spcPts val="100"/>
                        </a:spcAft>
                        <a:buNone/>
                      </a:pPr>
                      <a:r>
                        <a:rPr sz="900">
                          <a:solidFill>
                            <a:srgbClr val="000000">
                              <a:alpha val="100000"/>
                            </a:srgbClr>
                          </a:solidFill>
                          <a:latin typeface="Times New Roman"/>
                          <a:ea typeface="Times New Roman"/>
                          <a:cs typeface="Times New Roman"/>
                        </a:rPr>
                        <a:t>SOUTH</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9.3</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8.1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6.7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7.4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7.2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6.1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7.1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7.4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8.5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9.6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10.6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10.2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8.8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r>
              <a:tr h="180120">
                <a:tc>
                  <a:txBody>
                    <a:bodyPr/>
                    <a:lstStyle/>
                    <a:p>
                      <a:pPr marL="12700" marR="12700" indent="0" algn="l">
                        <a:spcBef>
                          <a:spcPts val="100"/>
                        </a:spcBef>
                        <a:spcAft>
                          <a:spcPts val="100"/>
                        </a:spcAft>
                        <a:buNone/>
                      </a:pPr>
                      <a:r>
                        <a:rPr sz="900">
                          <a:solidFill>
                            <a:srgbClr val="000000">
                              <a:alpha val="100000"/>
                            </a:srgbClr>
                          </a:solidFill>
                          <a:latin typeface="Times New Roman"/>
                          <a:ea typeface="Times New Roman"/>
                          <a:cs typeface="Times New Roman"/>
                        </a:rPr>
                        <a:t>WEST</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2.7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2.6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2.4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2.7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2.8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2.4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2.6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2.6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2.8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3.0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3.2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3.1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2.9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EEEEEE">
                        <a:alpha val="100000"/>
                      </a:srgbClr>
                    </a:solidFill>
                  </a:tcPr>
                </a:tc>
              </a:tr>
              <a:tr h="180120">
                <a:tc>
                  <a:txBody>
                    <a:bodyPr/>
                    <a:lstStyle/>
                    <a:p>
                      <a:pPr marL="12700" marR="12700" indent="0" algn="l">
                        <a:spcBef>
                          <a:spcPts val="100"/>
                        </a:spcBef>
                        <a:spcAft>
                          <a:spcPts val="100"/>
                        </a:spcAft>
                        <a:buNone/>
                      </a:pPr>
                      <a:r>
                        <a:rPr sz="900">
                          <a:solidFill>
                            <a:srgbClr val="000000">
                              <a:alpha val="100000"/>
                            </a:srgbClr>
                          </a:solidFill>
                          <a:latin typeface="Times New Roman"/>
                          <a:ea typeface="Times New Roman"/>
                          <a:cs typeface="Times New Roman"/>
                        </a:rPr>
                        <a:t>TOTAL</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33.2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29.4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24.6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27.8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27.4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23.0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26.1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26.2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30.2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34.0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38.4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36.5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32.2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r>
            </a:tbl>
          </a:graphicData>
        </a:graphic>
      </p:graphicFrame>
      <p:sp>
        <p:nvSpPr>
          <p:cNvPr id="5" name="Title Texts5"/>
          <p:cNvSpPr>
            <a:spLocks noGrp="1"/>
          </p:cNvSpPr>
          <p:nvPr>
            <p:ph idx="5"/>
          </p:nvPr>
        </p:nvSpPr>
        <p:spPr>
          <a:xfrm>
            <a:off x="1901952" y="2167128"/>
            <a:ext cx="5788152" cy="219456"/>
          </a:xfrm>
        </p:spPr>
        <p:txBody>
          <a:bodyPr/>
          <a:lstStyle/>
          <a:p>
            <a:pPr marL="0" marR="0" indent="0" algn="ctr">
              <a:spcBef>
                <a:spcPts val="0"/>
              </a:spcBef>
              <a:spcAft>
                <a:spcPts val="0"/>
              </a:spcAft>
              <a:buNone/>
            </a:pPr>
            <a:r>
              <a:rPr sz="800" b="1">
                <a:solidFill>
                  <a:srgbClr val="3DB0CD">
                    <a:alpha val="100000"/>
                  </a:srgbClr>
                </a:solidFill>
                <a:latin typeface="Times New Roman"/>
                <a:ea typeface="Times New Roman"/>
                <a:cs typeface="Times New Roman"/>
              </a:rPr>
              <a:t>REAL-TIME ADJUSTED METERED LOAD BY CONGESTION MANAGEMENT ZONE (TWh)</a:t>
            </a:r>
          </a:p>
        </p:txBody>
      </p:sp>
      <p:graphicFrame>
        <p:nvGraphicFramePr>
          <p:cNvPr id="6" name="nvGraphicFrame 6"/>
          <p:cNvGraphicFramePr>
            <a:graphicFrameLocks noGrp="1"/>
          </p:cNvGraphicFramePr>
          <p:nvPr>
            <p:extLst>
              <p:ext uri="{D42A27DB-BD31-4B8C-83A1-F6EECF244321}">
                <p14:modId xmlns:p14="http://schemas.microsoft.com/office/powerpoint/2010/main" val="1245773957"/>
              </p:ext>
            </p:extLst>
          </p:nvPr>
        </p:nvGraphicFramePr>
        <p:xfrm>
          <a:off x="457200" y="3794760"/>
          <a:ext cx="8403336" cy="1060706"/>
        </p:xfrm>
        <a:graphic>
          <a:graphicData uri="http://schemas.openxmlformats.org/drawingml/2006/table">
            <a:tbl>
              <a:tblPr/>
              <a:tblGrid>
                <a:gridCol w="795528"/>
                <a:gridCol w="585216"/>
                <a:gridCol w="585216"/>
                <a:gridCol w="585216"/>
                <a:gridCol w="585216"/>
                <a:gridCol w="585216"/>
                <a:gridCol w="585216"/>
                <a:gridCol w="585216"/>
                <a:gridCol w="585216"/>
                <a:gridCol w="585216"/>
                <a:gridCol w="585216"/>
                <a:gridCol w="585216"/>
                <a:gridCol w="585216"/>
                <a:gridCol w="585216"/>
              </a:tblGrid>
              <a:tr h="160106">
                <a:tc>
                  <a:txBody>
                    <a:bodyPr/>
                    <a:lstStyle/>
                    <a:p>
                      <a:pPr marL="50800" marR="50800" indent="0" algn="r">
                        <a:spcBef>
                          <a:spcPts val="100"/>
                        </a:spcBef>
                        <a:spcAft>
                          <a:spcPts val="100"/>
                        </a:spcAft>
                        <a:buNone/>
                      </a:pPr>
                      <a:r>
                        <a:rPr sz="800" dirty="0">
                          <a:solidFill>
                            <a:srgbClr val="CCCCCC">
                              <a:alpha val="100000"/>
                            </a:srgbClr>
                          </a:solidFill>
                          <a:latin typeface="Times New Roman"/>
                          <a:ea typeface="Times New Roman"/>
                          <a:cs typeface="Times New Roman"/>
                        </a:rPr>
                        <a:t>Zone</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CCCCCC">
                        <a:alpha val="100000"/>
                      </a:srgbClr>
                    </a:solidFill>
                  </a:tcPr>
                </a:tc>
                <a:tc>
                  <a:txBody>
                    <a:bodyPr/>
                    <a:lstStyle/>
                    <a:p>
                      <a:pPr marL="12700" marR="12700" indent="0" algn="r">
                        <a:spcBef>
                          <a:spcPts val="100"/>
                        </a:spcBef>
                        <a:spcAft>
                          <a:spcPts val="100"/>
                        </a:spcAft>
                        <a:buNone/>
                      </a:pPr>
                      <a:r>
                        <a:rPr sz="800" b="1">
                          <a:solidFill>
                            <a:srgbClr val="000000">
                              <a:alpha val="100000"/>
                            </a:srgbClr>
                          </a:solidFill>
                          <a:latin typeface="Times New Roman"/>
                          <a:ea typeface="Times New Roman"/>
                          <a:cs typeface="Times New Roman"/>
                        </a:rPr>
                        <a:t>Sep 2016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CCCCCC">
                        <a:alpha val="100000"/>
                      </a:srgbClr>
                    </a:solidFill>
                  </a:tcPr>
                </a:tc>
                <a:tc>
                  <a:txBody>
                    <a:bodyPr/>
                    <a:lstStyle/>
                    <a:p>
                      <a:pPr marL="12700" marR="12700" indent="0" algn="r">
                        <a:spcBef>
                          <a:spcPts val="100"/>
                        </a:spcBef>
                        <a:spcAft>
                          <a:spcPts val="100"/>
                        </a:spcAft>
                        <a:buNone/>
                      </a:pPr>
                      <a:r>
                        <a:rPr sz="800" b="1">
                          <a:solidFill>
                            <a:srgbClr val="000000">
                              <a:alpha val="100000"/>
                            </a:srgbClr>
                          </a:solidFill>
                          <a:latin typeface="Times New Roman"/>
                          <a:ea typeface="Times New Roman"/>
                          <a:cs typeface="Times New Roman"/>
                        </a:rPr>
                        <a:t>Oct 2016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CCCCCC">
                        <a:alpha val="100000"/>
                      </a:srgbClr>
                    </a:solidFill>
                  </a:tcPr>
                </a:tc>
                <a:tc>
                  <a:txBody>
                    <a:bodyPr/>
                    <a:lstStyle/>
                    <a:p>
                      <a:pPr marL="12700" marR="12700" indent="0" algn="r">
                        <a:spcBef>
                          <a:spcPts val="100"/>
                        </a:spcBef>
                        <a:spcAft>
                          <a:spcPts val="100"/>
                        </a:spcAft>
                        <a:buNone/>
                      </a:pPr>
                      <a:r>
                        <a:rPr sz="800" b="1">
                          <a:solidFill>
                            <a:srgbClr val="000000">
                              <a:alpha val="100000"/>
                            </a:srgbClr>
                          </a:solidFill>
                          <a:latin typeface="Times New Roman"/>
                          <a:ea typeface="Times New Roman"/>
                          <a:cs typeface="Times New Roman"/>
                        </a:rPr>
                        <a:t>Nov 2016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CCCCCC">
                        <a:alpha val="100000"/>
                      </a:srgbClr>
                    </a:solidFill>
                  </a:tcPr>
                </a:tc>
                <a:tc>
                  <a:txBody>
                    <a:bodyPr/>
                    <a:lstStyle/>
                    <a:p>
                      <a:pPr marL="12700" marR="12700" indent="0" algn="r">
                        <a:spcBef>
                          <a:spcPts val="100"/>
                        </a:spcBef>
                        <a:spcAft>
                          <a:spcPts val="100"/>
                        </a:spcAft>
                        <a:buNone/>
                      </a:pPr>
                      <a:r>
                        <a:rPr sz="800" b="1">
                          <a:solidFill>
                            <a:srgbClr val="000000">
                              <a:alpha val="100000"/>
                            </a:srgbClr>
                          </a:solidFill>
                          <a:latin typeface="Times New Roman"/>
                          <a:ea typeface="Times New Roman"/>
                          <a:cs typeface="Times New Roman"/>
                        </a:rPr>
                        <a:t>Dec 2016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CCCCCC">
                        <a:alpha val="100000"/>
                      </a:srgbClr>
                    </a:solidFill>
                  </a:tcPr>
                </a:tc>
                <a:tc>
                  <a:txBody>
                    <a:bodyPr/>
                    <a:lstStyle/>
                    <a:p>
                      <a:pPr marL="12700" marR="12700" indent="0" algn="r">
                        <a:spcBef>
                          <a:spcPts val="100"/>
                        </a:spcBef>
                        <a:spcAft>
                          <a:spcPts val="100"/>
                        </a:spcAft>
                        <a:buNone/>
                      </a:pPr>
                      <a:r>
                        <a:rPr sz="800" b="1">
                          <a:solidFill>
                            <a:srgbClr val="000000">
                              <a:alpha val="100000"/>
                            </a:srgbClr>
                          </a:solidFill>
                          <a:latin typeface="Times New Roman"/>
                          <a:ea typeface="Times New Roman"/>
                          <a:cs typeface="Times New Roman"/>
                        </a:rPr>
                        <a:t>Jan 2017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CCCCCC">
                        <a:alpha val="100000"/>
                      </a:srgbClr>
                    </a:solidFill>
                  </a:tcPr>
                </a:tc>
                <a:tc>
                  <a:txBody>
                    <a:bodyPr/>
                    <a:lstStyle/>
                    <a:p>
                      <a:pPr marL="12700" marR="12700" indent="0" algn="r">
                        <a:spcBef>
                          <a:spcPts val="100"/>
                        </a:spcBef>
                        <a:spcAft>
                          <a:spcPts val="100"/>
                        </a:spcAft>
                        <a:buNone/>
                      </a:pPr>
                      <a:r>
                        <a:rPr sz="800" b="1">
                          <a:solidFill>
                            <a:srgbClr val="000000">
                              <a:alpha val="100000"/>
                            </a:srgbClr>
                          </a:solidFill>
                          <a:latin typeface="Times New Roman"/>
                          <a:ea typeface="Times New Roman"/>
                          <a:cs typeface="Times New Roman"/>
                        </a:rPr>
                        <a:t>Feb 2017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CCCCCC">
                        <a:alpha val="100000"/>
                      </a:srgbClr>
                    </a:solidFill>
                  </a:tcPr>
                </a:tc>
                <a:tc>
                  <a:txBody>
                    <a:bodyPr/>
                    <a:lstStyle/>
                    <a:p>
                      <a:pPr marL="12700" marR="12700" indent="0" algn="r">
                        <a:spcBef>
                          <a:spcPts val="100"/>
                        </a:spcBef>
                        <a:spcAft>
                          <a:spcPts val="100"/>
                        </a:spcAft>
                        <a:buNone/>
                      </a:pPr>
                      <a:r>
                        <a:rPr sz="800" b="1">
                          <a:solidFill>
                            <a:srgbClr val="000000">
                              <a:alpha val="100000"/>
                            </a:srgbClr>
                          </a:solidFill>
                          <a:latin typeface="Times New Roman"/>
                          <a:ea typeface="Times New Roman"/>
                          <a:cs typeface="Times New Roman"/>
                        </a:rPr>
                        <a:t>Mar 2017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CCCCCC">
                        <a:alpha val="100000"/>
                      </a:srgbClr>
                    </a:solidFill>
                  </a:tcPr>
                </a:tc>
                <a:tc>
                  <a:txBody>
                    <a:bodyPr/>
                    <a:lstStyle/>
                    <a:p>
                      <a:pPr marL="12700" marR="12700" indent="0" algn="r">
                        <a:spcBef>
                          <a:spcPts val="100"/>
                        </a:spcBef>
                        <a:spcAft>
                          <a:spcPts val="100"/>
                        </a:spcAft>
                        <a:buNone/>
                      </a:pPr>
                      <a:r>
                        <a:rPr sz="800" b="1">
                          <a:solidFill>
                            <a:srgbClr val="000000">
                              <a:alpha val="100000"/>
                            </a:srgbClr>
                          </a:solidFill>
                          <a:latin typeface="Times New Roman"/>
                          <a:ea typeface="Times New Roman"/>
                          <a:cs typeface="Times New Roman"/>
                        </a:rPr>
                        <a:t>Apr 2017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CCCCCC">
                        <a:alpha val="100000"/>
                      </a:srgbClr>
                    </a:solidFill>
                  </a:tcPr>
                </a:tc>
                <a:tc>
                  <a:txBody>
                    <a:bodyPr/>
                    <a:lstStyle/>
                    <a:p>
                      <a:pPr marL="12700" marR="12700" indent="0" algn="r">
                        <a:spcBef>
                          <a:spcPts val="100"/>
                        </a:spcBef>
                        <a:spcAft>
                          <a:spcPts val="100"/>
                        </a:spcAft>
                        <a:buNone/>
                      </a:pPr>
                      <a:r>
                        <a:rPr sz="800" b="1">
                          <a:solidFill>
                            <a:srgbClr val="000000">
                              <a:alpha val="100000"/>
                            </a:srgbClr>
                          </a:solidFill>
                          <a:latin typeface="Times New Roman"/>
                          <a:ea typeface="Times New Roman"/>
                          <a:cs typeface="Times New Roman"/>
                        </a:rPr>
                        <a:t>May 2017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CCCCCC">
                        <a:alpha val="100000"/>
                      </a:srgbClr>
                    </a:solidFill>
                  </a:tcPr>
                </a:tc>
                <a:tc>
                  <a:txBody>
                    <a:bodyPr/>
                    <a:lstStyle/>
                    <a:p>
                      <a:pPr marL="12700" marR="12700" indent="0" algn="r">
                        <a:spcBef>
                          <a:spcPts val="100"/>
                        </a:spcBef>
                        <a:spcAft>
                          <a:spcPts val="100"/>
                        </a:spcAft>
                        <a:buNone/>
                      </a:pPr>
                      <a:r>
                        <a:rPr sz="800" b="1">
                          <a:solidFill>
                            <a:srgbClr val="000000">
                              <a:alpha val="100000"/>
                            </a:srgbClr>
                          </a:solidFill>
                          <a:latin typeface="Times New Roman"/>
                          <a:ea typeface="Times New Roman"/>
                          <a:cs typeface="Times New Roman"/>
                        </a:rPr>
                        <a:t>Jun 2017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CCCCCC">
                        <a:alpha val="100000"/>
                      </a:srgbClr>
                    </a:solidFill>
                  </a:tcPr>
                </a:tc>
                <a:tc>
                  <a:txBody>
                    <a:bodyPr/>
                    <a:lstStyle/>
                    <a:p>
                      <a:pPr marL="12700" marR="12700" indent="0" algn="r">
                        <a:spcBef>
                          <a:spcPts val="100"/>
                        </a:spcBef>
                        <a:spcAft>
                          <a:spcPts val="100"/>
                        </a:spcAft>
                        <a:buNone/>
                      </a:pPr>
                      <a:r>
                        <a:rPr sz="800" b="1">
                          <a:solidFill>
                            <a:srgbClr val="000000">
                              <a:alpha val="100000"/>
                            </a:srgbClr>
                          </a:solidFill>
                          <a:latin typeface="Times New Roman"/>
                          <a:ea typeface="Times New Roman"/>
                          <a:cs typeface="Times New Roman"/>
                        </a:rPr>
                        <a:t>Jul 2017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CCCCCC">
                        <a:alpha val="100000"/>
                      </a:srgbClr>
                    </a:solidFill>
                  </a:tcPr>
                </a:tc>
                <a:tc>
                  <a:txBody>
                    <a:bodyPr/>
                    <a:lstStyle/>
                    <a:p>
                      <a:pPr marL="12700" marR="12700" indent="0" algn="r">
                        <a:spcBef>
                          <a:spcPts val="100"/>
                        </a:spcBef>
                        <a:spcAft>
                          <a:spcPts val="100"/>
                        </a:spcAft>
                        <a:buNone/>
                      </a:pPr>
                      <a:r>
                        <a:rPr sz="800" b="1">
                          <a:solidFill>
                            <a:srgbClr val="000000">
                              <a:alpha val="100000"/>
                            </a:srgbClr>
                          </a:solidFill>
                          <a:latin typeface="Times New Roman"/>
                          <a:ea typeface="Times New Roman"/>
                          <a:cs typeface="Times New Roman"/>
                        </a:rPr>
                        <a:t>Aug 2017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CCCCCC">
                        <a:alpha val="100000"/>
                      </a:srgbClr>
                    </a:solidFill>
                  </a:tcPr>
                </a:tc>
                <a:tc>
                  <a:txBody>
                    <a:bodyPr/>
                    <a:lstStyle/>
                    <a:p>
                      <a:pPr marL="12700" marR="12700" indent="0" algn="r">
                        <a:spcBef>
                          <a:spcPts val="100"/>
                        </a:spcBef>
                        <a:spcAft>
                          <a:spcPts val="100"/>
                        </a:spcAft>
                        <a:buNone/>
                      </a:pPr>
                      <a:r>
                        <a:rPr sz="800" b="1">
                          <a:solidFill>
                            <a:srgbClr val="000000">
                              <a:alpha val="100000"/>
                            </a:srgbClr>
                          </a:solidFill>
                          <a:latin typeface="Times New Roman"/>
                          <a:ea typeface="Times New Roman"/>
                          <a:cs typeface="Times New Roman"/>
                        </a:rPr>
                        <a:t>Sep 2017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CCCCCC">
                        <a:alpha val="100000"/>
                      </a:srgbClr>
                    </a:solidFill>
                  </a:tcPr>
                </a:tc>
              </a:tr>
              <a:tr h="180120">
                <a:tc>
                  <a:txBody>
                    <a:bodyPr/>
                    <a:lstStyle/>
                    <a:p>
                      <a:pPr marL="12700" marR="12700" indent="0" algn="l">
                        <a:spcBef>
                          <a:spcPts val="100"/>
                        </a:spcBef>
                        <a:spcAft>
                          <a:spcPts val="100"/>
                        </a:spcAft>
                        <a:buNone/>
                      </a:pPr>
                      <a:r>
                        <a:rPr sz="900">
                          <a:solidFill>
                            <a:srgbClr val="000000">
                              <a:alpha val="100000"/>
                            </a:srgbClr>
                          </a:solidFill>
                          <a:latin typeface="Times New Roman"/>
                          <a:ea typeface="Times New Roman"/>
                          <a:cs typeface="Times New Roman"/>
                        </a:rPr>
                        <a:t>HOUSTON</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-0.4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-0.3</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-0.3</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-0.2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-0.2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-0.1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-0.2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-0.2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-0.4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-0.4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-0.4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-0.5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-0.4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r>
              <a:tr h="180120">
                <a:tc>
                  <a:txBody>
                    <a:bodyPr/>
                    <a:lstStyle/>
                    <a:p>
                      <a:pPr marL="12700" marR="12700" indent="0" algn="l">
                        <a:spcBef>
                          <a:spcPts val="100"/>
                        </a:spcBef>
                        <a:spcAft>
                          <a:spcPts val="100"/>
                        </a:spcAft>
                        <a:buNone/>
                      </a:pPr>
                      <a:r>
                        <a:rPr sz="900">
                          <a:solidFill>
                            <a:srgbClr val="000000">
                              <a:alpha val="100000"/>
                            </a:srgbClr>
                          </a:solidFill>
                          <a:latin typeface="Times New Roman"/>
                          <a:ea typeface="Times New Roman"/>
                          <a:cs typeface="Times New Roman"/>
                        </a:rPr>
                        <a:t>NORTH</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-0.4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-0.4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-0.4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-0.3</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-0.3</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-0.4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-0.5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-0.3</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-0.6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-0.6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-0.9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-1.0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-0.6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r>
              <a:tr h="180120">
                <a:tc>
                  <a:txBody>
                    <a:bodyPr/>
                    <a:lstStyle/>
                    <a:p>
                      <a:pPr marL="12700" marR="12700" indent="0" algn="l">
                        <a:spcBef>
                          <a:spcPts val="100"/>
                        </a:spcBef>
                        <a:spcAft>
                          <a:spcPts val="100"/>
                        </a:spcAft>
                        <a:buNone/>
                      </a:pPr>
                      <a:r>
                        <a:rPr sz="900">
                          <a:solidFill>
                            <a:srgbClr val="000000">
                              <a:alpha val="100000"/>
                            </a:srgbClr>
                          </a:solidFill>
                          <a:latin typeface="Times New Roman"/>
                          <a:ea typeface="Times New Roman"/>
                          <a:cs typeface="Times New Roman"/>
                        </a:rPr>
                        <a:t>SOUTH</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-0.9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-0.9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-0.9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-0.8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-0.8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-0.9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-0.7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-0.8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-0.9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-0.9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-1.2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-1.1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-1.0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r>
              <a:tr h="180120">
                <a:tc>
                  <a:txBody>
                    <a:bodyPr/>
                    <a:lstStyle/>
                    <a:p>
                      <a:pPr marL="12700" marR="12700" indent="0" algn="l">
                        <a:spcBef>
                          <a:spcPts val="100"/>
                        </a:spcBef>
                        <a:spcAft>
                          <a:spcPts val="100"/>
                        </a:spcAft>
                        <a:buNone/>
                      </a:pPr>
                      <a:r>
                        <a:rPr sz="900">
                          <a:solidFill>
                            <a:srgbClr val="000000">
                              <a:alpha val="100000"/>
                            </a:srgbClr>
                          </a:solidFill>
                          <a:latin typeface="Times New Roman"/>
                          <a:ea typeface="Times New Roman"/>
                          <a:cs typeface="Times New Roman"/>
                        </a:rPr>
                        <a:t>WEST</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-1.8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-1.6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-1.5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-1.2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EEEEEE">
                        <a:alpha val="100000"/>
                      </a:srgbClr>
                    </a:solidFill>
                  </a:tcPr>
                </a:tc>
                <a:tc>
                  <a:txBody>
                    <a:bodyPr/>
                    <a:lstStyle/>
                    <a:p>
                      <a:pPr marL="12700" marR="12700" indent="0" algn="r">
                        <a:spcBef>
                          <a:spcPts val="100"/>
                        </a:spcBef>
                        <a:spcAft>
                          <a:spcPts val="100"/>
                        </a:spcAft>
                        <a:buNone/>
                      </a:pPr>
                      <a:r>
                        <a:rPr sz="900" dirty="0">
                          <a:solidFill>
                            <a:srgbClr val="000000">
                              <a:alpha val="100000"/>
                            </a:srgbClr>
                          </a:solidFill>
                          <a:latin typeface="Times New Roman"/>
                          <a:ea typeface="Times New Roman"/>
                          <a:cs typeface="Times New Roman"/>
                        </a:rPr>
                        <a:t>-1.2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-1.2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-1.3</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-1.7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-2.0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-2.0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-2.1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-2.1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-1.7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EEEEEE">
                        <a:alpha val="100000"/>
                      </a:srgbClr>
                    </a:solidFill>
                  </a:tcPr>
                </a:tc>
              </a:tr>
              <a:tr h="180120">
                <a:tc>
                  <a:txBody>
                    <a:bodyPr/>
                    <a:lstStyle/>
                    <a:p>
                      <a:pPr marL="12700" marR="12700" indent="0" algn="l">
                        <a:spcBef>
                          <a:spcPts val="100"/>
                        </a:spcBef>
                        <a:spcAft>
                          <a:spcPts val="100"/>
                        </a:spcAft>
                        <a:buNone/>
                      </a:pPr>
                      <a:r>
                        <a:rPr sz="900">
                          <a:solidFill>
                            <a:srgbClr val="000000">
                              <a:alpha val="100000"/>
                            </a:srgbClr>
                          </a:solidFill>
                          <a:latin typeface="Times New Roman"/>
                          <a:ea typeface="Times New Roman"/>
                          <a:cs typeface="Times New Roman"/>
                        </a:rPr>
                        <a:t>TOTAL</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-0.7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-0.6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-0.6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-0.5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-0.5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-0.6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-0.5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-0.6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-0.8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-0.8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-0.9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-1.0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-0.8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r>
            </a:tbl>
          </a:graphicData>
        </a:graphic>
      </p:graphicFrame>
      <p:sp>
        <p:nvSpPr>
          <p:cNvPr id="7" name="Title Texts7"/>
          <p:cNvSpPr>
            <a:spLocks noGrp="1"/>
          </p:cNvSpPr>
          <p:nvPr>
            <p:ph idx="7"/>
          </p:nvPr>
        </p:nvSpPr>
        <p:spPr>
          <a:xfrm>
            <a:off x="1901952" y="3557016"/>
            <a:ext cx="5788152" cy="219456"/>
          </a:xfrm>
        </p:spPr>
        <p:txBody>
          <a:bodyPr/>
          <a:lstStyle/>
          <a:p>
            <a:pPr marL="0" marR="0" indent="0" algn="ctr">
              <a:spcBef>
                <a:spcPts val="0"/>
              </a:spcBef>
              <a:spcAft>
                <a:spcPts val="0"/>
              </a:spcAft>
              <a:buNone/>
            </a:pPr>
            <a:r>
              <a:rPr sz="800" b="1" dirty="0" smtClean="0">
                <a:solidFill>
                  <a:srgbClr val="3DB0CD">
                    <a:alpha val="100000"/>
                  </a:srgbClr>
                </a:solidFill>
                <a:latin typeface="Times New Roman"/>
                <a:ea typeface="Times New Roman"/>
                <a:cs typeface="Times New Roman"/>
              </a:rPr>
              <a:t>ZONAL </a:t>
            </a:r>
            <a:r>
              <a:rPr sz="800" b="1" dirty="0">
                <a:solidFill>
                  <a:srgbClr val="3DB0CD">
                    <a:alpha val="100000"/>
                  </a:srgbClr>
                </a:solidFill>
                <a:latin typeface="Times New Roman"/>
                <a:ea typeface="Times New Roman"/>
                <a:cs typeface="Times New Roman"/>
              </a:rPr>
              <a:t>AUCTION REVENUE PER CONGESTION MANAGEMENT </a:t>
            </a:r>
            <a:r>
              <a:rPr sz="800" b="1" dirty="0" smtClean="0">
                <a:solidFill>
                  <a:srgbClr val="3DB0CD">
                    <a:alpha val="100000"/>
                  </a:srgbClr>
                </a:solidFill>
                <a:latin typeface="Times New Roman"/>
                <a:ea typeface="Times New Roman"/>
                <a:cs typeface="Times New Roman"/>
              </a:rPr>
              <a:t>ZONE</a:t>
            </a:r>
            <a:r>
              <a:rPr lang="en-US" sz="800" b="1" dirty="0" smtClean="0">
                <a:solidFill>
                  <a:srgbClr val="3DB0CD">
                    <a:alpha val="100000"/>
                  </a:srgbClr>
                </a:solidFill>
                <a:latin typeface="Times New Roman"/>
                <a:ea typeface="Times New Roman"/>
                <a:cs typeface="Times New Roman"/>
              </a:rPr>
              <a:t> ($/MWh)</a:t>
            </a:r>
            <a:endParaRPr sz="800" b="1" dirty="0">
              <a:solidFill>
                <a:srgbClr val="3DB0CD">
                  <a:alpha val="100000"/>
                </a:srgbClr>
              </a:solidFill>
              <a:latin typeface="Times New Roman"/>
              <a:ea typeface="Times New Roman"/>
              <a:cs typeface="Times New Roman"/>
            </a:endParaRPr>
          </a:p>
        </p:txBody>
      </p:sp>
      <p:graphicFrame>
        <p:nvGraphicFramePr>
          <p:cNvPr id="8" name="nvGraphicFrame 8"/>
          <p:cNvGraphicFramePr>
            <a:graphicFrameLocks noGrp="1"/>
          </p:cNvGraphicFramePr>
          <p:nvPr>
            <p:extLst>
              <p:ext uri="{D42A27DB-BD31-4B8C-83A1-F6EECF244321}">
                <p14:modId xmlns:p14="http://schemas.microsoft.com/office/powerpoint/2010/main" val="970138143"/>
              </p:ext>
            </p:extLst>
          </p:nvPr>
        </p:nvGraphicFramePr>
        <p:xfrm>
          <a:off x="457200" y="5166360"/>
          <a:ext cx="8403336" cy="1060706"/>
        </p:xfrm>
        <a:graphic>
          <a:graphicData uri="http://schemas.openxmlformats.org/drawingml/2006/table">
            <a:tbl>
              <a:tblPr/>
              <a:tblGrid>
                <a:gridCol w="795528"/>
                <a:gridCol w="585216"/>
                <a:gridCol w="585216"/>
                <a:gridCol w="585216"/>
                <a:gridCol w="585216"/>
                <a:gridCol w="585216"/>
                <a:gridCol w="585216"/>
                <a:gridCol w="585216"/>
                <a:gridCol w="585216"/>
                <a:gridCol w="585216"/>
                <a:gridCol w="585216"/>
                <a:gridCol w="585216"/>
                <a:gridCol w="585216"/>
                <a:gridCol w="585216"/>
              </a:tblGrid>
              <a:tr h="160106">
                <a:tc>
                  <a:txBody>
                    <a:bodyPr/>
                    <a:lstStyle/>
                    <a:p>
                      <a:pPr marL="50800" marR="50800" indent="0" algn="r">
                        <a:spcBef>
                          <a:spcPts val="100"/>
                        </a:spcBef>
                        <a:spcAft>
                          <a:spcPts val="100"/>
                        </a:spcAft>
                        <a:buNone/>
                      </a:pPr>
                      <a:r>
                        <a:rPr sz="800" dirty="0">
                          <a:solidFill>
                            <a:srgbClr val="CCCCCC">
                              <a:alpha val="100000"/>
                            </a:srgbClr>
                          </a:solidFill>
                          <a:latin typeface="Times New Roman"/>
                          <a:ea typeface="Times New Roman"/>
                          <a:cs typeface="Times New Roman"/>
                        </a:rPr>
                        <a:t>Zone</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CCCCCC">
                        <a:alpha val="100000"/>
                      </a:srgbClr>
                    </a:solidFill>
                  </a:tcPr>
                </a:tc>
                <a:tc>
                  <a:txBody>
                    <a:bodyPr/>
                    <a:lstStyle/>
                    <a:p>
                      <a:pPr marL="12700" marR="12700" indent="0" algn="r">
                        <a:spcBef>
                          <a:spcPts val="100"/>
                        </a:spcBef>
                        <a:spcAft>
                          <a:spcPts val="100"/>
                        </a:spcAft>
                        <a:buNone/>
                      </a:pPr>
                      <a:r>
                        <a:rPr sz="800" b="1">
                          <a:solidFill>
                            <a:srgbClr val="000000">
                              <a:alpha val="100000"/>
                            </a:srgbClr>
                          </a:solidFill>
                          <a:latin typeface="Times New Roman"/>
                          <a:ea typeface="Times New Roman"/>
                          <a:cs typeface="Times New Roman"/>
                        </a:rPr>
                        <a:t>Sep 2016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CCCCCC">
                        <a:alpha val="100000"/>
                      </a:srgbClr>
                    </a:solidFill>
                  </a:tcPr>
                </a:tc>
                <a:tc>
                  <a:txBody>
                    <a:bodyPr/>
                    <a:lstStyle/>
                    <a:p>
                      <a:pPr marL="12700" marR="12700" indent="0" algn="r">
                        <a:spcBef>
                          <a:spcPts val="100"/>
                        </a:spcBef>
                        <a:spcAft>
                          <a:spcPts val="100"/>
                        </a:spcAft>
                        <a:buNone/>
                      </a:pPr>
                      <a:r>
                        <a:rPr sz="800" b="1">
                          <a:solidFill>
                            <a:srgbClr val="000000">
                              <a:alpha val="100000"/>
                            </a:srgbClr>
                          </a:solidFill>
                          <a:latin typeface="Times New Roman"/>
                          <a:ea typeface="Times New Roman"/>
                          <a:cs typeface="Times New Roman"/>
                        </a:rPr>
                        <a:t>Oct 2016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CCCCCC">
                        <a:alpha val="100000"/>
                      </a:srgbClr>
                    </a:solidFill>
                  </a:tcPr>
                </a:tc>
                <a:tc>
                  <a:txBody>
                    <a:bodyPr/>
                    <a:lstStyle/>
                    <a:p>
                      <a:pPr marL="12700" marR="12700" indent="0" algn="r">
                        <a:spcBef>
                          <a:spcPts val="100"/>
                        </a:spcBef>
                        <a:spcAft>
                          <a:spcPts val="100"/>
                        </a:spcAft>
                        <a:buNone/>
                      </a:pPr>
                      <a:r>
                        <a:rPr sz="800" b="1">
                          <a:solidFill>
                            <a:srgbClr val="000000">
                              <a:alpha val="100000"/>
                            </a:srgbClr>
                          </a:solidFill>
                          <a:latin typeface="Times New Roman"/>
                          <a:ea typeface="Times New Roman"/>
                          <a:cs typeface="Times New Roman"/>
                        </a:rPr>
                        <a:t>Nov 2016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CCCCCC">
                        <a:alpha val="100000"/>
                      </a:srgbClr>
                    </a:solidFill>
                  </a:tcPr>
                </a:tc>
                <a:tc>
                  <a:txBody>
                    <a:bodyPr/>
                    <a:lstStyle/>
                    <a:p>
                      <a:pPr marL="12700" marR="12700" indent="0" algn="r">
                        <a:spcBef>
                          <a:spcPts val="100"/>
                        </a:spcBef>
                        <a:spcAft>
                          <a:spcPts val="100"/>
                        </a:spcAft>
                        <a:buNone/>
                      </a:pPr>
                      <a:r>
                        <a:rPr sz="800" b="1">
                          <a:solidFill>
                            <a:srgbClr val="000000">
                              <a:alpha val="100000"/>
                            </a:srgbClr>
                          </a:solidFill>
                          <a:latin typeface="Times New Roman"/>
                          <a:ea typeface="Times New Roman"/>
                          <a:cs typeface="Times New Roman"/>
                        </a:rPr>
                        <a:t>Dec 2016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CCCCCC">
                        <a:alpha val="100000"/>
                      </a:srgbClr>
                    </a:solidFill>
                  </a:tcPr>
                </a:tc>
                <a:tc>
                  <a:txBody>
                    <a:bodyPr/>
                    <a:lstStyle/>
                    <a:p>
                      <a:pPr marL="12700" marR="12700" indent="0" algn="r">
                        <a:spcBef>
                          <a:spcPts val="100"/>
                        </a:spcBef>
                        <a:spcAft>
                          <a:spcPts val="100"/>
                        </a:spcAft>
                        <a:buNone/>
                      </a:pPr>
                      <a:r>
                        <a:rPr sz="800" b="1">
                          <a:solidFill>
                            <a:srgbClr val="000000">
                              <a:alpha val="100000"/>
                            </a:srgbClr>
                          </a:solidFill>
                          <a:latin typeface="Times New Roman"/>
                          <a:ea typeface="Times New Roman"/>
                          <a:cs typeface="Times New Roman"/>
                        </a:rPr>
                        <a:t>Jan 2017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CCCCCC">
                        <a:alpha val="100000"/>
                      </a:srgbClr>
                    </a:solidFill>
                  </a:tcPr>
                </a:tc>
                <a:tc>
                  <a:txBody>
                    <a:bodyPr/>
                    <a:lstStyle/>
                    <a:p>
                      <a:pPr marL="12700" marR="12700" indent="0" algn="r">
                        <a:spcBef>
                          <a:spcPts val="100"/>
                        </a:spcBef>
                        <a:spcAft>
                          <a:spcPts val="100"/>
                        </a:spcAft>
                        <a:buNone/>
                      </a:pPr>
                      <a:r>
                        <a:rPr sz="800" b="1">
                          <a:solidFill>
                            <a:srgbClr val="000000">
                              <a:alpha val="100000"/>
                            </a:srgbClr>
                          </a:solidFill>
                          <a:latin typeface="Times New Roman"/>
                          <a:ea typeface="Times New Roman"/>
                          <a:cs typeface="Times New Roman"/>
                        </a:rPr>
                        <a:t>Feb 2017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CCCCCC">
                        <a:alpha val="100000"/>
                      </a:srgbClr>
                    </a:solidFill>
                  </a:tcPr>
                </a:tc>
                <a:tc>
                  <a:txBody>
                    <a:bodyPr/>
                    <a:lstStyle/>
                    <a:p>
                      <a:pPr marL="12700" marR="12700" indent="0" algn="r">
                        <a:spcBef>
                          <a:spcPts val="100"/>
                        </a:spcBef>
                        <a:spcAft>
                          <a:spcPts val="100"/>
                        </a:spcAft>
                        <a:buNone/>
                      </a:pPr>
                      <a:r>
                        <a:rPr sz="800" b="1">
                          <a:solidFill>
                            <a:srgbClr val="000000">
                              <a:alpha val="100000"/>
                            </a:srgbClr>
                          </a:solidFill>
                          <a:latin typeface="Times New Roman"/>
                          <a:ea typeface="Times New Roman"/>
                          <a:cs typeface="Times New Roman"/>
                        </a:rPr>
                        <a:t>Mar 2017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CCCCCC">
                        <a:alpha val="100000"/>
                      </a:srgbClr>
                    </a:solidFill>
                  </a:tcPr>
                </a:tc>
                <a:tc>
                  <a:txBody>
                    <a:bodyPr/>
                    <a:lstStyle/>
                    <a:p>
                      <a:pPr marL="12700" marR="12700" indent="0" algn="r">
                        <a:spcBef>
                          <a:spcPts val="100"/>
                        </a:spcBef>
                        <a:spcAft>
                          <a:spcPts val="100"/>
                        </a:spcAft>
                        <a:buNone/>
                      </a:pPr>
                      <a:r>
                        <a:rPr sz="800" b="1">
                          <a:solidFill>
                            <a:srgbClr val="000000">
                              <a:alpha val="100000"/>
                            </a:srgbClr>
                          </a:solidFill>
                          <a:latin typeface="Times New Roman"/>
                          <a:ea typeface="Times New Roman"/>
                          <a:cs typeface="Times New Roman"/>
                        </a:rPr>
                        <a:t>Apr 2017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CCCCCC">
                        <a:alpha val="100000"/>
                      </a:srgbClr>
                    </a:solidFill>
                  </a:tcPr>
                </a:tc>
                <a:tc>
                  <a:txBody>
                    <a:bodyPr/>
                    <a:lstStyle/>
                    <a:p>
                      <a:pPr marL="12700" marR="12700" indent="0" algn="r">
                        <a:spcBef>
                          <a:spcPts val="100"/>
                        </a:spcBef>
                        <a:spcAft>
                          <a:spcPts val="100"/>
                        </a:spcAft>
                        <a:buNone/>
                      </a:pPr>
                      <a:r>
                        <a:rPr sz="800" b="1">
                          <a:solidFill>
                            <a:srgbClr val="000000">
                              <a:alpha val="100000"/>
                            </a:srgbClr>
                          </a:solidFill>
                          <a:latin typeface="Times New Roman"/>
                          <a:ea typeface="Times New Roman"/>
                          <a:cs typeface="Times New Roman"/>
                        </a:rPr>
                        <a:t>May 2017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CCCCCC">
                        <a:alpha val="100000"/>
                      </a:srgbClr>
                    </a:solidFill>
                  </a:tcPr>
                </a:tc>
                <a:tc>
                  <a:txBody>
                    <a:bodyPr/>
                    <a:lstStyle/>
                    <a:p>
                      <a:pPr marL="12700" marR="12700" indent="0" algn="r">
                        <a:spcBef>
                          <a:spcPts val="100"/>
                        </a:spcBef>
                        <a:spcAft>
                          <a:spcPts val="100"/>
                        </a:spcAft>
                        <a:buNone/>
                      </a:pPr>
                      <a:r>
                        <a:rPr sz="800" b="1">
                          <a:solidFill>
                            <a:srgbClr val="000000">
                              <a:alpha val="100000"/>
                            </a:srgbClr>
                          </a:solidFill>
                          <a:latin typeface="Times New Roman"/>
                          <a:ea typeface="Times New Roman"/>
                          <a:cs typeface="Times New Roman"/>
                        </a:rPr>
                        <a:t>Jun 2017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CCCCCC">
                        <a:alpha val="100000"/>
                      </a:srgbClr>
                    </a:solidFill>
                  </a:tcPr>
                </a:tc>
                <a:tc>
                  <a:txBody>
                    <a:bodyPr/>
                    <a:lstStyle/>
                    <a:p>
                      <a:pPr marL="12700" marR="12700" indent="0" algn="r">
                        <a:spcBef>
                          <a:spcPts val="100"/>
                        </a:spcBef>
                        <a:spcAft>
                          <a:spcPts val="100"/>
                        </a:spcAft>
                        <a:buNone/>
                      </a:pPr>
                      <a:r>
                        <a:rPr sz="800" b="1">
                          <a:solidFill>
                            <a:srgbClr val="000000">
                              <a:alpha val="100000"/>
                            </a:srgbClr>
                          </a:solidFill>
                          <a:latin typeface="Times New Roman"/>
                          <a:ea typeface="Times New Roman"/>
                          <a:cs typeface="Times New Roman"/>
                        </a:rPr>
                        <a:t>Jul 2017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CCCCCC">
                        <a:alpha val="100000"/>
                      </a:srgbClr>
                    </a:solidFill>
                  </a:tcPr>
                </a:tc>
                <a:tc>
                  <a:txBody>
                    <a:bodyPr/>
                    <a:lstStyle/>
                    <a:p>
                      <a:pPr marL="12700" marR="12700" indent="0" algn="r">
                        <a:spcBef>
                          <a:spcPts val="100"/>
                        </a:spcBef>
                        <a:spcAft>
                          <a:spcPts val="100"/>
                        </a:spcAft>
                        <a:buNone/>
                      </a:pPr>
                      <a:r>
                        <a:rPr sz="800" b="1">
                          <a:solidFill>
                            <a:srgbClr val="000000">
                              <a:alpha val="100000"/>
                            </a:srgbClr>
                          </a:solidFill>
                          <a:latin typeface="Times New Roman"/>
                          <a:ea typeface="Times New Roman"/>
                          <a:cs typeface="Times New Roman"/>
                        </a:rPr>
                        <a:t>Aug 2017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CCCCCC">
                        <a:alpha val="100000"/>
                      </a:srgbClr>
                    </a:solidFill>
                  </a:tcPr>
                </a:tc>
                <a:tc>
                  <a:txBody>
                    <a:bodyPr/>
                    <a:lstStyle/>
                    <a:p>
                      <a:pPr marL="12700" marR="12700" indent="0" algn="r">
                        <a:spcBef>
                          <a:spcPts val="100"/>
                        </a:spcBef>
                        <a:spcAft>
                          <a:spcPts val="100"/>
                        </a:spcAft>
                        <a:buNone/>
                      </a:pPr>
                      <a:r>
                        <a:rPr sz="800" b="1">
                          <a:solidFill>
                            <a:srgbClr val="000000">
                              <a:alpha val="100000"/>
                            </a:srgbClr>
                          </a:solidFill>
                          <a:latin typeface="Times New Roman"/>
                          <a:ea typeface="Times New Roman"/>
                          <a:cs typeface="Times New Roman"/>
                        </a:rPr>
                        <a:t>Sep 2017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CCCCCC">
                        <a:alpha val="100000"/>
                      </a:srgbClr>
                    </a:solidFill>
                  </a:tcPr>
                </a:tc>
              </a:tr>
              <a:tr h="180120">
                <a:tc>
                  <a:txBody>
                    <a:bodyPr/>
                    <a:lstStyle/>
                    <a:p>
                      <a:pPr marL="12700" marR="12700" indent="0" algn="l">
                        <a:spcBef>
                          <a:spcPts val="100"/>
                        </a:spcBef>
                        <a:spcAft>
                          <a:spcPts val="100"/>
                        </a:spcAft>
                        <a:buNone/>
                      </a:pPr>
                      <a:r>
                        <a:rPr sz="900">
                          <a:solidFill>
                            <a:srgbClr val="000000">
                              <a:alpha val="100000"/>
                            </a:srgbClr>
                          </a:solidFill>
                          <a:latin typeface="Times New Roman"/>
                          <a:ea typeface="Times New Roman"/>
                          <a:cs typeface="Times New Roman"/>
                        </a:rPr>
                        <a:t>HOUSTON</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0.6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1.1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1.5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1.8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1.7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1.6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1.8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1.5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0.9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0.1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0.3</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0.2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0.4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r>
              <a:tr h="180120">
                <a:tc>
                  <a:txBody>
                    <a:bodyPr/>
                    <a:lstStyle/>
                    <a:p>
                      <a:pPr marL="12700" marR="12700" indent="0" algn="l">
                        <a:spcBef>
                          <a:spcPts val="100"/>
                        </a:spcBef>
                        <a:spcAft>
                          <a:spcPts val="100"/>
                        </a:spcAft>
                        <a:buNone/>
                      </a:pPr>
                      <a:r>
                        <a:rPr sz="900">
                          <a:solidFill>
                            <a:srgbClr val="000000">
                              <a:alpha val="100000"/>
                            </a:srgbClr>
                          </a:solidFill>
                          <a:latin typeface="Times New Roman"/>
                          <a:ea typeface="Times New Roman"/>
                          <a:cs typeface="Times New Roman"/>
                        </a:rPr>
                        <a:t>NORTH</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0.6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1.0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1.4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1.7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1.6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1.3</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1.5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1.4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0.7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-0.1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-0.2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-0.3</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0.2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EEEEE">
                        <a:alpha val="100000"/>
                      </a:srgbClr>
                    </a:solidFill>
                  </a:tcPr>
                </a:tc>
              </a:tr>
              <a:tr h="180120">
                <a:tc>
                  <a:txBody>
                    <a:bodyPr/>
                    <a:lstStyle/>
                    <a:p>
                      <a:pPr marL="12700" marR="12700" indent="0" algn="l">
                        <a:spcBef>
                          <a:spcPts val="100"/>
                        </a:spcBef>
                        <a:spcAft>
                          <a:spcPts val="100"/>
                        </a:spcAft>
                        <a:buNone/>
                      </a:pPr>
                      <a:r>
                        <a:rPr sz="900">
                          <a:solidFill>
                            <a:srgbClr val="000000">
                              <a:alpha val="100000"/>
                            </a:srgbClr>
                          </a:solidFill>
                          <a:latin typeface="Times New Roman"/>
                          <a:ea typeface="Times New Roman"/>
                          <a:cs typeface="Times New Roman"/>
                        </a:rPr>
                        <a:t>SOUTH</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0.1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0.5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0.9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1.2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1.1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dirty="0">
                          <a:solidFill>
                            <a:srgbClr val="000000">
                              <a:alpha val="100000"/>
                            </a:srgbClr>
                          </a:solidFill>
                          <a:latin typeface="Times New Roman"/>
                          <a:ea typeface="Times New Roman"/>
                          <a:cs typeface="Times New Roman"/>
                        </a:rPr>
                        <a:t>0.8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1.3</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0.9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0.4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-0.4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-0.5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-0.4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-0.2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alpha val="100000"/>
                      </a:srgbClr>
                    </a:solidFill>
                  </a:tcPr>
                </a:tc>
              </a:tr>
              <a:tr h="180120">
                <a:tc>
                  <a:txBody>
                    <a:bodyPr/>
                    <a:lstStyle/>
                    <a:p>
                      <a:pPr marL="12700" marR="12700" indent="0" algn="l">
                        <a:spcBef>
                          <a:spcPts val="100"/>
                        </a:spcBef>
                        <a:spcAft>
                          <a:spcPts val="100"/>
                        </a:spcAft>
                        <a:buNone/>
                      </a:pPr>
                      <a:r>
                        <a:rPr sz="900">
                          <a:solidFill>
                            <a:srgbClr val="000000">
                              <a:alpha val="100000"/>
                            </a:srgbClr>
                          </a:solidFill>
                          <a:latin typeface="Times New Roman"/>
                          <a:ea typeface="Times New Roman"/>
                          <a:cs typeface="Times New Roman"/>
                        </a:rPr>
                        <a:t>WEST</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-0.8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-0.2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0.3</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0.8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0.7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0.5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0.7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-0.7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-1.5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-1.4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-1.4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EEEEEE">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-0.9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rgbClr val="000000">
                          <a:alpha val="100000"/>
                        </a:srgbClr>
                      </a:solidFill>
                      <a:prstDash val="solid"/>
                    </a:lnB>
                    <a:solidFill>
                      <a:srgbClr val="EEEEEE">
                        <a:alpha val="100000"/>
                      </a:srgbClr>
                    </a:solidFill>
                  </a:tcPr>
                </a:tc>
              </a:tr>
              <a:tr h="180120">
                <a:tc>
                  <a:txBody>
                    <a:bodyPr/>
                    <a:lstStyle/>
                    <a:p>
                      <a:pPr marL="12700" marR="12700" indent="0" algn="l">
                        <a:spcBef>
                          <a:spcPts val="100"/>
                        </a:spcBef>
                        <a:spcAft>
                          <a:spcPts val="100"/>
                        </a:spcAft>
                        <a:buNone/>
                      </a:pPr>
                      <a:r>
                        <a:rPr sz="900">
                          <a:solidFill>
                            <a:srgbClr val="000000">
                              <a:alpha val="100000"/>
                            </a:srgbClr>
                          </a:solidFill>
                          <a:latin typeface="Times New Roman"/>
                          <a:ea typeface="Times New Roman"/>
                          <a:cs typeface="Times New Roman"/>
                        </a:rPr>
                        <a:t>TOTAL</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0.4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0.8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1.1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1.4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1.4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1.2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1.5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1.1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0.6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-0.3</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-0.3</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-0.2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c>
                  <a:txBody>
                    <a:bodyPr/>
                    <a:lstStyle/>
                    <a:p>
                      <a:pPr marL="12700" marR="12700" indent="0" algn="r">
                        <a:spcBef>
                          <a:spcPts val="100"/>
                        </a:spcBef>
                        <a:spcAft>
                          <a:spcPts val="100"/>
                        </a:spcAft>
                        <a:buNone/>
                      </a:pPr>
                      <a:r>
                        <a:rPr sz="900">
                          <a:solidFill>
                            <a:srgbClr val="000000">
                              <a:alpha val="100000"/>
                            </a:srgbClr>
                          </a:solidFill>
                          <a:latin typeface="Times New Roman"/>
                          <a:ea typeface="Times New Roman"/>
                          <a:cs typeface="Times New Roman"/>
                        </a:rPr>
                        <a:t>  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0000">
                          <a:alpha val="100000"/>
                        </a:srgbClr>
                      </a:solidFill>
                      <a:prstDash val="solid"/>
                    </a:lnT>
                    <a:lnB w="12700" cap="flat" cmpd="sng" algn="ctr">
                      <a:noFill/>
                      <a:prstDash val="solid"/>
                      <a:round/>
                      <a:headEnd type="none" w="med" len="med"/>
                      <a:tailEnd type="none" w="med" len="med"/>
                    </a:lnB>
                    <a:solidFill>
                      <a:srgbClr val="FFFFFF">
                        <a:alpha val="100000"/>
                      </a:srgbClr>
                    </a:solidFill>
                  </a:tcPr>
                </a:tc>
              </a:tr>
            </a:tbl>
          </a:graphicData>
        </a:graphic>
      </p:graphicFrame>
      <p:sp>
        <p:nvSpPr>
          <p:cNvPr id="9" name="Title Texts9"/>
          <p:cNvSpPr>
            <a:spLocks noGrp="1"/>
          </p:cNvSpPr>
          <p:nvPr>
            <p:ph idx="9"/>
          </p:nvPr>
        </p:nvSpPr>
        <p:spPr>
          <a:xfrm>
            <a:off x="1901952" y="4919472"/>
            <a:ext cx="5788152" cy="219456"/>
          </a:xfrm>
        </p:spPr>
        <p:txBody>
          <a:bodyPr/>
          <a:lstStyle/>
          <a:p>
            <a:pPr marL="0" marR="0" indent="0" algn="ctr">
              <a:spcBef>
                <a:spcPts val="0"/>
              </a:spcBef>
              <a:spcAft>
                <a:spcPts val="0"/>
              </a:spcAft>
              <a:buNone/>
            </a:pPr>
            <a:r>
              <a:rPr lang="en-US" sz="800" b="1" dirty="0" smtClean="0">
                <a:solidFill>
                  <a:srgbClr val="3DB0CD">
                    <a:alpha val="100000"/>
                  </a:srgbClr>
                </a:solidFill>
                <a:latin typeface="Times New Roman"/>
                <a:ea typeface="Times New Roman"/>
                <a:cs typeface="Times New Roman"/>
              </a:rPr>
              <a:t>NET ALLOCATION TO LOAD PER </a:t>
            </a:r>
            <a:r>
              <a:rPr sz="800" b="1" dirty="0" smtClean="0">
                <a:solidFill>
                  <a:srgbClr val="3DB0CD">
                    <a:alpha val="100000"/>
                  </a:srgbClr>
                </a:solidFill>
                <a:latin typeface="Times New Roman"/>
                <a:ea typeface="Times New Roman"/>
                <a:cs typeface="Times New Roman"/>
              </a:rPr>
              <a:t>CONGESTION </a:t>
            </a:r>
            <a:r>
              <a:rPr sz="800" b="1" dirty="0">
                <a:solidFill>
                  <a:srgbClr val="3DB0CD">
                    <a:alpha val="100000"/>
                  </a:srgbClr>
                </a:solidFill>
                <a:latin typeface="Times New Roman"/>
                <a:ea typeface="Times New Roman"/>
                <a:cs typeface="Times New Roman"/>
              </a:rPr>
              <a:t>MANAGEMENT </a:t>
            </a:r>
            <a:r>
              <a:rPr sz="800" b="1" dirty="0" smtClean="0">
                <a:solidFill>
                  <a:srgbClr val="3DB0CD">
                    <a:alpha val="100000"/>
                  </a:srgbClr>
                </a:solidFill>
                <a:latin typeface="Times New Roman"/>
                <a:ea typeface="Times New Roman"/>
                <a:cs typeface="Times New Roman"/>
              </a:rPr>
              <a:t>ZONE</a:t>
            </a:r>
            <a:r>
              <a:rPr lang="en-US" sz="800" b="1" dirty="0" smtClean="0">
                <a:solidFill>
                  <a:srgbClr val="3DB0CD">
                    <a:alpha val="100000"/>
                  </a:srgbClr>
                </a:solidFill>
                <a:latin typeface="Times New Roman"/>
                <a:ea typeface="Times New Roman"/>
                <a:cs typeface="Times New Roman"/>
              </a:rPr>
              <a:t> ($/MWh)</a:t>
            </a:r>
            <a:r>
              <a:rPr sz="800" b="1" baseline="30000" dirty="0" smtClean="0">
                <a:solidFill>
                  <a:srgbClr val="3DB0CD">
                    <a:alpha val="100000"/>
                  </a:srgbClr>
                </a:solidFill>
                <a:latin typeface="Times New Roman"/>
                <a:ea typeface="Times New Roman"/>
                <a:cs typeface="Times New Roman"/>
              </a:rPr>
              <a:t>4</a:t>
            </a:r>
            <a:endParaRPr sz="800" b="1" baseline="30000" dirty="0">
              <a:solidFill>
                <a:srgbClr val="3DB0CD">
                  <a:alpha val="100000"/>
                </a:srgbClr>
              </a:solidFill>
              <a:latin typeface="Times New Roman"/>
              <a:ea typeface="Times New Roman"/>
              <a:cs typeface="Times New Roman"/>
            </a:endParaRPr>
          </a:p>
        </p:txBody>
      </p:sp>
    </p:spTree>
  </p:cSld>
  <p:clrMapOvr>
    <a:masterClrMapping/>
  </p:clrMapOvr>
</p:sld>
</file>

<file path=ppt/theme/theme1.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5532</TotalTime>
  <Words>1436</Words>
  <Application>Microsoft Office PowerPoint</Application>
  <PresentationFormat>On-screen Show (4:3)</PresentationFormat>
  <Paragraphs>628</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Times New Roman</vt:lpstr>
      <vt:lpstr>1_Office Theme</vt:lpstr>
      <vt:lpstr>8.2(2)(g) Net Allocation to Load - Totals and $/MWh </vt:lpstr>
      <vt:lpstr>8.2(2)(g) Net Allocation to Load - Totals and $/MWh </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8.2(2)(g) Net Allocation to Load - Totals and $/MWh</dc:title>
  <dc:creator>Annab, Magie</dc:creator>
  <cp:lastModifiedBy>Annab, Magie</cp:lastModifiedBy>
  <cp:revision>37</cp:revision>
  <dcterms:created xsi:type="dcterms:W3CDTF">2017-11-09T16:20:22Z</dcterms:created>
  <dcterms:modified xsi:type="dcterms:W3CDTF">2018-04-10T21:26:53Z</dcterms:modified>
</cp:coreProperties>
</file>