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5.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 id="2147483662" r:id="rId7"/>
    <p:sldMasterId id="2147483674" r:id="rId8"/>
    <p:sldMasterId id="2147483691" r:id="rId9"/>
  </p:sldMasterIdLst>
  <p:notesMasterIdLst>
    <p:notesMasterId r:id="rId35"/>
  </p:notesMasterIdLst>
  <p:handoutMasterIdLst>
    <p:handoutMasterId r:id="rId36"/>
  </p:handoutMasterIdLst>
  <p:sldIdLst>
    <p:sldId id="260" r:id="rId10"/>
    <p:sldId id="327" r:id="rId11"/>
    <p:sldId id="328" r:id="rId12"/>
    <p:sldId id="339" r:id="rId13"/>
    <p:sldId id="337" r:id="rId14"/>
    <p:sldId id="366" r:id="rId15"/>
    <p:sldId id="355" r:id="rId16"/>
    <p:sldId id="341" r:id="rId17"/>
    <p:sldId id="360" r:id="rId18"/>
    <p:sldId id="361" r:id="rId19"/>
    <p:sldId id="348" r:id="rId20"/>
    <p:sldId id="351" r:id="rId21"/>
    <p:sldId id="362" r:id="rId22"/>
    <p:sldId id="365" r:id="rId23"/>
    <p:sldId id="364" r:id="rId24"/>
    <p:sldId id="344" r:id="rId25"/>
    <p:sldId id="345" r:id="rId26"/>
    <p:sldId id="346" r:id="rId27"/>
    <p:sldId id="352" r:id="rId28"/>
    <p:sldId id="367" r:id="rId29"/>
    <p:sldId id="358" r:id="rId30"/>
    <p:sldId id="359" r:id="rId31"/>
    <p:sldId id="368" r:id="rId32"/>
    <p:sldId id="329" r:id="rId33"/>
    <p:sldId id="363" r:id="rId3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evosjana, Julia" initials="MJ" lastIdx="1" clrIdx="0">
    <p:extLst/>
  </p:cmAuthor>
  <p:cmAuthor id="2" name="nbigbee" initials="NB" lastIdx="13" clrIdx="1">
    <p:extLst>
      <p:ext uri="{19B8F6BF-5375-455C-9EA6-DF929625EA0E}">
        <p15:presenceInfo xmlns:p15="http://schemas.microsoft.com/office/powerpoint/2012/main" userId="nbigbee" providerId="None"/>
      </p:ext>
    </p:extLst>
  </p:cmAuthor>
  <p:cmAuthor id="3" name="Stice, Clayton" initials="SC" lastIdx="1" clrIdx="2">
    <p:extLst>
      <p:ext uri="{19B8F6BF-5375-455C-9EA6-DF929625EA0E}">
        <p15:presenceInfo xmlns:p15="http://schemas.microsoft.com/office/powerpoint/2012/main" userId="S-1-5-21-639947351-343809578-3807592339-552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CBE2"/>
    <a:srgbClr val="EBDD34"/>
    <a:srgbClr val="4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902" autoAdjust="0"/>
    <p:restoredTop sz="95355" autoAdjust="0"/>
  </p:normalViewPr>
  <p:slideViewPr>
    <p:cSldViewPr showGuides="1">
      <p:cViewPr varScale="1">
        <p:scale>
          <a:sx n="97" d="100"/>
          <a:sy n="97" d="100"/>
        </p:scale>
        <p:origin x="754" y="82"/>
      </p:cViewPr>
      <p:guideLst>
        <p:guide orient="horz" pos="2160"/>
        <p:guide pos="2880"/>
      </p:guideLst>
    </p:cSldViewPr>
  </p:slideViewPr>
  <p:notesTextViewPr>
    <p:cViewPr>
      <p:scale>
        <a:sx n="3" d="2"/>
        <a:sy n="3" d="2"/>
      </p:scale>
      <p:origin x="0" y="0"/>
    </p:cViewPr>
  </p:notesTextViewPr>
  <p:sorterViewPr>
    <p:cViewPr>
      <p:scale>
        <a:sx n="100" d="100"/>
        <a:sy n="100" d="100"/>
      </p:scale>
      <p:origin x="0" y="-3936"/>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2.xml"/><Relationship Id="rId34" Type="http://schemas.openxmlformats.org/officeDocument/2006/relationships/slide" Target="slides/slide25.xml"/><Relationship Id="rId42" Type="http://schemas.microsoft.com/office/2015/10/relationships/revisionInfo" Target="revisionInfo.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handoutMaster" Target="handoutMasters/handoutMaster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4/10/2018</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4/10/2018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u="none"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1B3D22-F502-4A52-A06E-717BD3D70E2C}" type="slidenum">
              <a:rPr lang="en-US" smtClean="0"/>
              <a:pPr/>
              <a:t>2</a:t>
            </a:fld>
            <a:endParaRPr lang="en-US" dirty="0"/>
          </a:p>
        </p:txBody>
      </p:sp>
    </p:spTree>
    <p:extLst>
      <p:ext uri="{BB962C8B-B14F-4D97-AF65-F5344CB8AC3E}">
        <p14:creationId xmlns:p14="http://schemas.microsoft.com/office/powerpoint/2010/main" val="11357631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u="none"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1B3D22-F502-4A52-A06E-717BD3D70E2C}" type="slidenum">
              <a:rPr lang="en-US" smtClean="0"/>
              <a:pPr/>
              <a:t>14</a:t>
            </a:fld>
            <a:endParaRPr lang="en-US" dirty="0"/>
          </a:p>
        </p:txBody>
      </p:sp>
    </p:spTree>
    <p:extLst>
      <p:ext uri="{BB962C8B-B14F-4D97-AF65-F5344CB8AC3E}">
        <p14:creationId xmlns:p14="http://schemas.microsoft.com/office/powerpoint/2010/main" val="32910473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u="none"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1B3D22-F502-4A52-A06E-717BD3D70E2C}" type="slidenum">
              <a:rPr lang="en-US" smtClean="0"/>
              <a:pPr/>
              <a:t>15</a:t>
            </a:fld>
            <a:endParaRPr lang="en-US" dirty="0"/>
          </a:p>
        </p:txBody>
      </p:sp>
    </p:spTree>
    <p:extLst>
      <p:ext uri="{BB962C8B-B14F-4D97-AF65-F5344CB8AC3E}">
        <p14:creationId xmlns:p14="http://schemas.microsoft.com/office/powerpoint/2010/main" val="3076826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16</a:t>
            </a:fld>
            <a:endParaRPr lang="en-US" dirty="0"/>
          </a:p>
        </p:txBody>
      </p:sp>
    </p:spTree>
    <p:extLst>
      <p:ext uri="{BB962C8B-B14F-4D97-AF65-F5344CB8AC3E}">
        <p14:creationId xmlns:p14="http://schemas.microsoft.com/office/powerpoint/2010/main" val="19411267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31725438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35108010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9159774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26328852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u="none"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1B3D22-F502-4A52-A06E-717BD3D70E2C}" type="slidenum">
              <a:rPr lang="en-US" smtClean="0"/>
              <a:pPr/>
              <a:t>24</a:t>
            </a:fld>
            <a:endParaRPr lang="en-US" dirty="0"/>
          </a:p>
        </p:txBody>
      </p:sp>
    </p:spTree>
    <p:extLst>
      <p:ext uri="{BB962C8B-B14F-4D97-AF65-F5344CB8AC3E}">
        <p14:creationId xmlns:p14="http://schemas.microsoft.com/office/powerpoint/2010/main" val="1136843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u="none"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1B3D22-F502-4A52-A06E-717BD3D70E2C}" type="slidenum">
              <a:rPr lang="en-US" smtClean="0"/>
              <a:pPr/>
              <a:t>25</a:t>
            </a:fld>
            <a:endParaRPr lang="en-US" dirty="0"/>
          </a:p>
        </p:txBody>
      </p:sp>
    </p:spTree>
    <p:extLst>
      <p:ext uri="{BB962C8B-B14F-4D97-AF65-F5344CB8AC3E}">
        <p14:creationId xmlns:p14="http://schemas.microsoft.com/office/powerpoint/2010/main" val="9373710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u="none"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1B3D22-F502-4A52-A06E-717BD3D70E2C}" type="slidenum">
              <a:rPr lang="en-US" smtClean="0"/>
              <a:pPr/>
              <a:t>3</a:t>
            </a:fld>
            <a:endParaRPr lang="en-US" dirty="0"/>
          </a:p>
        </p:txBody>
      </p:sp>
    </p:spTree>
    <p:extLst>
      <p:ext uri="{BB962C8B-B14F-4D97-AF65-F5344CB8AC3E}">
        <p14:creationId xmlns:p14="http://schemas.microsoft.com/office/powerpoint/2010/main" val="8754982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u="none"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1B3D22-F502-4A52-A06E-717BD3D70E2C}" type="slidenum">
              <a:rPr lang="en-US" smtClean="0"/>
              <a:pPr/>
              <a:t>4</a:t>
            </a:fld>
            <a:endParaRPr lang="en-US" dirty="0"/>
          </a:p>
        </p:txBody>
      </p:sp>
    </p:spTree>
    <p:extLst>
      <p:ext uri="{BB962C8B-B14F-4D97-AF65-F5344CB8AC3E}">
        <p14:creationId xmlns:p14="http://schemas.microsoft.com/office/powerpoint/2010/main" val="641115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u="none"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1B3D22-F502-4A52-A06E-717BD3D70E2C}" type="slidenum">
              <a:rPr lang="en-US" smtClean="0"/>
              <a:pPr/>
              <a:t>5</a:t>
            </a:fld>
            <a:endParaRPr lang="en-US" dirty="0"/>
          </a:p>
        </p:txBody>
      </p:sp>
    </p:spTree>
    <p:extLst>
      <p:ext uri="{BB962C8B-B14F-4D97-AF65-F5344CB8AC3E}">
        <p14:creationId xmlns:p14="http://schemas.microsoft.com/office/powerpoint/2010/main" val="1968765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u="none"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1B3D22-F502-4A52-A06E-717BD3D70E2C}" type="slidenum">
              <a:rPr lang="en-US" smtClean="0"/>
              <a:pPr/>
              <a:t>6</a:t>
            </a:fld>
            <a:endParaRPr lang="en-US" dirty="0"/>
          </a:p>
        </p:txBody>
      </p:sp>
    </p:spTree>
    <p:extLst>
      <p:ext uri="{BB962C8B-B14F-4D97-AF65-F5344CB8AC3E}">
        <p14:creationId xmlns:p14="http://schemas.microsoft.com/office/powerpoint/2010/main" val="8693584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none" kern="1200" dirty="0" smtClean="0">
                <a:solidFill>
                  <a:schemeClr val="tx1"/>
                </a:solidFill>
                <a:effectLst/>
                <a:latin typeface="+mn-lt"/>
                <a:ea typeface="+mn-ea"/>
                <a:cs typeface="+mn-cs"/>
              </a:rPr>
              <a:t>This key diagram represents the first proposal of how</a:t>
            </a:r>
            <a:r>
              <a:rPr lang="en-US" sz="1200" u="none" kern="1200" baseline="0" dirty="0" smtClean="0">
                <a:solidFill>
                  <a:schemeClr val="tx1"/>
                </a:solidFill>
                <a:effectLst/>
                <a:latin typeface="+mn-lt"/>
                <a:ea typeface="+mn-ea"/>
                <a:cs typeface="+mn-cs"/>
              </a:rPr>
              <a:t> the protocols define resources from a 10,000 foot level, and are (primarily)based on size and how they are connected to the ERCOT system.</a:t>
            </a:r>
          </a:p>
          <a:p>
            <a:r>
              <a:rPr lang="en-US" sz="1000" u="none" kern="1200" dirty="0" smtClean="0">
                <a:solidFill>
                  <a:schemeClr val="tx1"/>
                </a:solidFill>
                <a:effectLst/>
                <a:latin typeface="+mn-lt"/>
                <a:ea typeface="+mn-ea"/>
                <a:cs typeface="+mn-cs"/>
              </a:rPr>
              <a:t>(note-the top half</a:t>
            </a:r>
            <a:r>
              <a:rPr lang="en-US" sz="1000" u="none" kern="1200" baseline="0" dirty="0" smtClean="0">
                <a:solidFill>
                  <a:schemeClr val="tx1"/>
                </a:solidFill>
                <a:effectLst/>
                <a:latin typeface="+mn-lt"/>
                <a:ea typeface="+mn-ea"/>
                <a:cs typeface="+mn-cs"/>
              </a:rPr>
              <a:t> of the diagram was modified slightly from the original presentation in August to reflect the existing protocol requirements.)</a:t>
            </a:r>
          </a:p>
          <a:p>
            <a:endParaRPr lang="en-US" sz="1200" u="none" kern="1200" baseline="0" dirty="0" smtClean="0">
              <a:solidFill>
                <a:schemeClr val="tx1"/>
              </a:solidFill>
              <a:effectLst/>
              <a:latin typeface="+mn-lt"/>
              <a:ea typeface="+mn-ea"/>
              <a:cs typeface="+mn-cs"/>
            </a:endParaRPr>
          </a:p>
          <a:p>
            <a:r>
              <a:rPr lang="en-US" sz="1200" u="none" kern="1200" baseline="0" dirty="0" smtClean="0">
                <a:solidFill>
                  <a:schemeClr val="tx1"/>
                </a:solidFill>
                <a:effectLst/>
                <a:latin typeface="+mn-lt"/>
                <a:ea typeface="+mn-ea"/>
                <a:cs typeface="+mn-cs"/>
              </a:rPr>
              <a:t>The Generation types listed in the bottom left of the diagram, although listed in the definitions section as types of Generation Resources, are not really helpful to the user in terms of what they are.  The terms are more reflective of the various technologies used by the Generation Resources, and adds to some of the confusion. </a:t>
            </a:r>
          </a:p>
          <a:p>
            <a:endParaRPr lang="en-US" sz="1200" u="none" kern="1200" baseline="0" dirty="0" smtClean="0">
              <a:solidFill>
                <a:schemeClr val="tx1"/>
              </a:solidFill>
              <a:effectLst/>
              <a:latin typeface="+mn-lt"/>
              <a:ea typeface="+mn-ea"/>
              <a:cs typeface="+mn-cs"/>
            </a:endParaRPr>
          </a:p>
          <a:p>
            <a:r>
              <a:rPr lang="en-US" sz="1200" u="none" kern="1200" baseline="0" dirty="0" smtClean="0">
                <a:solidFill>
                  <a:schemeClr val="tx1"/>
                </a:solidFill>
                <a:effectLst/>
                <a:latin typeface="+mn-lt"/>
                <a:ea typeface="+mn-ea"/>
                <a:cs typeface="+mn-cs"/>
              </a:rPr>
              <a:t>The Service/statuses listed in the bottom right of the diagram, also listed in the definitions section as types of Generation Resources are again, not helpful since they are more reflective of either services they are qualified to provide (</a:t>
            </a:r>
            <a:r>
              <a:rPr lang="en-US" sz="1200" u="none" kern="1200" baseline="0" dirty="0" err="1" smtClean="0">
                <a:solidFill>
                  <a:schemeClr val="tx1"/>
                </a:solidFill>
                <a:effectLst/>
                <a:latin typeface="+mn-lt"/>
                <a:ea typeface="+mn-ea"/>
                <a:cs typeface="+mn-cs"/>
              </a:rPr>
              <a:t>blackstart</a:t>
            </a:r>
            <a:r>
              <a:rPr lang="en-US" sz="1200" u="none" kern="1200" baseline="0" dirty="0" smtClean="0">
                <a:solidFill>
                  <a:schemeClr val="tx1"/>
                </a:solidFill>
                <a:effectLst/>
                <a:latin typeface="+mn-lt"/>
                <a:ea typeface="+mn-ea"/>
                <a:cs typeface="+mn-cs"/>
              </a:rPr>
              <a:t>, </a:t>
            </a:r>
            <a:r>
              <a:rPr lang="en-US" sz="1200" u="none" kern="1200" baseline="0" dirty="0" err="1" smtClean="0">
                <a:solidFill>
                  <a:schemeClr val="tx1"/>
                </a:solidFill>
                <a:effectLst/>
                <a:latin typeface="+mn-lt"/>
                <a:ea typeface="+mn-ea"/>
                <a:cs typeface="+mn-cs"/>
              </a:rPr>
              <a:t>etc</a:t>
            </a:r>
            <a:r>
              <a:rPr lang="en-US" sz="1200" u="none" kern="1200" baseline="0" dirty="0" smtClean="0">
                <a:solidFill>
                  <a:schemeClr val="tx1"/>
                </a:solidFill>
                <a:effectLst/>
                <a:latin typeface="+mn-lt"/>
                <a:ea typeface="+mn-ea"/>
                <a:cs typeface="+mn-cs"/>
              </a:rPr>
              <a:t>) or the status of the resource itself (mothballed, </a:t>
            </a:r>
            <a:r>
              <a:rPr lang="en-US" sz="1200" u="none" kern="1200" baseline="0" dirty="0" err="1" smtClean="0">
                <a:solidFill>
                  <a:schemeClr val="tx1"/>
                </a:solidFill>
                <a:effectLst/>
                <a:latin typeface="+mn-lt"/>
                <a:ea typeface="+mn-ea"/>
                <a:cs typeface="+mn-cs"/>
              </a:rPr>
              <a:t>etc</a:t>
            </a:r>
            <a:r>
              <a:rPr lang="en-US" sz="1200" u="none" kern="1200" baseline="0" dirty="0" smtClean="0">
                <a:solidFill>
                  <a:schemeClr val="tx1"/>
                </a:solidFill>
                <a:effectLst/>
                <a:latin typeface="+mn-lt"/>
                <a:ea typeface="+mn-ea"/>
                <a:cs typeface="+mn-cs"/>
              </a:rPr>
              <a:t>)</a:t>
            </a:r>
          </a:p>
          <a:p>
            <a:endParaRPr lang="en-US" sz="1200" u="none" kern="1200" baseline="0" dirty="0" smtClean="0">
              <a:solidFill>
                <a:schemeClr val="tx1"/>
              </a:solidFill>
              <a:effectLst/>
              <a:latin typeface="+mn-lt"/>
              <a:ea typeface="+mn-ea"/>
              <a:cs typeface="+mn-cs"/>
            </a:endParaRPr>
          </a:p>
          <a:p>
            <a:r>
              <a:rPr lang="en-US" sz="1200" u="none" kern="1200" baseline="0" dirty="0" smtClean="0">
                <a:solidFill>
                  <a:schemeClr val="tx1"/>
                </a:solidFill>
                <a:effectLst/>
                <a:latin typeface="+mn-lt"/>
                <a:ea typeface="+mn-ea"/>
                <a:cs typeface="+mn-cs"/>
              </a:rPr>
              <a:t>Bottom line– the top half of the diagram provides a good 10,000 foot view of how the resources are differentiated, but the bottom half identifies a number of terms that confuse new users.</a:t>
            </a:r>
            <a:endParaRPr lang="en-US" sz="1200" u="none"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1B3D22-F502-4A52-A06E-717BD3D70E2C}" type="slidenum">
              <a:rPr lang="en-US" smtClean="0"/>
              <a:pPr/>
              <a:t>7</a:t>
            </a:fld>
            <a:endParaRPr lang="en-US" dirty="0"/>
          </a:p>
        </p:txBody>
      </p:sp>
    </p:spTree>
    <p:extLst>
      <p:ext uri="{BB962C8B-B14F-4D97-AF65-F5344CB8AC3E}">
        <p14:creationId xmlns:p14="http://schemas.microsoft.com/office/powerpoint/2010/main" val="4263227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Back</a:t>
            </a:r>
            <a:r>
              <a:rPr lang="en-US" baseline="0" dirty="0" smtClean="0"/>
              <a:t> to the Protocols for the </a:t>
            </a:r>
            <a:r>
              <a:rPr lang="en-US" dirty="0" smtClean="0"/>
              <a:t>Straight-up</a:t>
            </a:r>
            <a:r>
              <a:rPr lang="en-US" baseline="0" dirty="0" smtClean="0"/>
              <a:t> definition to help with resolving the term “non-modeled generation”.</a:t>
            </a:r>
          </a:p>
          <a:p>
            <a:r>
              <a:rPr lang="en-US" baseline="0" dirty="0" smtClean="0"/>
              <a:t>Note that two factors are used for identification – size and </a:t>
            </a:r>
            <a:r>
              <a:rPr lang="en-US" i="1" baseline="0" dirty="0" smtClean="0"/>
              <a:t>market participation</a:t>
            </a:r>
            <a:r>
              <a:rPr lang="en-US" baseline="0" dirty="0" smtClean="0"/>
              <a:t>. (more on that later)</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dirty="0"/>
          </a:p>
        </p:txBody>
      </p:sp>
    </p:spTree>
    <p:extLst>
      <p:ext uri="{BB962C8B-B14F-4D97-AF65-F5344CB8AC3E}">
        <p14:creationId xmlns:p14="http://schemas.microsoft.com/office/powerpoint/2010/main" val="36168320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follow-up narrowed</a:t>
            </a:r>
            <a:r>
              <a:rPr lang="en-US" baseline="0" dirty="0" smtClean="0"/>
              <a:t> down framework included all of the resources in ERCOT, including those on the distribution system, and identified some of the sources of confusion.  </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dirty="0"/>
          </a:p>
        </p:txBody>
      </p:sp>
    </p:spTree>
    <p:extLst>
      <p:ext uri="{BB962C8B-B14F-4D97-AF65-F5344CB8AC3E}">
        <p14:creationId xmlns:p14="http://schemas.microsoft.com/office/powerpoint/2010/main" val="38038562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13</a:t>
            </a:fld>
            <a:endParaRPr lang="en-US" dirty="0"/>
          </a:p>
        </p:txBody>
      </p:sp>
    </p:spTree>
    <p:extLst>
      <p:ext uri="{BB962C8B-B14F-4D97-AF65-F5344CB8AC3E}">
        <p14:creationId xmlns:p14="http://schemas.microsoft.com/office/powerpoint/2010/main" val="2573986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940881-8DD1-4F38-B0F4-863F594443BA}" type="datetimeFigureOut">
              <a:rPr lang="en-US" smtClean="0">
                <a:solidFill>
                  <a:prstClr val="black">
                    <a:tint val="75000"/>
                  </a:prstClr>
                </a:solidFill>
              </a:rPr>
              <a:pPr/>
              <a:t>4/10/2018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2E147235-0967-46D8-AF14-A42D56AEDF7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201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940881-8DD1-4F38-B0F4-863F594443BA}" type="datetimeFigureOut">
              <a:rPr lang="en-US" smtClean="0">
                <a:solidFill>
                  <a:prstClr val="black">
                    <a:tint val="75000"/>
                  </a:prstClr>
                </a:solidFill>
              </a:rPr>
              <a:pPr/>
              <a:t>4/10/2018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2E147235-0967-46D8-AF14-A42D56AEDF7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54297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940881-8DD1-4F38-B0F4-863F594443BA}" type="datetimeFigureOut">
              <a:rPr lang="en-US" smtClean="0">
                <a:solidFill>
                  <a:prstClr val="black">
                    <a:tint val="75000"/>
                  </a:prstClr>
                </a:solidFill>
              </a:rPr>
              <a:pPr/>
              <a:t>4/10/2018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2E147235-0967-46D8-AF14-A42D56AEDF7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382623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940881-8DD1-4F38-B0F4-863F594443BA}" type="datetimeFigureOut">
              <a:rPr lang="en-US" smtClean="0">
                <a:solidFill>
                  <a:prstClr val="black">
                    <a:tint val="75000"/>
                  </a:prstClr>
                </a:solidFill>
              </a:rPr>
              <a:pPr/>
              <a:t>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E147235-0967-46D8-AF14-A42D56AEDF7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06444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940881-8DD1-4F38-B0F4-863F594443BA}" type="datetimeFigureOut">
              <a:rPr lang="en-US" smtClean="0">
                <a:solidFill>
                  <a:prstClr val="black">
                    <a:tint val="75000"/>
                  </a:prstClr>
                </a:solidFill>
              </a:rPr>
              <a:pPr/>
              <a:t>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E147235-0967-46D8-AF14-A42D56AEDF7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055842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940881-8DD1-4F38-B0F4-863F594443BA}" type="datetimeFigureOut">
              <a:rPr lang="en-US" smtClean="0">
                <a:solidFill>
                  <a:prstClr val="black">
                    <a:tint val="75000"/>
                  </a:prstClr>
                </a:solidFill>
              </a:rPr>
              <a:pPr/>
              <a:t>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E147235-0967-46D8-AF14-A42D56AEDF7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391072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940881-8DD1-4F38-B0F4-863F594443BA}" type="datetimeFigureOut">
              <a:rPr lang="en-US" smtClean="0">
                <a:solidFill>
                  <a:prstClr val="black">
                    <a:tint val="75000"/>
                  </a:prstClr>
                </a:solidFill>
              </a:rPr>
              <a:pPr/>
              <a:t>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E147235-0967-46D8-AF14-A42D56AEDF7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427566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11325661"/>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5574496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cxnSp>
        <p:nvCxnSpPr>
          <p:cNvPr id="7" name="Straight Connector 6"/>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userDrawn="1"/>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prstClr val="black"/>
                </a:solidFill>
              </a:rPr>
              <a:pPr/>
              <a:t>‹#›</a:t>
            </a:fld>
            <a:endParaRPr lang="en-US" dirty="0">
              <a:solidFill>
                <a:prstClr val="black"/>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smtClean="0"/>
              <a:t>Click to edit Master title style</a:t>
            </a:r>
            <a:endParaRPr lang="en-US" dirty="0"/>
          </a:p>
        </p:txBody>
      </p:sp>
      <p:sp>
        <p:nvSpPr>
          <p:cNvPr id="13"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solidFill>
                  <a:prstClr val="black">
                    <a:tint val="75000"/>
                  </a:prstClr>
                </a:solidFill>
              </a:rPr>
              <a:t>Hello I'm a slide</a:t>
            </a:r>
            <a:endParaRPr lang="en-US" dirty="0">
              <a:solidFill>
                <a:prstClr val="black">
                  <a:tint val="75000"/>
                </a:prstClr>
              </a:solidFill>
            </a:endParaRPr>
          </a:p>
        </p:txBody>
      </p:sp>
    </p:spTree>
    <p:extLst>
      <p:ext uri="{BB962C8B-B14F-4D97-AF65-F5344CB8AC3E}">
        <p14:creationId xmlns:p14="http://schemas.microsoft.com/office/powerpoint/2010/main" val="229843722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F5940881-8DD1-4F38-B0F4-863F594443BA}" type="datetimeFigureOut">
              <a:rPr lang="en-US" smtClean="0">
                <a:solidFill>
                  <a:prstClr val="black"/>
                </a:solidFill>
              </a:rPr>
              <a:pPr/>
              <a:t>4/10/2018</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2E147235-0967-46D8-AF14-A42D56AEDF7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133158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solidFill>
                  <a:prstClr val="black">
                    <a:tint val="75000"/>
                  </a:prstClr>
                </a:solidFill>
              </a:rPr>
              <a:t>Footer text goes here.</a:t>
            </a:r>
            <a:endParaRPr lang="en-US">
              <a:solidFill>
                <a:prstClr val="black">
                  <a:tint val="75000"/>
                </a:prstClr>
              </a:solidFill>
            </a:endParaRP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36036500"/>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1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1"/>
            <a:ext cx="8534400" cy="5052221"/>
          </a:xfrm>
          <a:prstGeom prst="rect">
            <a:avLst/>
          </a:prstGeom>
        </p:spPr>
        <p:txBody>
          <a:bodyPr/>
          <a:lstStyle>
            <a:lvl1pPr>
              <a:defRPr sz="1950">
                <a:solidFill>
                  <a:schemeClr val="tx2"/>
                </a:solidFill>
              </a:defRPr>
            </a:lvl1pPr>
            <a:lvl2pPr>
              <a:defRPr sz="1800">
                <a:solidFill>
                  <a:schemeClr val="tx2"/>
                </a:solidFill>
              </a:defRPr>
            </a:lvl2pPr>
            <a:lvl3pPr>
              <a:defRPr sz="1650">
                <a:solidFill>
                  <a:schemeClr val="tx2"/>
                </a:solidFill>
              </a:defRPr>
            </a:lvl3pPr>
            <a:lvl4pPr>
              <a:defRPr sz="1575">
                <a:solidFill>
                  <a:schemeClr val="tx2"/>
                </a:solidFill>
              </a:defRPr>
            </a:lvl4pPr>
            <a:lvl5pPr>
              <a:defRPr sz="15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smtClean="0">
                <a:solidFill>
                  <a:prstClr val="black">
                    <a:tint val="75000"/>
                  </a:prstClr>
                </a:solidFill>
              </a:rPr>
              <a:t>Footer text goes here.</a:t>
            </a:r>
            <a:endParaRPr lang="en-US">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5666374"/>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solidFill>
                  <a:prstClr val="black">
                    <a:tint val="75000"/>
                  </a:prstClr>
                </a:solidFill>
              </a:rPr>
              <a:t>Footer text goes here.</a:t>
            </a:r>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18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18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1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043969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cxnSp>
        <p:nvCxnSpPr>
          <p:cNvPr id="7" name="Straight Connector 6"/>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userDrawn="1"/>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
        <p:nvSpPr>
          <p:cNvPr id="13"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Hello I'm a slide</a:t>
            </a:r>
          </a:p>
        </p:txBody>
      </p:sp>
    </p:spTree>
    <p:extLst>
      <p:ext uri="{BB962C8B-B14F-4D97-AF65-F5344CB8AC3E}">
        <p14:creationId xmlns:p14="http://schemas.microsoft.com/office/powerpoint/2010/main" val="1059028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940881-8DD1-4F38-B0F4-863F594443BA}" type="datetimeFigureOut">
              <a:rPr lang="en-US" smtClean="0">
                <a:solidFill>
                  <a:prstClr val="black">
                    <a:tint val="75000"/>
                  </a:prstClr>
                </a:solidFill>
              </a:rPr>
              <a:pPr/>
              <a:t>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E147235-0967-46D8-AF14-A42D56AEDF7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8759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940881-8DD1-4F38-B0F4-863F594443BA}" type="datetimeFigureOut">
              <a:rPr lang="en-US" smtClean="0">
                <a:solidFill>
                  <a:prstClr val="black">
                    <a:tint val="75000"/>
                  </a:prstClr>
                </a:solidFill>
              </a:rPr>
              <a:pPr/>
              <a:t>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E147235-0967-46D8-AF14-A42D56AEDF7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360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940881-8DD1-4F38-B0F4-863F594443BA}" type="datetimeFigureOut">
              <a:rPr lang="en-US" smtClean="0">
                <a:solidFill>
                  <a:prstClr val="black">
                    <a:tint val="75000"/>
                  </a:prstClr>
                </a:solidFill>
              </a:rPr>
              <a:pPr/>
              <a:t>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E147235-0967-46D8-AF14-A42D56AEDF7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29380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940881-8DD1-4F38-B0F4-863F594443BA}" type="datetimeFigureOut">
              <a:rPr lang="en-US" smtClean="0">
                <a:solidFill>
                  <a:prstClr val="black">
                    <a:tint val="75000"/>
                  </a:prstClr>
                </a:solidFill>
              </a:rPr>
              <a:pPr/>
              <a:t>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E147235-0967-46D8-AF14-A42D56AEDF7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924636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4.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image" Target="../media/image2.png"/><Relationship Id="rId5" Type="http://schemas.openxmlformats.org/officeDocument/2006/relationships/theme" Target="../theme/theme5.xml"/><Relationship Id="rId4" Type="http://schemas.openxmlformats.org/officeDocument/2006/relationships/slideLayout" Target="../slideLayouts/slideLayout20.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5" Type="http://schemas.openxmlformats.org/officeDocument/2006/relationships/image" Target="../media/image2.png"/><Relationship Id="rId4"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sp>
        <p:nvSpPr>
          <p:cNvPr id="6"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5940881-8DD1-4F38-B0F4-863F594443BA}" type="datetimeFigureOut">
              <a:rPr lang="en-US" smtClean="0">
                <a:solidFill>
                  <a:prstClr val="black">
                    <a:tint val="75000"/>
                  </a:prstClr>
                </a:solidFill>
              </a:rPr>
              <a:pPr/>
              <a:t>4/10/2018</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E147235-0967-46D8-AF14-A42D56AEDF7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698639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r>
              <a:rPr lang="en-US" sz="1000" b="1" dirty="0" smtClean="0">
                <a:solidFill>
                  <a:srgbClr val="5B6770"/>
                </a:solidFill>
              </a:rPr>
              <a:t>PUBLIC</a:t>
            </a:r>
            <a:endParaRPr lang="en-US" sz="1000" b="1" dirty="0">
              <a:solidFill>
                <a:srgbClr val="5B6770"/>
              </a:solidFill>
            </a:endParaRPr>
          </a:p>
        </p:txBody>
      </p:sp>
    </p:spTree>
    <p:extLst>
      <p:ext uri="{BB962C8B-B14F-4D97-AF65-F5344CB8AC3E}">
        <p14:creationId xmlns:p14="http://schemas.microsoft.com/office/powerpoint/2010/main" val="269841805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smtClean="0">
                <a:solidFill>
                  <a:prstClr val="black">
                    <a:tint val="75000"/>
                  </a:prstClr>
                </a:solidFill>
              </a:rPr>
              <a:t>Footer text goes here.</a:t>
            </a:r>
            <a:endParaRPr lang="en-US" dirty="0">
              <a:solidFill>
                <a:prstClr val="black">
                  <a:tint val="75000"/>
                </a:prstClr>
              </a:solidFill>
            </a:endParaRPr>
          </a:p>
        </p:txBody>
      </p:sp>
      <p:cxnSp>
        <p:nvCxnSpPr>
          <p:cNvPr id="7" name="Straight Connector 6"/>
          <p:cNvCxnSpPr/>
          <p:nvPr userDrawn="1"/>
        </p:nvCxnSpPr>
        <p:spPr>
          <a:xfrm>
            <a:off x="76200" y="6477000"/>
            <a:ext cx="7543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000250" y="6477002"/>
            <a:ext cx="713232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99550" y="6248400"/>
            <a:ext cx="886400" cy="457200"/>
          </a:xfrm>
          <a:prstGeom prst="rect">
            <a:avLst/>
          </a:prstGeom>
        </p:spPr>
      </p:pic>
      <p:sp>
        <p:nvSpPr>
          <p:cNvPr id="9" name="TextBox 8"/>
          <p:cNvSpPr txBox="1"/>
          <p:nvPr userDrawn="1"/>
        </p:nvSpPr>
        <p:spPr>
          <a:xfrm>
            <a:off x="54676" y="6553201"/>
            <a:ext cx="707325" cy="207749"/>
          </a:xfrm>
          <a:prstGeom prst="rect">
            <a:avLst/>
          </a:prstGeom>
          <a:noFill/>
        </p:spPr>
        <p:txBody>
          <a:bodyPr wrap="square" rtlCol="0">
            <a:spAutoFit/>
          </a:bodyPr>
          <a:lstStyle/>
          <a:p>
            <a:r>
              <a:rPr lang="en-US" sz="750" b="1" dirty="0" smtClean="0">
                <a:solidFill>
                  <a:srgbClr val="5B6770"/>
                </a:solidFill>
              </a:rPr>
              <a:t>PUBLIC</a:t>
            </a:r>
            <a:endParaRPr lang="en-US" sz="750" b="1" dirty="0">
              <a:solidFill>
                <a:srgbClr val="5B6770"/>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9463119"/>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iming>
    <p:tnLst>
      <p:par>
        <p:cTn id="1" dur="indefinite" restart="never" nodeType="tmRoot"/>
      </p:par>
    </p:tnLst>
  </p:timing>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352800" y="2133600"/>
            <a:ext cx="5791200" cy="954107"/>
          </a:xfrm>
          <a:prstGeom prst="rect">
            <a:avLst/>
          </a:prstGeom>
          <a:noFill/>
        </p:spPr>
        <p:txBody>
          <a:bodyPr wrap="square" rtlCol="0">
            <a:spAutoFit/>
          </a:bodyPr>
          <a:lstStyle/>
          <a:p>
            <a:r>
              <a:rPr lang="en-US" sz="2800" b="1" dirty="0"/>
              <a:t>Resource Definition </a:t>
            </a:r>
            <a:r>
              <a:rPr lang="en-US" sz="2800" b="1" dirty="0" smtClean="0"/>
              <a:t>Task Force Progress Update</a:t>
            </a:r>
            <a:endParaRPr lang="en-US" sz="2800" b="1" dirty="0"/>
          </a:p>
        </p:txBody>
      </p:sp>
      <p:sp>
        <p:nvSpPr>
          <p:cNvPr id="3" name="Subtitle 2"/>
          <p:cNvSpPr txBox="1">
            <a:spLocks/>
          </p:cNvSpPr>
          <p:nvPr/>
        </p:nvSpPr>
        <p:spPr>
          <a:xfrm>
            <a:off x="3352800" y="3730752"/>
            <a:ext cx="4343400" cy="274320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dirty="0"/>
          </a:p>
          <a:p>
            <a:pPr marL="0" indent="0">
              <a:buNone/>
            </a:pPr>
            <a:r>
              <a:rPr lang="en-US" sz="2400" dirty="0" smtClean="0"/>
              <a:t>April 2018</a:t>
            </a:r>
            <a:endParaRPr lang="en-US" sz="2400" dirty="0"/>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46918"/>
          </a:xfrm>
        </p:spPr>
        <p:txBody>
          <a:bodyPr/>
          <a:lstStyle/>
          <a:p>
            <a:r>
              <a:rPr lang="en-US" dirty="0" smtClean="0">
                <a:solidFill>
                  <a:srgbClr val="1ECBE2"/>
                </a:solidFill>
                <a:latin typeface="Calibri Light" panose="020F0302020204030204"/>
              </a:rPr>
              <a:t>Framework Proposal (continued)</a:t>
            </a:r>
            <a:endParaRPr lang="en-US" sz="3200"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10</a:t>
            </a:fld>
            <a:endParaRPr lang="en-US" dirty="0">
              <a:solidFill>
                <a:prstClr val="black">
                  <a:tint val="75000"/>
                </a:prstClr>
              </a:solidFill>
            </a:endParaRPr>
          </a:p>
        </p:txBody>
      </p:sp>
      <p:sp>
        <p:nvSpPr>
          <p:cNvPr id="5" name="Rectangle 5"/>
          <p:cNvSpPr txBox="1">
            <a:spLocks noChangeArrowheads="1"/>
          </p:cNvSpPr>
          <p:nvPr/>
        </p:nvSpPr>
        <p:spPr bwMode="auto">
          <a:xfrm>
            <a:off x="721493" y="1219200"/>
            <a:ext cx="7777213"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342900" indent="-342900" algn="l" rtl="0" fontAlgn="base">
              <a:spcBef>
                <a:spcPct val="20000"/>
              </a:spcBef>
              <a:spcAft>
                <a:spcPct val="0"/>
              </a:spcAft>
              <a:buChar char="•"/>
              <a:defRPr sz="2000" b="1">
                <a:solidFill>
                  <a:schemeClr val="tx1"/>
                </a:solidFill>
                <a:latin typeface="+mn-lt"/>
                <a:ea typeface="+mn-ea"/>
                <a:cs typeface="+mn-cs"/>
              </a:defRPr>
            </a:lvl1pPr>
            <a:lvl2pPr marL="742950" indent="-285750" algn="l" rtl="0" fontAlgn="base">
              <a:spcBef>
                <a:spcPct val="20000"/>
              </a:spcBef>
              <a:spcAft>
                <a:spcPct val="0"/>
              </a:spcAft>
              <a:buChar char="–"/>
              <a:defRPr sz="2000">
                <a:solidFill>
                  <a:schemeClr val="tx1"/>
                </a:solidFill>
                <a:latin typeface="+mn-lt"/>
              </a:defRPr>
            </a:lvl2pPr>
            <a:lvl3pPr marL="1143000" indent="-228600" algn="l" rtl="0" fontAlgn="base">
              <a:spcBef>
                <a:spcPct val="20000"/>
              </a:spcBef>
              <a:spcAft>
                <a:spcPct val="0"/>
              </a:spcAft>
              <a:buChar char="•"/>
              <a:defRPr>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pPr marL="457200" lvl="1" indent="-228600">
              <a:spcBef>
                <a:spcPts val="0"/>
              </a:spcBef>
              <a:spcAft>
                <a:spcPts val="600"/>
              </a:spcAft>
              <a:buFontTx/>
              <a:buChar char="•"/>
              <a:defRPr/>
            </a:pPr>
            <a:r>
              <a:rPr lang="en-US" dirty="0" smtClean="0"/>
              <a:t>All-Inclusive Generation Resources (comprised of Generation Resources and </a:t>
            </a:r>
            <a:r>
              <a:rPr lang="en-US" dirty="0" smtClean="0">
                <a:solidFill>
                  <a:srgbClr val="FF0000"/>
                </a:solidFill>
              </a:rPr>
              <a:t>Non-Modeled</a:t>
            </a:r>
            <a:r>
              <a:rPr lang="en-US" dirty="0" smtClean="0"/>
              <a:t> Resources) must meet existing designated </a:t>
            </a:r>
            <a:r>
              <a:rPr lang="en-US" dirty="0"/>
              <a:t>technical and data provision requirements </a:t>
            </a:r>
            <a:r>
              <a:rPr lang="en-US" dirty="0" smtClean="0"/>
              <a:t>(“Technical Requirements”) as well as the Market Requirements.</a:t>
            </a:r>
          </a:p>
          <a:p>
            <a:pPr marL="457200" lvl="1" indent="-228600">
              <a:spcBef>
                <a:spcPts val="0"/>
              </a:spcBef>
              <a:spcAft>
                <a:spcPts val="600"/>
              </a:spcAft>
              <a:buFontTx/>
              <a:buChar char="•"/>
              <a:defRPr/>
            </a:pPr>
            <a:endParaRPr lang="en-US" dirty="0"/>
          </a:p>
          <a:p>
            <a:pPr marL="457200" lvl="1" indent="-228600">
              <a:spcBef>
                <a:spcPts val="0"/>
              </a:spcBef>
              <a:spcAft>
                <a:spcPts val="600"/>
              </a:spcAft>
              <a:buFontTx/>
              <a:buChar char="•"/>
              <a:defRPr/>
            </a:pPr>
            <a:r>
              <a:rPr lang="en-US" dirty="0" smtClean="0"/>
              <a:t>Generation Resources must also meet additional qualification</a:t>
            </a:r>
            <a:r>
              <a:rPr lang="en-US" b="0" dirty="0" smtClean="0"/>
              <a:t> requirements depending on the “Services” they are </a:t>
            </a:r>
            <a:r>
              <a:rPr lang="en-US" dirty="0" smtClean="0"/>
              <a:t>providing:</a:t>
            </a:r>
            <a:r>
              <a:rPr lang="en-US" b="0" dirty="0" smtClean="0"/>
              <a:t> </a:t>
            </a:r>
          </a:p>
          <a:p>
            <a:pPr marL="857250" lvl="2" algn="just">
              <a:spcBef>
                <a:spcPts val="0"/>
              </a:spcBef>
              <a:spcAft>
                <a:spcPts val="600"/>
              </a:spcAft>
              <a:defRPr/>
            </a:pPr>
            <a:r>
              <a:rPr lang="en-US" dirty="0" smtClean="0"/>
              <a:t>Example – Additional requirements to be qualified for providing Black Start Services</a:t>
            </a:r>
          </a:p>
          <a:p>
            <a:pPr marL="857250" lvl="2" algn="just">
              <a:spcBef>
                <a:spcPts val="0"/>
              </a:spcBef>
              <a:spcAft>
                <a:spcPts val="600"/>
              </a:spcAft>
              <a:defRPr/>
            </a:pPr>
            <a:endParaRPr lang="en-US" b="0" dirty="0" smtClean="0"/>
          </a:p>
        </p:txBody>
      </p:sp>
    </p:spTree>
    <p:extLst>
      <p:ext uri="{BB962C8B-B14F-4D97-AF65-F5344CB8AC3E}">
        <p14:creationId xmlns:p14="http://schemas.microsoft.com/office/powerpoint/2010/main" val="16738970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533400" y="974552"/>
            <a:ext cx="7391400" cy="5415043"/>
          </a:xfrm>
          <a:prstGeom prst="rect">
            <a:avLst/>
          </a:prstGeom>
        </p:spPr>
      </p:pic>
      <p:sp>
        <p:nvSpPr>
          <p:cNvPr id="3" name="Rectangle 2"/>
          <p:cNvSpPr/>
          <p:nvPr/>
        </p:nvSpPr>
        <p:spPr>
          <a:xfrm rot="19428164">
            <a:off x="1178659" y="2366343"/>
            <a:ext cx="6661032" cy="1938992"/>
          </a:xfrm>
          <a:prstGeom prst="rect">
            <a:avLst/>
          </a:prstGeom>
          <a:noFill/>
        </p:spPr>
        <p:txBody>
          <a:bodyPr wrap="square" lIns="91440" tIns="45720" rIns="91440" bIns="45720">
            <a:spAutoFit/>
          </a:bodyPr>
          <a:lstStyle/>
          <a:p>
            <a:pPr algn="ctr"/>
            <a:r>
              <a:rPr lang="en-US" sz="4000" b="1" cap="none" spc="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Draft—not meant to be either comprehensive or reviewed for accuracy</a:t>
            </a:r>
            <a:endParaRPr lang="en-US" sz="40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4" name="TextBox 3"/>
          <p:cNvSpPr txBox="1"/>
          <p:nvPr/>
        </p:nvSpPr>
        <p:spPr>
          <a:xfrm>
            <a:off x="2336394" y="6324600"/>
            <a:ext cx="6502806" cy="369332"/>
          </a:xfrm>
          <a:prstGeom prst="rect">
            <a:avLst/>
          </a:prstGeom>
          <a:noFill/>
        </p:spPr>
        <p:txBody>
          <a:bodyPr wrap="none" rtlCol="0">
            <a:spAutoFit/>
          </a:bodyPr>
          <a:lstStyle/>
          <a:p>
            <a:r>
              <a:rPr lang="en-US" dirty="0" smtClean="0">
                <a:solidFill>
                  <a:srgbClr val="FF0000"/>
                </a:solidFill>
              </a:rPr>
              <a:t>* Term used as part of the original NPRR190-for example only</a:t>
            </a:r>
            <a:endParaRPr lang="en-US" dirty="0">
              <a:solidFill>
                <a:srgbClr val="FF0000"/>
              </a:solidFill>
            </a:endParaRPr>
          </a:p>
        </p:txBody>
      </p:sp>
      <p:sp>
        <p:nvSpPr>
          <p:cNvPr id="5" name="TextBox 4"/>
          <p:cNvSpPr txBox="1"/>
          <p:nvPr/>
        </p:nvSpPr>
        <p:spPr>
          <a:xfrm>
            <a:off x="5715000" y="2115449"/>
            <a:ext cx="274434" cy="369332"/>
          </a:xfrm>
          <a:prstGeom prst="rect">
            <a:avLst/>
          </a:prstGeom>
          <a:noFill/>
        </p:spPr>
        <p:txBody>
          <a:bodyPr wrap="none" rtlCol="0">
            <a:spAutoFit/>
          </a:bodyPr>
          <a:lstStyle/>
          <a:p>
            <a:r>
              <a:rPr lang="en-US" dirty="0" smtClean="0">
                <a:solidFill>
                  <a:srgbClr val="FF0000"/>
                </a:solidFill>
              </a:rPr>
              <a:t>*</a:t>
            </a:r>
            <a:endParaRPr lang="en-US" dirty="0">
              <a:solidFill>
                <a:srgbClr val="FF0000"/>
              </a:solidFill>
            </a:endParaRPr>
          </a:p>
        </p:txBody>
      </p:sp>
      <p:sp>
        <p:nvSpPr>
          <p:cNvPr id="7" name="TextBox 6"/>
          <p:cNvSpPr txBox="1"/>
          <p:nvPr/>
        </p:nvSpPr>
        <p:spPr>
          <a:xfrm>
            <a:off x="7315200" y="2092988"/>
            <a:ext cx="274434" cy="369332"/>
          </a:xfrm>
          <a:prstGeom prst="rect">
            <a:avLst/>
          </a:prstGeom>
          <a:noFill/>
        </p:spPr>
        <p:txBody>
          <a:bodyPr wrap="none" rtlCol="0">
            <a:spAutoFit/>
          </a:bodyPr>
          <a:lstStyle/>
          <a:p>
            <a:r>
              <a:rPr lang="en-US" dirty="0" smtClean="0">
                <a:solidFill>
                  <a:srgbClr val="FF0000"/>
                </a:solidFill>
              </a:rPr>
              <a:t>*</a:t>
            </a:r>
            <a:endParaRPr lang="en-US" dirty="0">
              <a:solidFill>
                <a:srgbClr val="FF0000"/>
              </a:solidFill>
            </a:endParaRPr>
          </a:p>
        </p:txBody>
      </p:sp>
      <p:sp>
        <p:nvSpPr>
          <p:cNvPr id="8" name="Title 1"/>
          <p:cNvSpPr>
            <a:spLocks noGrp="1"/>
          </p:cNvSpPr>
          <p:nvPr>
            <p:ph type="title"/>
          </p:nvPr>
        </p:nvSpPr>
        <p:spPr>
          <a:xfrm>
            <a:off x="565826" y="296863"/>
            <a:ext cx="7886700" cy="473074"/>
          </a:xfrm>
        </p:spPr>
        <p:txBody>
          <a:bodyPr>
            <a:noAutofit/>
          </a:bodyPr>
          <a:lstStyle/>
          <a:p>
            <a:r>
              <a:rPr lang="en-US" sz="2800" b="1" dirty="0" smtClean="0">
                <a:solidFill>
                  <a:srgbClr val="1ECBE2"/>
                </a:solidFill>
                <a:latin typeface="Calibri Light" panose="020F0302020204030204"/>
              </a:rPr>
              <a:t>Example Technical Requirements</a:t>
            </a:r>
            <a:endParaRPr lang="en-US" sz="2800" b="1" dirty="0"/>
          </a:p>
        </p:txBody>
      </p:sp>
    </p:spTree>
    <p:extLst>
      <p:ext uri="{BB962C8B-B14F-4D97-AF65-F5344CB8AC3E}">
        <p14:creationId xmlns:p14="http://schemas.microsoft.com/office/powerpoint/2010/main" val="12541301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txBox="1">
            <a:spLocks noChangeArrowheads="1"/>
          </p:cNvSpPr>
          <p:nvPr/>
        </p:nvSpPr>
        <p:spPr bwMode="auto">
          <a:xfrm>
            <a:off x="245770" y="1219200"/>
            <a:ext cx="8573975" cy="2492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342900" indent="-342900" algn="l" rtl="0" fontAlgn="base">
              <a:spcBef>
                <a:spcPct val="20000"/>
              </a:spcBef>
              <a:spcAft>
                <a:spcPct val="0"/>
              </a:spcAft>
              <a:buChar char="•"/>
              <a:defRPr sz="2000" b="1">
                <a:solidFill>
                  <a:schemeClr val="tx1"/>
                </a:solidFill>
                <a:latin typeface="+mn-lt"/>
                <a:ea typeface="+mn-ea"/>
                <a:cs typeface="+mn-cs"/>
              </a:defRPr>
            </a:lvl1pPr>
            <a:lvl2pPr marL="742950" indent="-285750" algn="l" rtl="0" fontAlgn="base">
              <a:spcBef>
                <a:spcPct val="20000"/>
              </a:spcBef>
              <a:spcAft>
                <a:spcPct val="0"/>
              </a:spcAft>
              <a:buChar char="–"/>
              <a:defRPr sz="2000">
                <a:solidFill>
                  <a:schemeClr val="tx1"/>
                </a:solidFill>
                <a:latin typeface="+mn-lt"/>
              </a:defRPr>
            </a:lvl2pPr>
            <a:lvl3pPr marL="1143000" indent="-228600" algn="l" rtl="0" fontAlgn="base">
              <a:spcBef>
                <a:spcPct val="20000"/>
              </a:spcBef>
              <a:spcAft>
                <a:spcPct val="0"/>
              </a:spcAft>
              <a:buChar char="•"/>
              <a:defRPr>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pPr marL="857250" lvl="1" indent="-228600" algn="just">
              <a:spcBef>
                <a:spcPts val="0"/>
              </a:spcBef>
              <a:spcAft>
                <a:spcPts val="600"/>
              </a:spcAft>
              <a:defRPr/>
            </a:pPr>
            <a:r>
              <a:rPr lang="en-US" sz="1800" dirty="0" smtClean="0"/>
              <a:t>COPs</a:t>
            </a:r>
          </a:p>
          <a:p>
            <a:pPr marL="857250" lvl="1" indent="-228600" algn="just">
              <a:spcBef>
                <a:spcPts val="0"/>
              </a:spcBef>
              <a:spcAft>
                <a:spcPts val="600"/>
              </a:spcAft>
              <a:defRPr/>
            </a:pPr>
            <a:r>
              <a:rPr lang="en-US" sz="1800" dirty="0" smtClean="0"/>
              <a:t>Offer curves</a:t>
            </a:r>
          </a:p>
          <a:p>
            <a:pPr marL="857250" lvl="1" indent="-228600" algn="just">
              <a:spcBef>
                <a:spcPts val="0"/>
              </a:spcBef>
              <a:spcAft>
                <a:spcPts val="600"/>
              </a:spcAft>
              <a:defRPr/>
            </a:pPr>
            <a:r>
              <a:rPr lang="en-US" sz="1800" dirty="0" smtClean="0"/>
              <a:t>Following Base Points</a:t>
            </a:r>
          </a:p>
          <a:p>
            <a:pPr marL="857250" lvl="1" indent="-228600" algn="just">
              <a:spcBef>
                <a:spcPts val="0"/>
              </a:spcBef>
              <a:spcAft>
                <a:spcPts val="600"/>
              </a:spcAft>
              <a:defRPr/>
            </a:pPr>
            <a:r>
              <a:rPr lang="en-US" sz="1800" b="0" dirty="0" smtClean="0"/>
              <a:t>Dispatch Instructions outside of Emergency conditions</a:t>
            </a:r>
          </a:p>
          <a:p>
            <a:pPr marL="857250" lvl="1" indent="-228600" algn="just">
              <a:spcBef>
                <a:spcPts val="0"/>
              </a:spcBef>
              <a:spcAft>
                <a:spcPts val="600"/>
              </a:spcAft>
              <a:defRPr/>
            </a:pPr>
            <a:r>
              <a:rPr lang="en-US" sz="1800" dirty="0" smtClean="0"/>
              <a:t>Etc.</a:t>
            </a:r>
          </a:p>
          <a:p>
            <a:pPr marL="457200" indent="-228600" algn="just">
              <a:spcBef>
                <a:spcPts val="0"/>
              </a:spcBef>
              <a:spcAft>
                <a:spcPts val="600"/>
              </a:spcAft>
              <a:defRPr/>
            </a:pPr>
            <a:endParaRPr lang="en-US" sz="1800" b="0" dirty="0"/>
          </a:p>
          <a:p>
            <a:pPr marL="457200" indent="-228600" algn="just">
              <a:spcBef>
                <a:spcPts val="0"/>
              </a:spcBef>
              <a:spcAft>
                <a:spcPts val="600"/>
              </a:spcAft>
              <a:defRPr/>
            </a:pPr>
            <a:endParaRPr lang="en-US" sz="1800" b="0" dirty="0"/>
          </a:p>
        </p:txBody>
      </p:sp>
      <p:sp>
        <p:nvSpPr>
          <p:cNvPr id="5" name="TextBox 4"/>
          <p:cNvSpPr txBox="1"/>
          <p:nvPr/>
        </p:nvSpPr>
        <p:spPr>
          <a:xfrm>
            <a:off x="1905000" y="3581400"/>
            <a:ext cx="5775157" cy="2031325"/>
          </a:xfrm>
          <a:prstGeom prst="rect">
            <a:avLst/>
          </a:prstGeom>
          <a:solidFill>
            <a:srgbClr val="FFFF99"/>
          </a:solidFill>
          <a:ln>
            <a:solidFill>
              <a:schemeClr val="tx1"/>
            </a:solidFill>
          </a:ln>
          <a:effectLst>
            <a:outerShdw blurRad="50800" dist="38100" dir="2700000" algn="tl" rotWithShape="0">
              <a:prstClr val="black">
                <a:alpha val="40000"/>
              </a:prstClr>
            </a:outerShdw>
          </a:effectLst>
        </p:spPr>
        <p:txBody>
          <a:bodyPr wrap="square" rtlCol="0">
            <a:spAutoFit/>
          </a:bodyPr>
          <a:lstStyle/>
          <a:p>
            <a:r>
              <a:rPr lang="en-US" dirty="0" smtClean="0"/>
              <a:t>This is not a comprehensive list of the Market Requirements for Generation Resources.  </a:t>
            </a:r>
          </a:p>
          <a:p>
            <a:endParaRPr lang="en-US" dirty="0"/>
          </a:p>
          <a:p>
            <a:r>
              <a:rPr lang="en-US" dirty="0" smtClean="0"/>
              <a:t>The rules should not change any requirements for Generation Resources, so sections of the Protocols related to requirements exclusively for Generation Resources should not change for this effort. </a:t>
            </a:r>
            <a:endParaRPr lang="en-US" dirty="0"/>
          </a:p>
        </p:txBody>
      </p:sp>
      <p:sp>
        <p:nvSpPr>
          <p:cNvPr id="6" name="Title 1"/>
          <p:cNvSpPr txBox="1">
            <a:spLocks/>
          </p:cNvSpPr>
          <p:nvPr/>
        </p:nvSpPr>
        <p:spPr>
          <a:xfrm>
            <a:off x="381000" y="243682"/>
            <a:ext cx="8458200" cy="746918"/>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solidFill>
                  <a:srgbClr val="1ECBE2"/>
                </a:solidFill>
                <a:latin typeface="Calibri Light" panose="020F0302020204030204"/>
              </a:rPr>
              <a:t>Example Market Requirements</a:t>
            </a:r>
            <a:endParaRPr lang="en-US" sz="4800" b="1" dirty="0"/>
          </a:p>
        </p:txBody>
      </p:sp>
    </p:spTree>
    <p:extLst>
      <p:ext uri="{BB962C8B-B14F-4D97-AF65-F5344CB8AC3E}">
        <p14:creationId xmlns:p14="http://schemas.microsoft.com/office/powerpoint/2010/main" val="10102121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0" y="1111172"/>
            <a:ext cx="9144000" cy="4635656"/>
          </a:xfrm>
          <a:prstGeom prst="rect">
            <a:avLst/>
          </a:prstGeom>
        </p:spPr>
      </p:pic>
      <p:sp>
        <p:nvSpPr>
          <p:cNvPr id="4" name="Title 1"/>
          <p:cNvSpPr txBox="1">
            <a:spLocks/>
          </p:cNvSpPr>
          <p:nvPr/>
        </p:nvSpPr>
        <p:spPr>
          <a:xfrm>
            <a:off x="381000" y="243682"/>
            <a:ext cx="8458200" cy="746918"/>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solidFill>
                  <a:srgbClr val="1ECBE2"/>
                </a:solidFill>
                <a:latin typeface="Calibri Light" panose="020F0302020204030204"/>
              </a:rPr>
              <a:t>Generation Resource Breakdown</a:t>
            </a:r>
            <a:endParaRPr lang="en-US" sz="4800" b="1" dirty="0"/>
          </a:p>
        </p:txBody>
      </p:sp>
      <p:sp>
        <p:nvSpPr>
          <p:cNvPr id="2" name="TextBox 1"/>
          <p:cNvSpPr txBox="1"/>
          <p:nvPr/>
        </p:nvSpPr>
        <p:spPr>
          <a:xfrm>
            <a:off x="3276600" y="5867400"/>
            <a:ext cx="5867400" cy="615553"/>
          </a:xfrm>
          <a:prstGeom prst="rect">
            <a:avLst/>
          </a:prstGeom>
          <a:solidFill>
            <a:srgbClr val="FFC000"/>
          </a:solidFill>
        </p:spPr>
        <p:txBody>
          <a:bodyPr wrap="square" rtlCol="0">
            <a:spAutoFit/>
          </a:bodyPr>
          <a:lstStyle/>
          <a:p>
            <a:r>
              <a:rPr lang="en-US" dirty="0" smtClean="0">
                <a:solidFill>
                  <a:srgbClr val="FF0000"/>
                </a:solidFill>
              </a:rPr>
              <a:t>N</a:t>
            </a:r>
            <a:r>
              <a:rPr lang="en-US" sz="1600" dirty="0" smtClean="0">
                <a:solidFill>
                  <a:srgbClr val="FF0000"/>
                </a:solidFill>
              </a:rPr>
              <a:t>ote—Items in yellow are not in the definitions section 2.5 of the protocols, even though they are used in the other sections.</a:t>
            </a:r>
            <a:endParaRPr lang="en-US" sz="1600" dirty="0">
              <a:solidFill>
                <a:srgbClr val="FF0000"/>
              </a:solidFill>
            </a:endParaRPr>
          </a:p>
        </p:txBody>
      </p:sp>
    </p:spTree>
    <p:extLst>
      <p:ext uri="{BB962C8B-B14F-4D97-AF65-F5344CB8AC3E}">
        <p14:creationId xmlns:p14="http://schemas.microsoft.com/office/powerpoint/2010/main" val="37379825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379663" y="179143"/>
            <a:ext cx="8444685" cy="811457"/>
          </a:xfrm>
        </p:spPr>
        <p:txBody>
          <a:bodyPr/>
          <a:lstStyle/>
          <a:p>
            <a:r>
              <a:rPr lang="en-US" sz="2800" dirty="0">
                <a:solidFill>
                  <a:srgbClr val="1ECBE2"/>
                </a:solidFill>
              </a:rPr>
              <a:t>Revise terminology for resources in the ERCOT systems</a:t>
            </a:r>
          </a:p>
        </p:txBody>
      </p:sp>
      <p:sp>
        <p:nvSpPr>
          <p:cNvPr id="4" name="Content Placeholder 1"/>
          <p:cNvSpPr txBox="1">
            <a:spLocks/>
          </p:cNvSpPr>
          <p:nvPr/>
        </p:nvSpPr>
        <p:spPr>
          <a:xfrm>
            <a:off x="266700" y="1600200"/>
            <a:ext cx="3581400" cy="4419600"/>
          </a:xfrm>
          <a:prstGeom prst="rect">
            <a:avLst/>
          </a:prstGeom>
        </p:spPr>
        <p:txBody>
          <a:bodyPr>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r>
              <a:rPr lang="en-US" sz="2600" b="1" dirty="0" smtClean="0"/>
              <a:t>Old Nomenclature</a:t>
            </a:r>
          </a:p>
          <a:p>
            <a:pPr>
              <a:buFont typeface="Wingdings" panose="05000000000000000000" pitchFamily="2" charset="2"/>
              <a:buChar char="Ø"/>
            </a:pPr>
            <a:endParaRPr lang="en-US" sz="1300" b="1" dirty="0" smtClean="0"/>
          </a:p>
          <a:p>
            <a:pPr marL="457200" indent="-228600">
              <a:spcBef>
                <a:spcPts val="0"/>
              </a:spcBef>
              <a:spcAft>
                <a:spcPts val="600"/>
              </a:spcAft>
              <a:defRPr/>
            </a:pPr>
            <a:r>
              <a:rPr lang="en-US" sz="2400" dirty="0" smtClean="0"/>
              <a:t>Generation Resource</a:t>
            </a:r>
          </a:p>
          <a:p>
            <a:pPr marL="457200" indent="-228600">
              <a:spcBef>
                <a:spcPts val="0"/>
              </a:spcBef>
              <a:spcAft>
                <a:spcPts val="600"/>
              </a:spcAft>
              <a:defRPr/>
            </a:pPr>
            <a:endParaRPr lang="en-US" sz="1050" dirty="0" smtClean="0"/>
          </a:p>
          <a:p>
            <a:pPr marL="457200" indent="-228600">
              <a:spcBef>
                <a:spcPts val="0"/>
              </a:spcBef>
              <a:spcAft>
                <a:spcPts val="600"/>
              </a:spcAft>
              <a:defRPr/>
            </a:pPr>
            <a:endParaRPr lang="en-US" sz="1050" dirty="0" smtClean="0"/>
          </a:p>
          <a:p>
            <a:pPr marL="457200" indent="-228600">
              <a:spcBef>
                <a:spcPts val="0"/>
              </a:spcBef>
              <a:spcAft>
                <a:spcPts val="600"/>
              </a:spcAft>
              <a:defRPr/>
            </a:pPr>
            <a:endParaRPr lang="en-US" sz="1050" dirty="0" smtClean="0"/>
          </a:p>
          <a:p>
            <a:pPr marL="457200" indent="-228600">
              <a:spcBef>
                <a:spcPts val="0"/>
              </a:spcBef>
              <a:spcAft>
                <a:spcPts val="600"/>
              </a:spcAft>
              <a:defRPr/>
            </a:pPr>
            <a:r>
              <a:rPr lang="en-US" sz="2400" dirty="0" smtClean="0"/>
              <a:t>Non-modeled Generator</a:t>
            </a:r>
          </a:p>
          <a:p>
            <a:pPr marL="457200" indent="-228600">
              <a:spcBef>
                <a:spcPts val="0"/>
              </a:spcBef>
              <a:spcAft>
                <a:spcPts val="600"/>
              </a:spcAft>
              <a:defRPr/>
            </a:pPr>
            <a:endParaRPr lang="en-US" sz="2600" dirty="0" smtClean="0"/>
          </a:p>
          <a:p>
            <a:pPr marL="228600" indent="0">
              <a:spcBef>
                <a:spcPts val="0"/>
              </a:spcBef>
              <a:spcAft>
                <a:spcPts val="600"/>
              </a:spcAft>
              <a:buFont typeface="Arial" panose="020B0604020202020204" pitchFamily="34" charset="0"/>
              <a:buNone/>
              <a:defRPr/>
            </a:pPr>
            <a:endParaRPr lang="en-US" sz="3500" dirty="0" smtClean="0"/>
          </a:p>
          <a:p>
            <a:pPr marL="228600" indent="0">
              <a:spcBef>
                <a:spcPts val="0"/>
              </a:spcBef>
              <a:spcAft>
                <a:spcPts val="600"/>
              </a:spcAft>
              <a:buFont typeface="Arial" panose="020B0604020202020204" pitchFamily="34" charset="0"/>
              <a:buNone/>
              <a:defRPr/>
            </a:pPr>
            <a:endParaRPr lang="en-US" sz="1000" dirty="0" smtClean="0"/>
          </a:p>
          <a:p>
            <a:pPr marL="457200" indent="-228600">
              <a:spcBef>
                <a:spcPts val="0"/>
              </a:spcBef>
              <a:spcAft>
                <a:spcPts val="600"/>
              </a:spcAft>
              <a:defRPr/>
            </a:pPr>
            <a:r>
              <a:rPr lang="en-US" sz="2400" dirty="0" smtClean="0"/>
              <a:t>Unregistered generator</a:t>
            </a:r>
          </a:p>
          <a:p>
            <a:pPr marL="457200" indent="-228600">
              <a:spcBef>
                <a:spcPts val="0"/>
              </a:spcBef>
              <a:spcAft>
                <a:spcPts val="600"/>
              </a:spcAft>
              <a:defRPr/>
            </a:pPr>
            <a:endParaRPr lang="en-US" sz="2400" dirty="0" smtClean="0"/>
          </a:p>
          <a:p>
            <a:pPr marL="228600" indent="0">
              <a:spcBef>
                <a:spcPts val="0"/>
              </a:spcBef>
              <a:spcAft>
                <a:spcPts val="600"/>
              </a:spcAft>
              <a:buFont typeface="Arial" panose="020B0604020202020204" pitchFamily="34" charset="0"/>
              <a:buNone/>
              <a:defRPr/>
            </a:pPr>
            <a:endParaRPr lang="en-US" sz="1700" dirty="0" smtClean="0">
              <a:solidFill>
                <a:srgbClr val="FF0000"/>
              </a:solidFill>
            </a:endParaRPr>
          </a:p>
          <a:p>
            <a:pPr marL="228600" indent="0">
              <a:spcBef>
                <a:spcPts val="0"/>
              </a:spcBef>
              <a:spcAft>
                <a:spcPts val="600"/>
              </a:spcAft>
              <a:buFont typeface="Arial" panose="020B0604020202020204" pitchFamily="34" charset="0"/>
              <a:buNone/>
              <a:defRPr/>
            </a:pPr>
            <a:endParaRPr lang="en-US" sz="2400" dirty="0" smtClean="0">
              <a:solidFill>
                <a:srgbClr val="FF0000"/>
              </a:solidFill>
            </a:endParaRPr>
          </a:p>
          <a:p>
            <a:pPr marL="457200" indent="-228600">
              <a:spcBef>
                <a:spcPts val="0"/>
              </a:spcBef>
              <a:spcAft>
                <a:spcPts val="600"/>
              </a:spcAft>
              <a:defRPr/>
            </a:pPr>
            <a:r>
              <a:rPr lang="en-US" sz="2400" dirty="0" smtClean="0">
                <a:solidFill>
                  <a:srgbClr val="FF0000"/>
                </a:solidFill>
              </a:rPr>
              <a:t>(Distribution connected Generation &gt; 10MW)</a:t>
            </a:r>
            <a:endParaRPr lang="en-US" sz="2400" dirty="0">
              <a:solidFill>
                <a:srgbClr val="FF0000"/>
              </a:solidFill>
            </a:endParaRPr>
          </a:p>
        </p:txBody>
      </p:sp>
      <p:sp>
        <p:nvSpPr>
          <p:cNvPr id="6" name="Rectangle 5"/>
          <p:cNvSpPr txBox="1">
            <a:spLocks noChangeArrowheads="1"/>
          </p:cNvSpPr>
          <p:nvPr/>
        </p:nvSpPr>
        <p:spPr bwMode="auto">
          <a:xfrm>
            <a:off x="4038600" y="1495841"/>
            <a:ext cx="4953000"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342900" indent="-342900" algn="l" rtl="0" fontAlgn="base">
              <a:spcBef>
                <a:spcPct val="20000"/>
              </a:spcBef>
              <a:spcAft>
                <a:spcPct val="0"/>
              </a:spcAft>
              <a:buChar char="•"/>
              <a:defRPr sz="2000" b="1">
                <a:solidFill>
                  <a:schemeClr val="tx1"/>
                </a:solidFill>
                <a:latin typeface="+mn-lt"/>
                <a:ea typeface="+mn-ea"/>
                <a:cs typeface="+mn-cs"/>
              </a:defRPr>
            </a:lvl1pPr>
            <a:lvl2pPr marL="742950" indent="-285750" algn="l" rtl="0" fontAlgn="base">
              <a:spcBef>
                <a:spcPct val="20000"/>
              </a:spcBef>
              <a:spcAft>
                <a:spcPct val="0"/>
              </a:spcAft>
              <a:buChar char="–"/>
              <a:defRPr sz="2000">
                <a:solidFill>
                  <a:schemeClr val="tx1"/>
                </a:solidFill>
                <a:latin typeface="+mn-lt"/>
              </a:defRPr>
            </a:lvl2pPr>
            <a:lvl3pPr marL="1143000" indent="-228600" algn="l" rtl="0" fontAlgn="base">
              <a:spcBef>
                <a:spcPct val="20000"/>
              </a:spcBef>
              <a:spcAft>
                <a:spcPct val="0"/>
              </a:spcAft>
              <a:buChar char="•"/>
              <a:defRPr>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pPr marL="514350" indent="-285750" algn="just">
              <a:spcBef>
                <a:spcPts val="0"/>
              </a:spcBef>
              <a:spcAft>
                <a:spcPts val="600"/>
              </a:spcAft>
              <a:buFont typeface="Wingdings" panose="05000000000000000000" pitchFamily="2" charset="2"/>
              <a:buChar char="Ø"/>
              <a:defRPr/>
            </a:pPr>
            <a:r>
              <a:rPr lang="en-US" sz="2400" dirty="0" smtClean="0"/>
              <a:t>Revised nomenclature</a:t>
            </a:r>
          </a:p>
          <a:p>
            <a:pPr marL="457200" indent="-228600">
              <a:spcBef>
                <a:spcPts val="0"/>
              </a:spcBef>
              <a:spcAft>
                <a:spcPts val="600"/>
              </a:spcAft>
              <a:defRPr/>
            </a:pPr>
            <a:r>
              <a:rPr lang="en-US" sz="2400" b="0" dirty="0" smtClean="0">
                <a:latin typeface="Arial" panose="020B0604020202020204" pitchFamily="34" charset="0"/>
                <a:cs typeface="Arial" panose="020B0604020202020204" pitchFamily="34" charset="0"/>
              </a:rPr>
              <a:t>Generation Resource </a:t>
            </a:r>
            <a:r>
              <a:rPr lang="en-US" sz="1800" b="0" dirty="0" smtClean="0">
                <a:latin typeface="Arial" panose="020B0604020202020204" pitchFamily="34" charset="0"/>
                <a:cs typeface="Arial" panose="020B0604020202020204" pitchFamily="34" charset="0"/>
              </a:rPr>
              <a:t>(no change)</a:t>
            </a:r>
            <a:endParaRPr lang="en-US" sz="2400" b="0" dirty="0">
              <a:latin typeface="Arial" panose="020B0604020202020204" pitchFamily="34" charset="0"/>
              <a:cs typeface="Arial" panose="020B0604020202020204" pitchFamily="34" charset="0"/>
            </a:endParaRPr>
          </a:p>
          <a:p>
            <a:pPr marL="228600" indent="0">
              <a:spcBef>
                <a:spcPts val="0"/>
              </a:spcBef>
              <a:spcAft>
                <a:spcPts val="600"/>
              </a:spcAft>
              <a:buNone/>
              <a:defRPr/>
            </a:pPr>
            <a:endParaRPr lang="en-US" sz="1000" b="0" dirty="0" smtClean="0">
              <a:solidFill>
                <a:srgbClr val="FF0000"/>
              </a:solidFill>
              <a:latin typeface="Arial" panose="020B0604020202020204" pitchFamily="34" charset="0"/>
              <a:cs typeface="Arial" panose="020B0604020202020204" pitchFamily="34" charset="0"/>
            </a:endParaRPr>
          </a:p>
          <a:p>
            <a:pPr marL="457200" indent="-228600">
              <a:spcBef>
                <a:spcPts val="0"/>
              </a:spcBef>
              <a:spcAft>
                <a:spcPts val="600"/>
              </a:spcAft>
              <a:defRPr/>
            </a:pPr>
            <a:r>
              <a:rPr lang="en-US" sz="2400" b="0" dirty="0" smtClean="0">
                <a:solidFill>
                  <a:srgbClr val="FF0000"/>
                </a:solidFill>
                <a:latin typeface="Arial" panose="020B0604020202020204" pitchFamily="34" charset="0"/>
                <a:cs typeface="Arial" panose="020B0604020202020204" pitchFamily="34" charset="0"/>
              </a:rPr>
              <a:t>New term(s)</a:t>
            </a:r>
          </a:p>
          <a:p>
            <a:pPr marL="857250" lvl="1" indent="-228600">
              <a:spcBef>
                <a:spcPts val="0"/>
              </a:spcBef>
              <a:spcAft>
                <a:spcPts val="600"/>
              </a:spcAft>
              <a:defRPr/>
            </a:pPr>
            <a:r>
              <a:rPr lang="en-US" sz="2400" dirty="0" smtClean="0">
                <a:solidFill>
                  <a:srgbClr val="FF0000"/>
                </a:solidFill>
                <a:latin typeface="Arial" panose="020B0604020202020204" pitchFamily="34" charset="0"/>
                <a:cs typeface="Arial" panose="020B0604020202020204" pitchFamily="34" charset="0"/>
              </a:rPr>
              <a:t>Transmission connected</a:t>
            </a:r>
          </a:p>
          <a:p>
            <a:pPr marL="857250" lvl="1" indent="-228600">
              <a:spcBef>
                <a:spcPts val="0"/>
              </a:spcBef>
              <a:spcAft>
                <a:spcPts val="600"/>
              </a:spcAft>
              <a:defRPr/>
            </a:pPr>
            <a:r>
              <a:rPr lang="en-US" sz="2400" b="0" dirty="0" smtClean="0">
                <a:solidFill>
                  <a:srgbClr val="FF0000"/>
                </a:solidFill>
                <a:latin typeface="Arial" panose="020B0604020202020204" pitchFamily="34" charset="0"/>
                <a:cs typeface="Arial" panose="020B0604020202020204" pitchFamily="34" charset="0"/>
              </a:rPr>
              <a:t>Distribution connected</a:t>
            </a:r>
          </a:p>
          <a:p>
            <a:pPr marL="228600" indent="0">
              <a:spcBef>
                <a:spcPts val="0"/>
              </a:spcBef>
              <a:spcAft>
                <a:spcPts val="600"/>
              </a:spcAft>
              <a:buNone/>
              <a:defRPr/>
            </a:pPr>
            <a:endParaRPr lang="en-US" sz="1000" b="0" dirty="0">
              <a:latin typeface="Arial" panose="020B0604020202020204" pitchFamily="34" charset="0"/>
              <a:cs typeface="Arial" panose="020B0604020202020204" pitchFamily="34" charset="0"/>
            </a:endParaRPr>
          </a:p>
          <a:p>
            <a:pPr marL="457200" indent="-228600">
              <a:spcBef>
                <a:spcPts val="0"/>
              </a:spcBef>
              <a:spcAft>
                <a:spcPts val="600"/>
              </a:spcAft>
              <a:defRPr/>
            </a:pPr>
            <a:r>
              <a:rPr lang="en-US" dirty="0" smtClean="0">
                <a:solidFill>
                  <a:srgbClr val="FF0000"/>
                </a:solidFill>
                <a:latin typeface="Arial" panose="020B0604020202020204" pitchFamily="34" charset="0"/>
                <a:cs typeface="Arial" panose="020B0604020202020204" pitchFamily="34" charset="0"/>
              </a:rPr>
              <a:t>Microgenerator (see PUCT </a:t>
            </a:r>
            <a:r>
              <a:rPr lang="en-US" dirty="0" err="1" smtClean="0">
                <a:solidFill>
                  <a:srgbClr val="FF0000"/>
                </a:solidFill>
                <a:latin typeface="Arial" panose="020B0604020202020204" pitchFamily="34" charset="0"/>
                <a:cs typeface="Arial" panose="020B0604020202020204" pitchFamily="34" charset="0"/>
              </a:rPr>
              <a:t>defs</a:t>
            </a:r>
            <a:r>
              <a:rPr lang="en-US" dirty="0" smtClean="0">
                <a:solidFill>
                  <a:srgbClr val="FF0000"/>
                </a:solidFill>
                <a:latin typeface="Arial" panose="020B0604020202020204" pitchFamily="34" charset="0"/>
                <a:cs typeface="Arial" panose="020B0604020202020204" pitchFamily="34" charset="0"/>
              </a:rPr>
              <a:t>)</a:t>
            </a:r>
          </a:p>
          <a:p>
            <a:pPr marL="457200" indent="-228600">
              <a:spcBef>
                <a:spcPts val="0"/>
              </a:spcBef>
              <a:spcAft>
                <a:spcPts val="600"/>
              </a:spcAft>
              <a:defRPr/>
            </a:pPr>
            <a:endParaRPr lang="en-US" dirty="0">
              <a:solidFill>
                <a:srgbClr val="FF0000"/>
              </a:solidFill>
              <a:latin typeface="Arial" panose="020B0604020202020204" pitchFamily="34" charset="0"/>
              <a:cs typeface="Arial" panose="020B0604020202020204" pitchFamily="34" charset="0"/>
            </a:endParaRPr>
          </a:p>
          <a:p>
            <a:pPr marL="457200" indent="-228600">
              <a:spcBef>
                <a:spcPts val="0"/>
              </a:spcBef>
              <a:spcAft>
                <a:spcPts val="600"/>
              </a:spcAft>
              <a:defRPr/>
            </a:pPr>
            <a:endParaRPr lang="en-US" dirty="0" smtClean="0">
              <a:solidFill>
                <a:srgbClr val="FF0000"/>
              </a:solidFill>
              <a:latin typeface="Arial" panose="020B0604020202020204" pitchFamily="34" charset="0"/>
              <a:cs typeface="Arial" panose="020B0604020202020204" pitchFamily="34" charset="0"/>
            </a:endParaRPr>
          </a:p>
          <a:p>
            <a:pPr marL="457200" indent="-228600">
              <a:spcBef>
                <a:spcPts val="0"/>
              </a:spcBef>
              <a:spcAft>
                <a:spcPts val="600"/>
              </a:spcAft>
              <a:defRPr/>
            </a:pPr>
            <a:r>
              <a:rPr lang="en-US" dirty="0" smtClean="0">
                <a:solidFill>
                  <a:srgbClr val="FF0000"/>
                </a:solidFill>
              </a:rPr>
              <a:t>Generation Resource</a:t>
            </a:r>
          </a:p>
        </p:txBody>
      </p:sp>
      <p:cxnSp>
        <p:nvCxnSpPr>
          <p:cNvPr id="7" name="Straight Arrow Connector 6"/>
          <p:cNvCxnSpPr/>
          <p:nvPr/>
        </p:nvCxnSpPr>
        <p:spPr>
          <a:xfrm>
            <a:off x="3581400" y="3200400"/>
            <a:ext cx="1154349" cy="1254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3581400" y="3200400"/>
            <a:ext cx="1154349"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4591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379663" y="179143"/>
            <a:ext cx="8444685" cy="461665"/>
          </a:xfrm>
        </p:spPr>
        <p:txBody>
          <a:bodyPr/>
          <a:lstStyle/>
          <a:p>
            <a:r>
              <a:rPr lang="en-US" dirty="0" smtClean="0">
                <a:solidFill>
                  <a:srgbClr val="1ECBE2"/>
                </a:solidFill>
              </a:rPr>
              <a:t>Some Examples</a:t>
            </a:r>
            <a:endParaRPr lang="en-US" dirty="0">
              <a:solidFill>
                <a:srgbClr val="1ECBE2"/>
              </a:solidFill>
            </a:endParaRPr>
          </a:p>
        </p:txBody>
      </p:sp>
      <p:sp>
        <p:nvSpPr>
          <p:cNvPr id="4" name="Rectangle 5"/>
          <p:cNvSpPr txBox="1">
            <a:spLocks noChangeArrowheads="1"/>
          </p:cNvSpPr>
          <p:nvPr/>
        </p:nvSpPr>
        <p:spPr bwMode="auto">
          <a:xfrm>
            <a:off x="628650" y="1674786"/>
            <a:ext cx="7777213" cy="1908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342900" indent="-342900" algn="l" rtl="0" fontAlgn="base">
              <a:spcBef>
                <a:spcPct val="20000"/>
              </a:spcBef>
              <a:spcAft>
                <a:spcPct val="0"/>
              </a:spcAft>
              <a:buChar char="•"/>
              <a:defRPr sz="2000" b="1">
                <a:solidFill>
                  <a:schemeClr val="tx1"/>
                </a:solidFill>
                <a:latin typeface="+mn-lt"/>
                <a:ea typeface="+mn-ea"/>
                <a:cs typeface="+mn-cs"/>
              </a:defRPr>
            </a:lvl1pPr>
            <a:lvl2pPr marL="742950" indent="-285750" algn="l" rtl="0" fontAlgn="base">
              <a:spcBef>
                <a:spcPct val="20000"/>
              </a:spcBef>
              <a:spcAft>
                <a:spcPct val="0"/>
              </a:spcAft>
              <a:buChar char="–"/>
              <a:defRPr sz="2000">
                <a:solidFill>
                  <a:schemeClr val="tx1"/>
                </a:solidFill>
                <a:latin typeface="+mn-lt"/>
              </a:defRPr>
            </a:lvl2pPr>
            <a:lvl3pPr marL="1143000" indent="-228600" algn="l" rtl="0" fontAlgn="base">
              <a:spcBef>
                <a:spcPct val="20000"/>
              </a:spcBef>
              <a:spcAft>
                <a:spcPct val="0"/>
              </a:spcAft>
              <a:buChar char="•"/>
              <a:defRPr>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pPr marL="457200" lvl="1" indent="-228600" algn="just">
              <a:spcBef>
                <a:spcPts val="0"/>
              </a:spcBef>
              <a:spcAft>
                <a:spcPts val="600"/>
              </a:spcAft>
              <a:buFontTx/>
              <a:buChar char="•"/>
              <a:defRPr/>
            </a:pPr>
            <a:r>
              <a:rPr lang="en-US" sz="1800" dirty="0" smtClean="0"/>
              <a:t>The following pages illustrate a few simplistic examples of Generators.</a:t>
            </a:r>
          </a:p>
          <a:p>
            <a:pPr marL="457200" lvl="1" indent="-228600" algn="just">
              <a:spcBef>
                <a:spcPts val="0"/>
              </a:spcBef>
              <a:spcAft>
                <a:spcPts val="600"/>
              </a:spcAft>
              <a:buFontTx/>
              <a:buChar char="•"/>
              <a:defRPr/>
            </a:pPr>
            <a:r>
              <a:rPr lang="en-US" sz="1800" b="0" dirty="0" smtClean="0"/>
              <a:t>In each example, Generators that are owned by different companies are shown in different colors.</a:t>
            </a:r>
          </a:p>
          <a:p>
            <a:pPr marL="457200" lvl="1" indent="-228600" algn="just">
              <a:spcBef>
                <a:spcPts val="0"/>
              </a:spcBef>
              <a:spcAft>
                <a:spcPts val="600"/>
              </a:spcAft>
              <a:buFontTx/>
              <a:buChar char="•"/>
              <a:defRPr/>
            </a:pPr>
            <a:r>
              <a:rPr lang="en-US" sz="1800" dirty="0" smtClean="0"/>
              <a:t>Transmission voltage elements are shown in green and blue; distribution voltage elements and/or PUN-owned transmission are shown in gray.</a:t>
            </a:r>
            <a:endParaRPr lang="en-US" sz="1800" b="0" dirty="0"/>
          </a:p>
        </p:txBody>
      </p:sp>
    </p:spTree>
    <p:extLst>
      <p:ext uri="{BB962C8B-B14F-4D97-AF65-F5344CB8AC3E}">
        <p14:creationId xmlns:p14="http://schemas.microsoft.com/office/powerpoint/2010/main" val="629867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123" y="2738027"/>
            <a:ext cx="7886700" cy="1325563"/>
          </a:xfrm>
        </p:spPr>
        <p:txBody>
          <a:bodyPr/>
          <a:lstStyle/>
          <a:p>
            <a:r>
              <a:rPr lang="en-US" sz="2400" dirty="0" smtClean="0"/>
              <a:t>Examples</a:t>
            </a:r>
            <a:endParaRPr lang="en-US" sz="2400" dirty="0"/>
          </a:p>
        </p:txBody>
      </p:sp>
      <p:grpSp>
        <p:nvGrpSpPr>
          <p:cNvPr id="144" name="Group 143"/>
          <p:cNvGrpSpPr/>
          <p:nvPr/>
        </p:nvGrpSpPr>
        <p:grpSpPr>
          <a:xfrm>
            <a:off x="1147132" y="1323821"/>
            <a:ext cx="3330341" cy="1650442"/>
            <a:chOff x="1117045" y="715894"/>
            <a:chExt cx="3330341" cy="1650442"/>
          </a:xfrm>
        </p:grpSpPr>
        <p:sp>
          <p:nvSpPr>
            <p:cNvPr id="51" name="Oval 50"/>
            <p:cNvSpPr/>
            <p:nvPr/>
          </p:nvSpPr>
          <p:spPr>
            <a:xfrm>
              <a:off x="1400929" y="1172970"/>
              <a:ext cx="640080" cy="640080"/>
            </a:xfrm>
            <a:prstGeom prst="ellipse">
              <a:avLst/>
            </a:prstGeom>
            <a:solidFill>
              <a:schemeClr val="accent1">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100 MW</a:t>
              </a:r>
              <a:endParaRPr lang="en-US" sz="1100" dirty="0">
                <a:solidFill>
                  <a:schemeClr val="tx1"/>
                </a:solidFill>
              </a:endParaRPr>
            </a:p>
          </p:txBody>
        </p:sp>
        <p:grpSp>
          <p:nvGrpSpPr>
            <p:cNvPr id="55" name="Group 54"/>
            <p:cNvGrpSpPr/>
            <p:nvPr/>
          </p:nvGrpSpPr>
          <p:grpSpPr>
            <a:xfrm>
              <a:off x="2977068" y="1294162"/>
              <a:ext cx="185289" cy="346387"/>
              <a:chOff x="2760039" y="1930728"/>
              <a:chExt cx="185289" cy="346387"/>
            </a:xfrm>
          </p:grpSpPr>
          <p:sp>
            <p:nvSpPr>
              <p:cNvPr id="56" name="Wave 55"/>
              <p:cNvSpPr/>
              <p:nvPr/>
            </p:nvSpPr>
            <p:spPr>
              <a:xfrm rot="5400000">
                <a:off x="2625748"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Wave 56"/>
              <p:cNvSpPr/>
              <p:nvPr/>
            </p:nvSpPr>
            <p:spPr>
              <a:xfrm rot="5400000">
                <a:off x="2733232"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58" name="Straight Connector 57"/>
            <p:cNvCxnSpPr/>
            <p:nvPr/>
          </p:nvCxnSpPr>
          <p:spPr>
            <a:xfrm flipH="1">
              <a:off x="3412634" y="797598"/>
              <a:ext cx="3" cy="1102700"/>
            </a:xfrm>
            <a:prstGeom prst="line">
              <a:avLst/>
            </a:prstGeom>
            <a:ln w="76200"/>
          </p:spPr>
          <p:style>
            <a:lnRef idx="2">
              <a:schemeClr val="accent1"/>
            </a:lnRef>
            <a:fillRef idx="0">
              <a:schemeClr val="accent1"/>
            </a:fillRef>
            <a:effectRef idx="1">
              <a:schemeClr val="accent1"/>
            </a:effectRef>
            <a:fontRef idx="minor">
              <a:schemeClr val="tx1"/>
            </a:fontRef>
          </p:style>
        </p:cxnSp>
        <p:cxnSp>
          <p:nvCxnSpPr>
            <p:cNvPr id="59" name="Straight Connector 58"/>
            <p:cNvCxnSpPr>
              <a:stCxn id="57" idx="0"/>
            </p:cNvCxnSpPr>
            <p:nvPr/>
          </p:nvCxnSpPr>
          <p:spPr>
            <a:xfrm flipV="1">
              <a:off x="3152631" y="1467355"/>
              <a:ext cx="260004"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60" name="Straight Connector 59"/>
            <p:cNvCxnSpPr>
              <a:endCxn id="56" idx="2"/>
            </p:cNvCxnSpPr>
            <p:nvPr/>
          </p:nvCxnSpPr>
          <p:spPr>
            <a:xfrm>
              <a:off x="2748473" y="1467356"/>
              <a:ext cx="238321" cy="0"/>
            </a:xfrm>
            <a:prstGeom prst="line">
              <a:avLst/>
            </a:prstGeom>
            <a:ln>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a:off x="3412636" y="1031010"/>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3" name="Straight Connector 62"/>
            <p:cNvCxnSpPr/>
            <p:nvPr/>
          </p:nvCxnSpPr>
          <p:spPr>
            <a:xfrm>
              <a:off x="3412636" y="1260813"/>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3412636" y="1720419"/>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8" name="Straight Connector 67"/>
            <p:cNvCxnSpPr>
              <a:stCxn id="51" idx="6"/>
            </p:cNvCxnSpPr>
            <p:nvPr/>
          </p:nvCxnSpPr>
          <p:spPr>
            <a:xfrm>
              <a:off x="2041009" y="1493010"/>
              <a:ext cx="707464" cy="0"/>
            </a:xfrm>
            <a:prstGeom prst="line">
              <a:avLst/>
            </a:prstGeom>
            <a:ln>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flipH="1">
              <a:off x="2746182" y="797598"/>
              <a:ext cx="2293" cy="1063696"/>
            </a:xfrm>
            <a:prstGeom prst="line">
              <a:avLst/>
            </a:prstGeom>
            <a:ln w="76200">
              <a:solidFill>
                <a:srgbClr val="00B050"/>
              </a:solidFill>
            </a:ln>
          </p:spPr>
          <p:style>
            <a:lnRef idx="2">
              <a:schemeClr val="accent1"/>
            </a:lnRef>
            <a:fillRef idx="0">
              <a:schemeClr val="accent1"/>
            </a:fillRef>
            <a:effectRef idx="1">
              <a:schemeClr val="accent1"/>
            </a:effectRef>
            <a:fontRef idx="minor">
              <a:schemeClr val="tx1"/>
            </a:fontRef>
          </p:style>
        </p:cxnSp>
        <p:grpSp>
          <p:nvGrpSpPr>
            <p:cNvPr id="115" name="Group 114"/>
            <p:cNvGrpSpPr/>
            <p:nvPr/>
          </p:nvGrpSpPr>
          <p:grpSpPr>
            <a:xfrm>
              <a:off x="1117045" y="715894"/>
              <a:ext cx="3330341" cy="1650442"/>
              <a:chOff x="490888" y="985394"/>
              <a:chExt cx="3330341" cy="1834808"/>
            </a:xfrm>
          </p:grpSpPr>
          <p:sp>
            <p:nvSpPr>
              <p:cNvPr id="113" name="Rectangle 112"/>
              <p:cNvSpPr/>
              <p:nvPr/>
            </p:nvSpPr>
            <p:spPr>
              <a:xfrm>
                <a:off x="490888" y="985394"/>
                <a:ext cx="3330341" cy="1834808"/>
              </a:xfrm>
              <a:prstGeom prst="rect">
                <a:avLst/>
              </a:prstGeom>
              <a:noFill/>
              <a:ln w="28575">
                <a:solidFill>
                  <a:srgbClr val="FF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TextBox 113"/>
              <p:cNvSpPr txBox="1"/>
              <p:nvPr/>
            </p:nvSpPr>
            <p:spPr>
              <a:xfrm>
                <a:off x="490888" y="2360266"/>
                <a:ext cx="3330341" cy="410589"/>
              </a:xfrm>
              <a:prstGeom prst="rect">
                <a:avLst/>
              </a:prstGeom>
              <a:noFill/>
            </p:spPr>
            <p:txBody>
              <a:bodyPr wrap="square" lIns="91440" tIns="0" rIns="91440" bIns="0" rtlCol="0" anchor="b" anchorCtr="0">
                <a:spAutoFit/>
              </a:bodyPr>
              <a:lstStyle/>
              <a:p>
                <a:pPr algn="ctr"/>
                <a:r>
                  <a:rPr lang="en-US" sz="1200" dirty="0" smtClean="0">
                    <a:solidFill>
                      <a:srgbClr val="FF0000"/>
                    </a:solidFill>
                  </a:rPr>
                  <a:t>Traditional Generation Resource </a:t>
                </a:r>
              </a:p>
              <a:p>
                <a:pPr algn="ctr"/>
                <a:r>
                  <a:rPr lang="en-US" sz="1200" dirty="0" smtClean="0">
                    <a:solidFill>
                      <a:srgbClr val="FF0000"/>
                    </a:solidFill>
                  </a:rPr>
                  <a:t>with POI to transmission</a:t>
                </a:r>
                <a:endParaRPr lang="en-US" sz="1200" dirty="0">
                  <a:solidFill>
                    <a:srgbClr val="FF0000"/>
                  </a:solidFill>
                </a:endParaRPr>
              </a:p>
            </p:txBody>
          </p:sp>
        </p:grpSp>
      </p:grpSp>
      <p:grpSp>
        <p:nvGrpSpPr>
          <p:cNvPr id="145" name="Group 144"/>
          <p:cNvGrpSpPr/>
          <p:nvPr/>
        </p:nvGrpSpPr>
        <p:grpSpPr>
          <a:xfrm>
            <a:off x="1147885" y="3603057"/>
            <a:ext cx="3330341" cy="1550940"/>
            <a:chOff x="1117045" y="2444452"/>
            <a:chExt cx="3330341" cy="1550940"/>
          </a:xfrm>
        </p:grpSpPr>
        <p:sp>
          <p:nvSpPr>
            <p:cNvPr id="127" name="Oval 126"/>
            <p:cNvSpPr/>
            <p:nvPr/>
          </p:nvSpPr>
          <p:spPr>
            <a:xfrm>
              <a:off x="1400929" y="2861891"/>
              <a:ext cx="640080" cy="640080"/>
            </a:xfrm>
            <a:prstGeom prst="ellipse">
              <a:avLst/>
            </a:prstGeom>
            <a:solidFill>
              <a:schemeClr val="accent1">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9.9 MW</a:t>
              </a:r>
              <a:endParaRPr lang="en-US" sz="1100" dirty="0">
                <a:solidFill>
                  <a:schemeClr val="tx1"/>
                </a:solidFill>
              </a:endParaRPr>
            </a:p>
          </p:txBody>
        </p:sp>
        <p:grpSp>
          <p:nvGrpSpPr>
            <p:cNvPr id="128" name="Group 127"/>
            <p:cNvGrpSpPr/>
            <p:nvPr/>
          </p:nvGrpSpPr>
          <p:grpSpPr>
            <a:xfrm>
              <a:off x="2977068" y="2983083"/>
              <a:ext cx="185289" cy="346387"/>
              <a:chOff x="2760039" y="1930728"/>
              <a:chExt cx="185289" cy="346387"/>
            </a:xfrm>
          </p:grpSpPr>
          <p:sp>
            <p:nvSpPr>
              <p:cNvPr id="129" name="Wave 128"/>
              <p:cNvSpPr/>
              <p:nvPr/>
            </p:nvSpPr>
            <p:spPr>
              <a:xfrm rot="5400000">
                <a:off x="2625748"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0" name="Wave 129"/>
              <p:cNvSpPr/>
              <p:nvPr/>
            </p:nvSpPr>
            <p:spPr>
              <a:xfrm rot="5400000">
                <a:off x="2733232"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131" name="Straight Connector 130"/>
            <p:cNvCxnSpPr/>
            <p:nvPr/>
          </p:nvCxnSpPr>
          <p:spPr>
            <a:xfrm flipH="1">
              <a:off x="3412635" y="2486519"/>
              <a:ext cx="1" cy="1339514"/>
            </a:xfrm>
            <a:prstGeom prst="line">
              <a:avLst/>
            </a:prstGeom>
            <a:ln w="76200"/>
          </p:spPr>
          <p:style>
            <a:lnRef idx="2">
              <a:schemeClr val="accent1"/>
            </a:lnRef>
            <a:fillRef idx="0">
              <a:schemeClr val="accent1"/>
            </a:fillRef>
            <a:effectRef idx="1">
              <a:schemeClr val="accent1"/>
            </a:effectRef>
            <a:fontRef idx="minor">
              <a:schemeClr val="tx1"/>
            </a:fontRef>
          </p:style>
        </p:cxnSp>
        <p:cxnSp>
          <p:nvCxnSpPr>
            <p:cNvPr id="132" name="Straight Connector 131"/>
            <p:cNvCxnSpPr>
              <a:stCxn id="130" idx="0"/>
            </p:cNvCxnSpPr>
            <p:nvPr/>
          </p:nvCxnSpPr>
          <p:spPr>
            <a:xfrm flipV="1">
              <a:off x="3152631" y="3156276"/>
              <a:ext cx="260004"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133" name="Straight Connector 132"/>
            <p:cNvCxnSpPr>
              <a:endCxn id="129" idx="2"/>
            </p:cNvCxnSpPr>
            <p:nvPr/>
          </p:nvCxnSpPr>
          <p:spPr>
            <a:xfrm>
              <a:off x="2748473" y="3156277"/>
              <a:ext cx="238321" cy="0"/>
            </a:xfrm>
            <a:prstGeom prst="line">
              <a:avLst/>
            </a:prstGeom>
            <a:ln>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134" name="Straight Connector 133"/>
            <p:cNvCxnSpPr/>
            <p:nvPr/>
          </p:nvCxnSpPr>
          <p:spPr>
            <a:xfrm>
              <a:off x="3412636" y="2719931"/>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5" name="Straight Connector 134"/>
            <p:cNvCxnSpPr/>
            <p:nvPr/>
          </p:nvCxnSpPr>
          <p:spPr>
            <a:xfrm>
              <a:off x="3412636" y="2949734"/>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6" name="Straight Connector 135"/>
            <p:cNvCxnSpPr/>
            <p:nvPr/>
          </p:nvCxnSpPr>
          <p:spPr>
            <a:xfrm>
              <a:off x="3412636" y="3409340"/>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7" name="Straight Connector 136"/>
            <p:cNvCxnSpPr/>
            <p:nvPr/>
          </p:nvCxnSpPr>
          <p:spPr>
            <a:xfrm>
              <a:off x="3412636" y="3639143"/>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8" name="Straight Connector 137"/>
            <p:cNvCxnSpPr>
              <a:stCxn id="127" idx="6"/>
            </p:cNvCxnSpPr>
            <p:nvPr/>
          </p:nvCxnSpPr>
          <p:spPr>
            <a:xfrm>
              <a:off x="2041009" y="3181931"/>
              <a:ext cx="707464" cy="0"/>
            </a:xfrm>
            <a:prstGeom prst="line">
              <a:avLst/>
            </a:prstGeom>
            <a:ln>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139" name="Straight Connector 138"/>
            <p:cNvCxnSpPr/>
            <p:nvPr/>
          </p:nvCxnSpPr>
          <p:spPr>
            <a:xfrm flipH="1">
              <a:off x="2748473" y="2486519"/>
              <a:ext cx="1" cy="1339514"/>
            </a:xfrm>
            <a:prstGeom prst="line">
              <a:avLst/>
            </a:prstGeom>
            <a:ln w="76200">
              <a:solidFill>
                <a:srgbClr val="00B050"/>
              </a:solidFill>
            </a:ln>
          </p:spPr>
          <p:style>
            <a:lnRef idx="2">
              <a:schemeClr val="accent1"/>
            </a:lnRef>
            <a:fillRef idx="0">
              <a:schemeClr val="accent1"/>
            </a:fillRef>
            <a:effectRef idx="1">
              <a:schemeClr val="accent1"/>
            </a:effectRef>
            <a:fontRef idx="minor">
              <a:schemeClr val="tx1"/>
            </a:fontRef>
          </p:style>
        </p:cxnSp>
        <p:grpSp>
          <p:nvGrpSpPr>
            <p:cNvPr id="140" name="Group 139"/>
            <p:cNvGrpSpPr/>
            <p:nvPr/>
          </p:nvGrpSpPr>
          <p:grpSpPr>
            <a:xfrm>
              <a:off x="1117045" y="2444452"/>
              <a:ext cx="3330341" cy="1550940"/>
              <a:chOff x="490888" y="985394"/>
              <a:chExt cx="3330341" cy="1837796"/>
            </a:xfrm>
          </p:grpSpPr>
          <p:sp>
            <p:nvSpPr>
              <p:cNvPr id="141" name="Rectangle 140"/>
              <p:cNvSpPr/>
              <p:nvPr/>
            </p:nvSpPr>
            <p:spPr>
              <a:xfrm>
                <a:off x="490888" y="985394"/>
                <a:ext cx="3330341" cy="1834808"/>
              </a:xfrm>
              <a:prstGeom prst="rect">
                <a:avLst/>
              </a:prstGeom>
              <a:noFill/>
              <a:ln w="28575">
                <a:solidFill>
                  <a:srgbClr val="FF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2" name="TextBox 141"/>
              <p:cNvSpPr txBox="1"/>
              <p:nvPr/>
            </p:nvSpPr>
            <p:spPr>
              <a:xfrm>
                <a:off x="496280" y="2604369"/>
                <a:ext cx="3324949" cy="218821"/>
              </a:xfrm>
              <a:prstGeom prst="rect">
                <a:avLst/>
              </a:prstGeom>
              <a:noFill/>
            </p:spPr>
            <p:txBody>
              <a:bodyPr wrap="none" lIns="91440" tIns="0" rIns="91440" bIns="0" rtlCol="0" anchor="b" anchorCtr="0">
                <a:spAutoFit/>
              </a:bodyPr>
              <a:lstStyle/>
              <a:p>
                <a:pPr algn="r"/>
                <a:r>
                  <a:rPr lang="en-US" sz="1200" dirty="0" smtClean="0">
                    <a:solidFill>
                      <a:srgbClr val="FF0000"/>
                    </a:solidFill>
                  </a:rPr>
                  <a:t>&lt; 10 MW Generator with POI to transmission</a:t>
                </a:r>
                <a:endParaRPr lang="en-US" sz="1200" dirty="0">
                  <a:solidFill>
                    <a:srgbClr val="FF0000"/>
                  </a:solidFill>
                </a:endParaRPr>
              </a:p>
            </p:txBody>
          </p:sp>
        </p:grpSp>
      </p:grpSp>
      <p:sp>
        <p:nvSpPr>
          <p:cNvPr id="151" name="Oval 150"/>
          <p:cNvSpPr/>
          <p:nvPr/>
        </p:nvSpPr>
        <p:spPr>
          <a:xfrm>
            <a:off x="3255798" y="4277059"/>
            <a:ext cx="89996" cy="1269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273688" y="2035234"/>
            <a:ext cx="89996" cy="1269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itle 8"/>
          <p:cNvSpPr txBox="1">
            <a:spLocks/>
          </p:cNvSpPr>
          <p:nvPr/>
        </p:nvSpPr>
        <p:spPr>
          <a:xfrm>
            <a:off x="379663" y="179143"/>
            <a:ext cx="8444685" cy="46166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800" b="1" dirty="0" smtClean="0">
                <a:solidFill>
                  <a:srgbClr val="1ECBE2"/>
                </a:solidFill>
              </a:rPr>
              <a:t>Examples </a:t>
            </a:r>
            <a:r>
              <a:rPr lang="en-US" sz="2800" b="1" dirty="0">
                <a:solidFill>
                  <a:srgbClr val="1ECBE2"/>
                </a:solidFill>
              </a:rPr>
              <a:t>of Transmission Connected Resources</a:t>
            </a:r>
            <a:r>
              <a:rPr lang="en-US" sz="2800" b="1" dirty="0" smtClean="0">
                <a:solidFill>
                  <a:srgbClr val="1ECBE2"/>
                </a:solidFill>
              </a:rPr>
              <a:t> </a:t>
            </a:r>
            <a:endParaRPr lang="en-US" sz="2800" b="1" dirty="0">
              <a:solidFill>
                <a:srgbClr val="1ECBE2"/>
              </a:solidFill>
            </a:endParaRPr>
          </a:p>
        </p:txBody>
      </p:sp>
    </p:spTree>
    <p:extLst>
      <p:ext uri="{BB962C8B-B14F-4D97-AF65-F5344CB8AC3E}">
        <p14:creationId xmlns:p14="http://schemas.microsoft.com/office/powerpoint/2010/main" val="3423175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4868094" y="3473003"/>
            <a:ext cx="3818707" cy="2764168"/>
            <a:chOff x="4855015" y="3473003"/>
            <a:chExt cx="3330341" cy="2764168"/>
          </a:xfrm>
        </p:grpSpPr>
        <p:sp>
          <p:nvSpPr>
            <p:cNvPr id="81" name="Oval 80"/>
            <p:cNvSpPr/>
            <p:nvPr/>
          </p:nvSpPr>
          <p:spPr>
            <a:xfrm>
              <a:off x="4926462" y="3763547"/>
              <a:ext cx="640080" cy="640080"/>
            </a:xfrm>
            <a:prstGeom prst="ellipse">
              <a:avLst/>
            </a:prstGeom>
            <a:solidFill>
              <a:schemeClr val="accent1">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4 MW</a:t>
              </a:r>
              <a:endParaRPr lang="en-US" sz="1100" dirty="0">
                <a:solidFill>
                  <a:schemeClr val="tx1"/>
                </a:solidFill>
              </a:endParaRPr>
            </a:p>
          </p:txBody>
        </p:sp>
        <p:sp>
          <p:nvSpPr>
            <p:cNvPr id="82" name="Oval 81"/>
            <p:cNvSpPr/>
            <p:nvPr/>
          </p:nvSpPr>
          <p:spPr>
            <a:xfrm>
              <a:off x="4926462" y="4549609"/>
              <a:ext cx="640080" cy="640080"/>
            </a:xfrm>
            <a:prstGeom prst="ellipse">
              <a:avLst/>
            </a:prstGeom>
            <a:solidFill>
              <a:schemeClr val="accent1">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5 MW</a:t>
              </a:r>
              <a:endParaRPr lang="en-US" sz="1100" dirty="0">
                <a:solidFill>
                  <a:schemeClr val="tx1"/>
                </a:solidFill>
              </a:endParaRPr>
            </a:p>
          </p:txBody>
        </p:sp>
        <p:cxnSp>
          <p:nvCxnSpPr>
            <p:cNvPr id="83" name="Elbow Connector 82"/>
            <p:cNvCxnSpPr>
              <a:stCxn id="81" idx="6"/>
            </p:cNvCxnSpPr>
            <p:nvPr/>
          </p:nvCxnSpPr>
          <p:spPr>
            <a:xfrm>
              <a:off x="5566542" y="4083587"/>
              <a:ext cx="707464" cy="320040"/>
            </a:xfrm>
            <a:prstGeom prst="bentConnector3">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84" name="Elbow Connector 83"/>
            <p:cNvCxnSpPr>
              <a:stCxn id="82" idx="6"/>
            </p:cNvCxnSpPr>
            <p:nvPr/>
          </p:nvCxnSpPr>
          <p:spPr>
            <a:xfrm flipV="1">
              <a:off x="5566542" y="4639447"/>
              <a:ext cx="707464" cy="230202"/>
            </a:xfrm>
            <a:prstGeom prst="bentConnector3">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grpSp>
          <p:nvGrpSpPr>
            <p:cNvPr id="85" name="Group 84"/>
            <p:cNvGrpSpPr/>
            <p:nvPr/>
          </p:nvGrpSpPr>
          <p:grpSpPr>
            <a:xfrm>
              <a:off x="6502601" y="4654739"/>
              <a:ext cx="185289" cy="346387"/>
              <a:chOff x="2760039" y="1930728"/>
              <a:chExt cx="185289" cy="346387"/>
            </a:xfrm>
          </p:grpSpPr>
          <p:sp>
            <p:nvSpPr>
              <p:cNvPr id="86" name="Wave 85"/>
              <p:cNvSpPr/>
              <p:nvPr/>
            </p:nvSpPr>
            <p:spPr>
              <a:xfrm rot="5400000">
                <a:off x="2625748"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Wave 86"/>
              <p:cNvSpPr/>
              <p:nvPr/>
            </p:nvSpPr>
            <p:spPr>
              <a:xfrm rot="5400000">
                <a:off x="2733232"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88" name="Straight Connector 87"/>
            <p:cNvCxnSpPr/>
            <p:nvPr/>
          </p:nvCxnSpPr>
          <p:spPr>
            <a:xfrm flipH="1">
              <a:off x="6938168" y="4158175"/>
              <a:ext cx="1" cy="1339514"/>
            </a:xfrm>
            <a:prstGeom prst="line">
              <a:avLst/>
            </a:prstGeom>
            <a:ln w="76200"/>
          </p:spPr>
          <p:style>
            <a:lnRef idx="2">
              <a:schemeClr val="accent1"/>
            </a:lnRef>
            <a:fillRef idx="0">
              <a:schemeClr val="accent1"/>
            </a:fillRef>
            <a:effectRef idx="1">
              <a:schemeClr val="accent1"/>
            </a:effectRef>
            <a:fontRef idx="minor">
              <a:schemeClr val="tx1"/>
            </a:fontRef>
          </p:style>
        </p:cxnSp>
        <p:cxnSp>
          <p:nvCxnSpPr>
            <p:cNvPr id="89" name="Straight Connector 88"/>
            <p:cNvCxnSpPr>
              <a:stCxn id="87" idx="0"/>
            </p:cNvCxnSpPr>
            <p:nvPr/>
          </p:nvCxnSpPr>
          <p:spPr>
            <a:xfrm flipV="1">
              <a:off x="6678164" y="4827932"/>
              <a:ext cx="260004"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90" name="Straight Connector 89"/>
            <p:cNvCxnSpPr>
              <a:endCxn id="86" idx="2"/>
            </p:cNvCxnSpPr>
            <p:nvPr/>
          </p:nvCxnSpPr>
          <p:spPr>
            <a:xfrm>
              <a:off x="6274006" y="4827933"/>
              <a:ext cx="238321"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91" name="Straight Connector 90"/>
            <p:cNvCxnSpPr/>
            <p:nvPr/>
          </p:nvCxnSpPr>
          <p:spPr>
            <a:xfrm>
              <a:off x="6938169" y="4391587"/>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2" name="Straight Connector 91"/>
            <p:cNvCxnSpPr/>
            <p:nvPr/>
          </p:nvCxnSpPr>
          <p:spPr>
            <a:xfrm>
              <a:off x="6938169" y="4621390"/>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3" name="Straight Connector 92"/>
            <p:cNvCxnSpPr/>
            <p:nvPr/>
          </p:nvCxnSpPr>
          <p:spPr>
            <a:xfrm>
              <a:off x="6938169" y="5080996"/>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4" name="Straight Connector 93"/>
            <p:cNvCxnSpPr/>
            <p:nvPr/>
          </p:nvCxnSpPr>
          <p:spPr>
            <a:xfrm>
              <a:off x="6938169" y="5310799"/>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5" name="Elbow Connector 94"/>
            <p:cNvCxnSpPr>
              <a:stCxn id="96" idx="0"/>
            </p:cNvCxnSpPr>
            <p:nvPr/>
          </p:nvCxnSpPr>
          <p:spPr>
            <a:xfrm rot="5400000" flipH="1" flipV="1">
              <a:off x="5919276" y="5128921"/>
              <a:ext cx="293962" cy="415498"/>
            </a:xfrm>
            <a:prstGeom prst="bentConnector2">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96" name="Down Arrow 95"/>
            <p:cNvSpPr/>
            <p:nvPr/>
          </p:nvSpPr>
          <p:spPr>
            <a:xfrm>
              <a:off x="5566542" y="5483651"/>
              <a:ext cx="583931" cy="422713"/>
            </a:xfrm>
            <a:prstGeom prst="downArrow">
              <a:avLst>
                <a:gd name="adj1" fmla="val 50000"/>
                <a:gd name="adj2" fmla="val 100000"/>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sz="1100" dirty="0" smtClean="0">
                <a:solidFill>
                  <a:schemeClr val="tx1"/>
                </a:solidFill>
              </a:endParaRPr>
            </a:p>
            <a:p>
              <a:pPr algn="ctr"/>
              <a:r>
                <a:rPr lang="en-US" sz="1100" dirty="0" smtClean="0">
                  <a:solidFill>
                    <a:schemeClr val="tx1"/>
                  </a:solidFill>
                </a:rPr>
                <a:t>1 MW</a:t>
              </a:r>
              <a:endParaRPr lang="en-US" sz="1100" dirty="0">
                <a:solidFill>
                  <a:schemeClr val="tx1"/>
                </a:solidFill>
              </a:endParaRPr>
            </a:p>
          </p:txBody>
        </p:sp>
        <p:cxnSp>
          <p:nvCxnSpPr>
            <p:cNvPr id="97" name="Straight Connector 96"/>
            <p:cNvCxnSpPr/>
            <p:nvPr/>
          </p:nvCxnSpPr>
          <p:spPr>
            <a:xfrm flipH="1">
              <a:off x="6274006" y="4158175"/>
              <a:ext cx="1" cy="1339514"/>
            </a:xfrm>
            <a:prstGeom prst="line">
              <a:avLst/>
            </a:prstGeom>
            <a:ln w="76200">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grpSp>
          <p:nvGrpSpPr>
            <p:cNvPr id="110" name="Group 109"/>
            <p:cNvGrpSpPr/>
            <p:nvPr/>
          </p:nvGrpSpPr>
          <p:grpSpPr>
            <a:xfrm>
              <a:off x="4855015" y="3473003"/>
              <a:ext cx="3330341" cy="2764168"/>
              <a:chOff x="490888" y="985394"/>
              <a:chExt cx="3330341" cy="1837796"/>
            </a:xfrm>
          </p:grpSpPr>
          <p:sp>
            <p:nvSpPr>
              <p:cNvPr id="111" name="Rectangle 110"/>
              <p:cNvSpPr/>
              <p:nvPr/>
            </p:nvSpPr>
            <p:spPr>
              <a:xfrm>
                <a:off x="490888" y="985394"/>
                <a:ext cx="3330341" cy="1834808"/>
              </a:xfrm>
              <a:prstGeom prst="rect">
                <a:avLst/>
              </a:prstGeom>
              <a:noFill/>
              <a:ln w="28575">
                <a:solidFill>
                  <a:srgbClr val="FF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TextBox 111"/>
              <p:cNvSpPr txBox="1"/>
              <p:nvPr/>
            </p:nvSpPr>
            <p:spPr>
              <a:xfrm>
                <a:off x="518877" y="2700412"/>
                <a:ext cx="3302352" cy="122778"/>
              </a:xfrm>
              <a:prstGeom prst="rect">
                <a:avLst/>
              </a:prstGeom>
              <a:noFill/>
            </p:spPr>
            <p:txBody>
              <a:bodyPr wrap="none" lIns="91440" tIns="0" rIns="91440" bIns="0" rtlCol="0" anchor="b" anchorCtr="0">
                <a:spAutoFit/>
              </a:bodyPr>
              <a:lstStyle/>
              <a:p>
                <a:pPr algn="r"/>
                <a:r>
                  <a:rPr lang="en-US" sz="1200" dirty="0" smtClean="0">
                    <a:solidFill>
                      <a:srgbClr val="FF0000"/>
                    </a:solidFill>
                  </a:rPr>
                  <a:t>PUN with no single generator or aggregation &gt;10MW</a:t>
                </a:r>
                <a:endParaRPr lang="en-US" sz="1200" dirty="0">
                  <a:solidFill>
                    <a:srgbClr val="FF0000"/>
                  </a:solidFill>
                </a:endParaRPr>
              </a:p>
            </p:txBody>
          </p:sp>
        </p:grpSp>
      </p:grpSp>
      <p:sp>
        <p:nvSpPr>
          <p:cNvPr id="117" name="Oval 116"/>
          <p:cNvSpPr/>
          <p:nvPr/>
        </p:nvSpPr>
        <p:spPr>
          <a:xfrm>
            <a:off x="7038775" y="4780435"/>
            <a:ext cx="89996" cy="1269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1" name="Group 140"/>
          <p:cNvGrpSpPr/>
          <p:nvPr/>
        </p:nvGrpSpPr>
        <p:grpSpPr>
          <a:xfrm>
            <a:off x="1023423" y="3457941"/>
            <a:ext cx="3330341" cy="2571346"/>
            <a:chOff x="4815152" y="897469"/>
            <a:chExt cx="3330341" cy="2571346"/>
          </a:xfrm>
        </p:grpSpPr>
        <p:sp>
          <p:nvSpPr>
            <p:cNvPr id="142" name="Oval 141"/>
            <p:cNvSpPr/>
            <p:nvPr/>
          </p:nvSpPr>
          <p:spPr>
            <a:xfrm>
              <a:off x="4975172" y="985394"/>
              <a:ext cx="640080" cy="640080"/>
            </a:xfrm>
            <a:prstGeom prst="ellipse">
              <a:avLst/>
            </a:prstGeom>
            <a:solidFill>
              <a:schemeClr val="accent1">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9.9 MW</a:t>
              </a:r>
              <a:endParaRPr lang="en-US" sz="1100" dirty="0">
                <a:solidFill>
                  <a:schemeClr val="tx1"/>
                </a:solidFill>
              </a:endParaRPr>
            </a:p>
          </p:txBody>
        </p:sp>
        <p:sp>
          <p:nvSpPr>
            <p:cNvPr id="143" name="Oval 142"/>
            <p:cNvSpPr/>
            <p:nvPr/>
          </p:nvSpPr>
          <p:spPr>
            <a:xfrm>
              <a:off x="4975172" y="1771456"/>
              <a:ext cx="640080" cy="640080"/>
            </a:xfrm>
            <a:prstGeom prst="ellipse">
              <a:avLst/>
            </a:prstGeom>
            <a:solidFill>
              <a:schemeClr val="accent1">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9.9 MW</a:t>
              </a:r>
              <a:endParaRPr lang="en-US" sz="1100" dirty="0">
                <a:solidFill>
                  <a:schemeClr val="tx1"/>
                </a:solidFill>
              </a:endParaRPr>
            </a:p>
          </p:txBody>
        </p:sp>
        <p:cxnSp>
          <p:nvCxnSpPr>
            <p:cNvPr id="144" name="Elbow Connector 143"/>
            <p:cNvCxnSpPr>
              <a:stCxn id="142" idx="6"/>
            </p:cNvCxnSpPr>
            <p:nvPr/>
          </p:nvCxnSpPr>
          <p:spPr>
            <a:xfrm>
              <a:off x="5615252" y="1305434"/>
              <a:ext cx="707464" cy="320040"/>
            </a:xfrm>
            <a:prstGeom prst="bentConnector3">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5" name="Elbow Connector 144"/>
            <p:cNvCxnSpPr>
              <a:stCxn id="143" idx="6"/>
            </p:cNvCxnSpPr>
            <p:nvPr/>
          </p:nvCxnSpPr>
          <p:spPr>
            <a:xfrm flipV="1">
              <a:off x="5615252" y="1861294"/>
              <a:ext cx="707464" cy="230202"/>
            </a:xfrm>
            <a:prstGeom prst="bentConnector3">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grpSp>
          <p:nvGrpSpPr>
            <p:cNvPr id="146" name="Group 145"/>
            <p:cNvGrpSpPr/>
            <p:nvPr/>
          </p:nvGrpSpPr>
          <p:grpSpPr>
            <a:xfrm>
              <a:off x="6551311" y="1876586"/>
              <a:ext cx="185289" cy="346387"/>
              <a:chOff x="2760039" y="1930728"/>
              <a:chExt cx="185289" cy="346387"/>
            </a:xfrm>
          </p:grpSpPr>
          <p:sp>
            <p:nvSpPr>
              <p:cNvPr id="160" name="Wave 159"/>
              <p:cNvSpPr/>
              <p:nvPr/>
            </p:nvSpPr>
            <p:spPr>
              <a:xfrm rot="5400000">
                <a:off x="2625748"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1" name="Wave 160"/>
              <p:cNvSpPr/>
              <p:nvPr/>
            </p:nvSpPr>
            <p:spPr>
              <a:xfrm rot="5400000">
                <a:off x="2733232"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147" name="Straight Connector 146"/>
            <p:cNvCxnSpPr/>
            <p:nvPr/>
          </p:nvCxnSpPr>
          <p:spPr>
            <a:xfrm flipH="1">
              <a:off x="6986878" y="1380022"/>
              <a:ext cx="1" cy="1339514"/>
            </a:xfrm>
            <a:prstGeom prst="line">
              <a:avLst/>
            </a:prstGeom>
            <a:ln w="76200"/>
          </p:spPr>
          <p:style>
            <a:lnRef idx="2">
              <a:schemeClr val="accent1"/>
            </a:lnRef>
            <a:fillRef idx="0">
              <a:schemeClr val="accent1"/>
            </a:fillRef>
            <a:effectRef idx="1">
              <a:schemeClr val="accent1"/>
            </a:effectRef>
            <a:fontRef idx="minor">
              <a:schemeClr val="tx1"/>
            </a:fontRef>
          </p:style>
        </p:cxnSp>
        <p:cxnSp>
          <p:nvCxnSpPr>
            <p:cNvPr id="148" name="Straight Connector 147"/>
            <p:cNvCxnSpPr>
              <a:stCxn id="161" idx="0"/>
            </p:cNvCxnSpPr>
            <p:nvPr/>
          </p:nvCxnSpPr>
          <p:spPr>
            <a:xfrm flipV="1">
              <a:off x="6726874" y="2049779"/>
              <a:ext cx="260004"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149" name="Straight Connector 148"/>
            <p:cNvCxnSpPr>
              <a:endCxn id="160" idx="2"/>
            </p:cNvCxnSpPr>
            <p:nvPr/>
          </p:nvCxnSpPr>
          <p:spPr>
            <a:xfrm>
              <a:off x="6322716" y="2049780"/>
              <a:ext cx="238321"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0" name="Straight Connector 149"/>
            <p:cNvCxnSpPr/>
            <p:nvPr/>
          </p:nvCxnSpPr>
          <p:spPr>
            <a:xfrm>
              <a:off x="6986879" y="1613434"/>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1" name="Straight Connector 150"/>
            <p:cNvCxnSpPr/>
            <p:nvPr/>
          </p:nvCxnSpPr>
          <p:spPr>
            <a:xfrm>
              <a:off x="6986879" y="1843237"/>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2" name="Straight Connector 151"/>
            <p:cNvCxnSpPr/>
            <p:nvPr/>
          </p:nvCxnSpPr>
          <p:spPr>
            <a:xfrm>
              <a:off x="6986879" y="2302843"/>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3" name="Straight Connector 152"/>
            <p:cNvCxnSpPr/>
            <p:nvPr/>
          </p:nvCxnSpPr>
          <p:spPr>
            <a:xfrm>
              <a:off x="6986879" y="2532646"/>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4" name="Elbow Connector 153"/>
            <p:cNvCxnSpPr>
              <a:stCxn id="155" idx="0"/>
            </p:cNvCxnSpPr>
            <p:nvPr/>
          </p:nvCxnSpPr>
          <p:spPr>
            <a:xfrm rot="5400000" flipH="1" flipV="1">
              <a:off x="5967986" y="2350768"/>
              <a:ext cx="293962" cy="415498"/>
            </a:xfrm>
            <a:prstGeom prst="bentConnector2">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55" name="Down Arrow 154"/>
            <p:cNvSpPr/>
            <p:nvPr/>
          </p:nvSpPr>
          <p:spPr>
            <a:xfrm>
              <a:off x="5615252" y="2705498"/>
              <a:ext cx="583931" cy="422713"/>
            </a:xfrm>
            <a:prstGeom prst="downArrow">
              <a:avLst>
                <a:gd name="adj1" fmla="val 50000"/>
                <a:gd name="adj2" fmla="val 100000"/>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sz="1100" dirty="0" smtClean="0">
                <a:solidFill>
                  <a:schemeClr val="tx1"/>
                </a:solidFill>
              </a:endParaRPr>
            </a:p>
            <a:p>
              <a:pPr algn="ctr"/>
              <a:r>
                <a:rPr lang="en-US" sz="1100" dirty="0" smtClean="0">
                  <a:solidFill>
                    <a:schemeClr val="tx1"/>
                  </a:solidFill>
                </a:rPr>
                <a:t>20 MW</a:t>
              </a:r>
              <a:endParaRPr lang="en-US" sz="1100" dirty="0">
                <a:solidFill>
                  <a:schemeClr val="tx1"/>
                </a:solidFill>
              </a:endParaRPr>
            </a:p>
          </p:txBody>
        </p:sp>
        <p:cxnSp>
          <p:nvCxnSpPr>
            <p:cNvPr id="156" name="Straight Connector 155"/>
            <p:cNvCxnSpPr/>
            <p:nvPr/>
          </p:nvCxnSpPr>
          <p:spPr>
            <a:xfrm flipH="1">
              <a:off x="6322716" y="1380022"/>
              <a:ext cx="1" cy="1339514"/>
            </a:xfrm>
            <a:prstGeom prst="line">
              <a:avLst/>
            </a:prstGeom>
            <a:ln w="76200">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grpSp>
          <p:nvGrpSpPr>
            <p:cNvPr id="157" name="Group 156"/>
            <p:cNvGrpSpPr/>
            <p:nvPr/>
          </p:nvGrpSpPr>
          <p:grpSpPr>
            <a:xfrm>
              <a:off x="4815152" y="897469"/>
              <a:ext cx="3330341" cy="2571346"/>
              <a:chOff x="490888" y="985394"/>
              <a:chExt cx="3330341" cy="1834808"/>
            </a:xfrm>
          </p:grpSpPr>
          <p:sp>
            <p:nvSpPr>
              <p:cNvPr id="158" name="Rectangle 157"/>
              <p:cNvSpPr/>
              <p:nvPr/>
            </p:nvSpPr>
            <p:spPr>
              <a:xfrm>
                <a:off x="490888" y="985394"/>
                <a:ext cx="3330341" cy="1834808"/>
              </a:xfrm>
              <a:prstGeom prst="rect">
                <a:avLst/>
              </a:prstGeom>
              <a:noFill/>
              <a:ln w="28575">
                <a:solidFill>
                  <a:srgbClr val="FF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9" name="TextBox 158"/>
              <p:cNvSpPr txBox="1"/>
              <p:nvPr/>
            </p:nvSpPr>
            <p:spPr>
              <a:xfrm>
                <a:off x="788822" y="2561405"/>
                <a:ext cx="2808333" cy="131770"/>
              </a:xfrm>
              <a:prstGeom prst="rect">
                <a:avLst/>
              </a:prstGeom>
              <a:noFill/>
            </p:spPr>
            <p:txBody>
              <a:bodyPr wrap="none" lIns="91440" tIns="0" rIns="91440" bIns="0" rtlCol="0" anchor="b" anchorCtr="0">
                <a:spAutoFit/>
              </a:bodyPr>
              <a:lstStyle/>
              <a:p>
                <a:pPr algn="r"/>
                <a:r>
                  <a:rPr lang="en-US" sz="1200" dirty="0" smtClean="0">
                    <a:solidFill>
                      <a:srgbClr val="FF0000"/>
                    </a:solidFill>
                  </a:rPr>
                  <a:t>PUN with Aggregation of gens &gt;10MW</a:t>
                </a:r>
                <a:endParaRPr lang="en-US" sz="1200" dirty="0">
                  <a:solidFill>
                    <a:srgbClr val="FF0000"/>
                  </a:solidFill>
                </a:endParaRPr>
              </a:p>
            </p:txBody>
          </p:sp>
        </p:grpSp>
      </p:grpSp>
      <p:grpSp>
        <p:nvGrpSpPr>
          <p:cNvPr id="162" name="Group 161"/>
          <p:cNvGrpSpPr/>
          <p:nvPr/>
        </p:nvGrpSpPr>
        <p:grpSpPr>
          <a:xfrm>
            <a:off x="4950018" y="618930"/>
            <a:ext cx="3330341" cy="2571346"/>
            <a:chOff x="4815152" y="897469"/>
            <a:chExt cx="3330341" cy="2571346"/>
          </a:xfrm>
        </p:grpSpPr>
        <p:sp>
          <p:nvSpPr>
            <p:cNvPr id="163" name="Oval 162"/>
            <p:cNvSpPr/>
            <p:nvPr/>
          </p:nvSpPr>
          <p:spPr>
            <a:xfrm>
              <a:off x="4975172" y="985394"/>
              <a:ext cx="640080" cy="640080"/>
            </a:xfrm>
            <a:prstGeom prst="ellipse">
              <a:avLst/>
            </a:prstGeom>
            <a:solidFill>
              <a:schemeClr val="accent1">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100MW</a:t>
              </a:r>
              <a:endParaRPr lang="en-US" sz="1100" dirty="0">
                <a:solidFill>
                  <a:schemeClr val="tx1"/>
                </a:solidFill>
              </a:endParaRPr>
            </a:p>
          </p:txBody>
        </p:sp>
        <p:sp>
          <p:nvSpPr>
            <p:cNvPr id="164" name="Oval 163"/>
            <p:cNvSpPr/>
            <p:nvPr/>
          </p:nvSpPr>
          <p:spPr>
            <a:xfrm>
              <a:off x="4975172" y="1771456"/>
              <a:ext cx="640080" cy="640080"/>
            </a:xfrm>
            <a:prstGeom prst="ellipse">
              <a:avLst/>
            </a:prstGeom>
            <a:solidFill>
              <a:schemeClr val="accent1">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100 MW</a:t>
              </a:r>
              <a:endParaRPr lang="en-US" sz="1100" dirty="0">
                <a:solidFill>
                  <a:schemeClr val="tx1"/>
                </a:solidFill>
              </a:endParaRPr>
            </a:p>
          </p:txBody>
        </p:sp>
        <p:cxnSp>
          <p:nvCxnSpPr>
            <p:cNvPr id="165" name="Elbow Connector 164"/>
            <p:cNvCxnSpPr>
              <a:stCxn id="163" idx="6"/>
            </p:cNvCxnSpPr>
            <p:nvPr/>
          </p:nvCxnSpPr>
          <p:spPr>
            <a:xfrm>
              <a:off x="5615252" y="1305434"/>
              <a:ext cx="707464" cy="320040"/>
            </a:xfrm>
            <a:prstGeom prst="bentConnector3">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66" name="Elbow Connector 165"/>
            <p:cNvCxnSpPr>
              <a:stCxn id="164" idx="6"/>
            </p:cNvCxnSpPr>
            <p:nvPr/>
          </p:nvCxnSpPr>
          <p:spPr>
            <a:xfrm flipV="1">
              <a:off x="5615252" y="1861294"/>
              <a:ext cx="707464" cy="230202"/>
            </a:xfrm>
            <a:prstGeom prst="bentConnector3">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grpSp>
          <p:nvGrpSpPr>
            <p:cNvPr id="167" name="Group 166"/>
            <p:cNvGrpSpPr/>
            <p:nvPr/>
          </p:nvGrpSpPr>
          <p:grpSpPr>
            <a:xfrm>
              <a:off x="6551311" y="1876586"/>
              <a:ext cx="185289" cy="346387"/>
              <a:chOff x="2760039" y="1930728"/>
              <a:chExt cx="185289" cy="346387"/>
            </a:xfrm>
          </p:grpSpPr>
          <p:sp>
            <p:nvSpPr>
              <p:cNvPr id="181" name="Wave 180"/>
              <p:cNvSpPr/>
              <p:nvPr/>
            </p:nvSpPr>
            <p:spPr>
              <a:xfrm rot="5400000">
                <a:off x="2625748"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2" name="Wave 181"/>
              <p:cNvSpPr/>
              <p:nvPr/>
            </p:nvSpPr>
            <p:spPr>
              <a:xfrm rot="5400000">
                <a:off x="2733232"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168" name="Straight Connector 167"/>
            <p:cNvCxnSpPr/>
            <p:nvPr/>
          </p:nvCxnSpPr>
          <p:spPr>
            <a:xfrm flipH="1">
              <a:off x="6986878" y="1380022"/>
              <a:ext cx="1" cy="1339514"/>
            </a:xfrm>
            <a:prstGeom prst="line">
              <a:avLst/>
            </a:prstGeom>
            <a:ln w="76200"/>
          </p:spPr>
          <p:style>
            <a:lnRef idx="2">
              <a:schemeClr val="accent1"/>
            </a:lnRef>
            <a:fillRef idx="0">
              <a:schemeClr val="accent1"/>
            </a:fillRef>
            <a:effectRef idx="1">
              <a:schemeClr val="accent1"/>
            </a:effectRef>
            <a:fontRef idx="minor">
              <a:schemeClr val="tx1"/>
            </a:fontRef>
          </p:style>
        </p:cxnSp>
        <p:cxnSp>
          <p:nvCxnSpPr>
            <p:cNvPr id="169" name="Straight Connector 168"/>
            <p:cNvCxnSpPr>
              <a:stCxn id="182" idx="0"/>
            </p:cNvCxnSpPr>
            <p:nvPr/>
          </p:nvCxnSpPr>
          <p:spPr>
            <a:xfrm flipV="1">
              <a:off x="6726874" y="2049779"/>
              <a:ext cx="260004"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170" name="Straight Connector 169"/>
            <p:cNvCxnSpPr>
              <a:endCxn id="181" idx="2"/>
            </p:cNvCxnSpPr>
            <p:nvPr/>
          </p:nvCxnSpPr>
          <p:spPr>
            <a:xfrm>
              <a:off x="6322716" y="2049780"/>
              <a:ext cx="238321"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71" name="Straight Connector 170"/>
            <p:cNvCxnSpPr/>
            <p:nvPr/>
          </p:nvCxnSpPr>
          <p:spPr>
            <a:xfrm>
              <a:off x="6986879" y="1613434"/>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72" name="Straight Connector 171"/>
            <p:cNvCxnSpPr/>
            <p:nvPr/>
          </p:nvCxnSpPr>
          <p:spPr>
            <a:xfrm>
              <a:off x="6986879" y="1843237"/>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73" name="Straight Connector 172"/>
            <p:cNvCxnSpPr/>
            <p:nvPr/>
          </p:nvCxnSpPr>
          <p:spPr>
            <a:xfrm>
              <a:off x="6986879" y="2302843"/>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74" name="Straight Connector 173"/>
            <p:cNvCxnSpPr/>
            <p:nvPr/>
          </p:nvCxnSpPr>
          <p:spPr>
            <a:xfrm>
              <a:off x="6986879" y="2532646"/>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75" name="Elbow Connector 174"/>
            <p:cNvCxnSpPr>
              <a:stCxn id="176" idx="0"/>
            </p:cNvCxnSpPr>
            <p:nvPr/>
          </p:nvCxnSpPr>
          <p:spPr>
            <a:xfrm rot="5400000" flipH="1" flipV="1">
              <a:off x="5967986" y="2350768"/>
              <a:ext cx="293962" cy="415498"/>
            </a:xfrm>
            <a:prstGeom prst="bentConnector2">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76" name="Down Arrow 175"/>
            <p:cNvSpPr/>
            <p:nvPr/>
          </p:nvSpPr>
          <p:spPr>
            <a:xfrm>
              <a:off x="5615252" y="2705498"/>
              <a:ext cx="583931" cy="422713"/>
            </a:xfrm>
            <a:prstGeom prst="downArrow">
              <a:avLst>
                <a:gd name="adj1" fmla="val 50000"/>
                <a:gd name="adj2" fmla="val 100000"/>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sz="1100" dirty="0" smtClean="0">
                <a:solidFill>
                  <a:schemeClr val="tx1"/>
                </a:solidFill>
              </a:endParaRPr>
            </a:p>
            <a:p>
              <a:pPr algn="ctr"/>
              <a:r>
                <a:rPr lang="en-US" sz="1100" dirty="0" smtClean="0">
                  <a:solidFill>
                    <a:schemeClr val="tx1"/>
                  </a:solidFill>
                </a:rPr>
                <a:t>150 MW</a:t>
              </a:r>
              <a:endParaRPr lang="en-US" sz="1100" dirty="0">
                <a:solidFill>
                  <a:schemeClr val="tx1"/>
                </a:solidFill>
              </a:endParaRPr>
            </a:p>
          </p:txBody>
        </p:sp>
        <p:cxnSp>
          <p:nvCxnSpPr>
            <p:cNvPr id="177" name="Straight Connector 176"/>
            <p:cNvCxnSpPr/>
            <p:nvPr/>
          </p:nvCxnSpPr>
          <p:spPr>
            <a:xfrm flipH="1">
              <a:off x="6322716" y="1380022"/>
              <a:ext cx="1" cy="1339514"/>
            </a:xfrm>
            <a:prstGeom prst="line">
              <a:avLst/>
            </a:prstGeom>
            <a:ln w="76200">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grpSp>
          <p:nvGrpSpPr>
            <p:cNvPr id="178" name="Group 177"/>
            <p:cNvGrpSpPr/>
            <p:nvPr/>
          </p:nvGrpSpPr>
          <p:grpSpPr>
            <a:xfrm>
              <a:off x="4815152" y="897469"/>
              <a:ext cx="3330341" cy="2571346"/>
              <a:chOff x="490888" y="985394"/>
              <a:chExt cx="3330341" cy="1834808"/>
            </a:xfrm>
          </p:grpSpPr>
          <p:sp>
            <p:nvSpPr>
              <p:cNvPr id="179" name="Rectangle 178"/>
              <p:cNvSpPr/>
              <p:nvPr/>
            </p:nvSpPr>
            <p:spPr>
              <a:xfrm>
                <a:off x="490888" y="985394"/>
                <a:ext cx="3330341" cy="1834808"/>
              </a:xfrm>
              <a:prstGeom prst="rect">
                <a:avLst/>
              </a:prstGeom>
              <a:noFill/>
              <a:ln w="28575">
                <a:solidFill>
                  <a:srgbClr val="FF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0" name="TextBox 179"/>
              <p:cNvSpPr txBox="1"/>
              <p:nvPr/>
            </p:nvSpPr>
            <p:spPr>
              <a:xfrm>
                <a:off x="1820707" y="2561405"/>
                <a:ext cx="1776448" cy="131770"/>
              </a:xfrm>
              <a:prstGeom prst="rect">
                <a:avLst/>
              </a:prstGeom>
              <a:noFill/>
            </p:spPr>
            <p:txBody>
              <a:bodyPr wrap="none" lIns="91440" tIns="0" rIns="91440" bIns="0" rtlCol="0" anchor="b" anchorCtr="0">
                <a:spAutoFit/>
              </a:bodyPr>
              <a:lstStyle/>
              <a:p>
                <a:pPr algn="r"/>
                <a:r>
                  <a:rPr lang="en-US" sz="1200" dirty="0" smtClean="0">
                    <a:solidFill>
                      <a:srgbClr val="FF0000"/>
                    </a:solidFill>
                  </a:rPr>
                  <a:t>PUN with gens &gt;10MW</a:t>
                </a:r>
                <a:endParaRPr lang="en-US" sz="1200" dirty="0">
                  <a:solidFill>
                    <a:srgbClr val="FF0000"/>
                  </a:solidFill>
                </a:endParaRPr>
              </a:p>
            </p:txBody>
          </p:sp>
        </p:grpSp>
      </p:grpSp>
      <p:sp>
        <p:nvSpPr>
          <p:cNvPr id="183" name="Oval 182"/>
          <p:cNvSpPr/>
          <p:nvPr/>
        </p:nvSpPr>
        <p:spPr>
          <a:xfrm>
            <a:off x="6932521" y="1717815"/>
            <a:ext cx="89996" cy="1269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itle 8"/>
          <p:cNvSpPr txBox="1">
            <a:spLocks/>
          </p:cNvSpPr>
          <p:nvPr/>
        </p:nvSpPr>
        <p:spPr>
          <a:xfrm>
            <a:off x="379663" y="179143"/>
            <a:ext cx="8444685" cy="46166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800" b="1" dirty="0" smtClean="0">
                <a:solidFill>
                  <a:srgbClr val="1ECBE2"/>
                </a:solidFill>
              </a:rPr>
              <a:t>Examples </a:t>
            </a:r>
            <a:r>
              <a:rPr lang="en-US" sz="2800" b="1" dirty="0">
                <a:solidFill>
                  <a:srgbClr val="1ECBE2"/>
                </a:solidFill>
              </a:rPr>
              <a:t>of </a:t>
            </a:r>
            <a:r>
              <a:rPr lang="en-US" sz="2800" b="1" dirty="0" smtClean="0">
                <a:solidFill>
                  <a:srgbClr val="1ECBE2"/>
                </a:solidFill>
              </a:rPr>
              <a:t>PUN Resources </a:t>
            </a:r>
            <a:endParaRPr lang="en-US" sz="2800" b="1" dirty="0">
              <a:solidFill>
                <a:srgbClr val="1ECBE2"/>
              </a:solidFill>
            </a:endParaRPr>
          </a:p>
        </p:txBody>
      </p:sp>
    </p:spTree>
    <p:extLst>
      <p:ext uri="{BB962C8B-B14F-4D97-AF65-F5344CB8AC3E}">
        <p14:creationId xmlns:p14="http://schemas.microsoft.com/office/powerpoint/2010/main" val="655097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111518" y="1043888"/>
            <a:ext cx="3330341" cy="2087141"/>
            <a:chOff x="1029888" y="985393"/>
            <a:chExt cx="3330341" cy="2087141"/>
          </a:xfrm>
        </p:grpSpPr>
        <p:sp>
          <p:nvSpPr>
            <p:cNvPr id="51" name="Oval 50"/>
            <p:cNvSpPr/>
            <p:nvPr/>
          </p:nvSpPr>
          <p:spPr>
            <a:xfrm>
              <a:off x="1297771" y="1193310"/>
              <a:ext cx="640080" cy="640080"/>
            </a:xfrm>
            <a:prstGeom prst="ellipse">
              <a:avLst/>
            </a:prstGeom>
            <a:solidFill>
              <a:schemeClr val="accent1">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9.9MW</a:t>
              </a:r>
              <a:endParaRPr lang="en-US" sz="1100" dirty="0">
                <a:solidFill>
                  <a:schemeClr val="tx1"/>
                </a:solidFill>
              </a:endParaRPr>
            </a:p>
          </p:txBody>
        </p:sp>
        <p:grpSp>
          <p:nvGrpSpPr>
            <p:cNvPr id="55" name="Group 54"/>
            <p:cNvGrpSpPr/>
            <p:nvPr/>
          </p:nvGrpSpPr>
          <p:grpSpPr>
            <a:xfrm>
              <a:off x="2889911" y="1643174"/>
              <a:ext cx="185289" cy="346387"/>
              <a:chOff x="2760039" y="1930728"/>
              <a:chExt cx="185289" cy="346387"/>
            </a:xfrm>
          </p:grpSpPr>
          <p:sp>
            <p:nvSpPr>
              <p:cNvPr id="56" name="Wave 55"/>
              <p:cNvSpPr/>
              <p:nvPr/>
            </p:nvSpPr>
            <p:spPr>
              <a:xfrm rot="5400000">
                <a:off x="2625748"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Wave 56"/>
              <p:cNvSpPr/>
              <p:nvPr/>
            </p:nvSpPr>
            <p:spPr>
              <a:xfrm rot="5400000">
                <a:off x="2733232"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58" name="Straight Connector 57"/>
            <p:cNvCxnSpPr/>
            <p:nvPr/>
          </p:nvCxnSpPr>
          <p:spPr>
            <a:xfrm flipH="1">
              <a:off x="3325478" y="1146610"/>
              <a:ext cx="1" cy="1339514"/>
            </a:xfrm>
            <a:prstGeom prst="line">
              <a:avLst/>
            </a:prstGeom>
            <a:ln w="76200"/>
          </p:spPr>
          <p:style>
            <a:lnRef idx="2">
              <a:schemeClr val="accent1"/>
            </a:lnRef>
            <a:fillRef idx="0">
              <a:schemeClr val="accent1"/>
            </a:fillRef>
            <a:effectRef idx="1">
              <a:schemeClr val="accent1"/>
            </a:effectRef>
            <a:fontRef idx="minor">
              <a:schemeClr val="tx1"/>
            </a:fontRef>
          </p:style>
        </p:cxnSp>
        <p:cxnSp>
          <p:nvCxnSpPr>
            <p:cNvPr id="59" name="Straight Connector 58"/>
            <p:cNvCxnSpPr>
              <a:stCxn id="57" idx="0"/>
            </p:cNvCxnSpPr>
            <p:nvPr/>
          </p:nvCxnSpPr>
          <p:spPr>
            <a:xfrm flipV="1">
              <a:off x="3065474" y="1816367"/>
              <a:ext cx="260004"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60" name="Straight Connector 59"/>
            <p:cNvCxnSpPr>
              <a:endCxn id="56" idx="2"/>
            </p:cNvCxnSpPr>
            <p:nvPr/>
          </p:nvCxnSpPr>
          <p:spPr>
            <a:xfrm>
              <a:off x="2661316" y="1816368"/>
              <a:ext cx="238321"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a:off x="3325479" y="1380022"/>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3" name="Straight Connector 62"/>
            <p:cNvCxnSpPr/>
            <p:nvPr/>
          </p:nvCxnSpPr>
          <p:spPr>
            <a:xfrm>
              <a:off x="3325479" y="1609825"/>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3325479" y="2069431"/>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5" name="Straight Connector 64"/>
            <p:cNvCxnSpPr/>
            <p:nvPr/>
          </p:nvCxnSpPr>
          <p:spPr>
            <a:xfrm>
              <a:off x="3325479" y="2299234"/>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8" name="Straight Connector 67"/>
            <p:cNvCxnSpPr>
              <a:stCxn id="51" idx="6"/>
            </p:cNvCxnSpPr>
            <p:nvPr/>
          </p:nvCxnSpPr>
          <p:spPr>
            <a:xfrm>
              <a:off x="1937851" y="1513350"/>
              <a:ext cx="707464"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flipH="1">
              <a:off x="2661316" y="1146610"/>
              <a:ext cx="1" cy="1339514"/>
            </a:xfrm>
            <a:prstGeom prst="line">
              <a:avLst/>
            </a:prstGeom>
            <a:ln w="76200">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grpSp>
          <p:nvGrpSpPr>
            <p:cNvPr id="101" name="Group 100"/>
            <p:cNvGrpSpPr/>
            <p:nvPr/>
          </p:nvGrpSpPr>
          <p:grpSpPr>
            <a:xfrm>
              <a:off x="1029888" y="985393"/>
              <a:ext cx="3330341" cy="2087141"/>
              <a:chOff x="490888" y="985393"/>
              <a:chExt cx="3330341" cy="2087141"/>
            </a:xfrm>
          </p:grpSpPr>
          <p:sp>
            <p:nvSpPr>
              <p:cNvPr id="102" name="Rectangle 101"/>
              <p:cNvSpPr/>
              <p:nvPr/>
            </p:nvSpPr>
            <p:spPr>
              <a:xfrm>
                <a:off x="490888" y="985393"/>
                <a:ext cx="3330341" cy="2087141"/>
              </a:xfrm>
              <a:prstGeom prst="rect">
                <a:avLst/>
              </a:prstGeom>
              <a:noFill/>
              <a:ln w="28575">
                <a:solidFill>
                  <a:srgbClr val="FF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TextBox 102"/>
              <p:cNvSpPr txBox="1"/>
              <p:nvPr/>
            </p:nvSpPr>
            <p:spPr>
              <a:xfrm>
                <a:off x="596977" y="2581643"/>
                <a:ext cx="3118161" cy="369332"/>
              </a:xfrm>
              <a:prstGeom prst="rect">
                <a:avLst/>
              </a:prstGeom>
              <a:noFill/>
            </p:spPr>
            <p:txBody>
              <a:bodyPr wrap="none" lIns="91440" tIns="0" rIns="91440" bIns="0" rtlCol="0" anchor="b" anchorCtr="0">
                <a:spAutoFit/>
              </a:bodyPr>
              <a:lstStyle/>
              <a:p>
                <a:pPr algn="ctr"/>
                <a:r>
                  <a:rPr lang="en-US" sz="1200" dirty="0" smtClean="0">
                    <a:solidFill>
                      <a:srgbClr val="FF0000"/>
                    </a:solidFill>
                  </a:rPr>
                  <a:t>Generator &lt; 10MW on Distribution System </a:t>
                </a:r>
              </a:p>
              <a:p>
                <a:pPr algn="ctr"/>
                <a:r>
                  <a:rPr lang="en-US" sz="1200" dirty="0" smtClean="0">
                    <a:solidFill>
                      <a:srgbClr val="FF0000"/>
                    </a:solidFill>
                  </a:rPr>
                  <a:t>not in SCED or AS Market</a:t>
                </a:r>
                <a:endParaRPr lang="en-US" sz="1200" dirty="0">
                  <a:solidFill>
                    <a:srgbClr val="FF0000"/>
                  </a:solidFill>
                </a:endParaRPr>
              </a:p>
            </p:txBody>
          </p:sp>
        </p:grpSp>
      </p:grpSp>
      <p:grpSp>
        <p:nvGrpSpPr>
          <p:cNvPr id="7" name="Group 6"/>
          <p:cNvGrpSpPr/>
          <p:nvPr/>
        </p:nvGrpSpPr>
        <p:grpSpPr>
          <a:xfrm>
            <a:off x="1115304" y="3484728"/>
            <a:ext cx="3330341" cy="2567746"/>
            <a:chOff x="1115304" y="3484728"/>
            <a:chExt cx="3330341" cy="2154071"/>
          </a:xfrm>
        </p:grpSpPr>
        <p:sp>
          <p:nvSpPr>
            <p:cNvPr id="3" name="Oval 2"/>
            <p:cNvSpPr/>
            <p:nvPr/>
          </p:nvSpPr>
          <p:spPr>
            <a:xfrm>
              <a:off x="1313771" y="3604660"/>
              <a:ext cx="640080" cy="514586"/>
            </a:xfrm>
            <a:prstGeom prst="ellipse">
              <a:avLst/>
            </a:prstGeom>
            <a:solidFill>
              <a:schemeClr val="accent1">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9.9 MW</a:t>
              </a:r>
              <a:endParaRPr lang="en-US" sz="1100" dirty="0">
                <a:solidFill>
                  <a:schemeClr val="tx1"/>
                </a:solidFill>
              </a:endParaRPr>
            </a:p>
          </p:txBody>
        </p:sp>
        <p:sp>
          <p:nvSpPr>
            <p:cNvPr id="4" name="Oval 3"/>
            <p:cNvSpPr/>
            <p:nvPr/>
          </p:nvSpPr>
          <p:spPr>
            <a:xfrm>
              <a:off x="1313771" y="4164562"/>
              <a:ext cx="640080" cy="507492"/>
            </a:xfrm>
            <a:prstGeom prst="ellipse">
              <a:avLst/>
            </a:prstGeom>
            <a:solidFill>
              <a:schemeClr val="tx2">
                <a:lumMod val="50000"/>
                <a:lumOff val="5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9.9 MW</a:t>
              </a:r>
              <a:endParaRPr lang="en-US" sz="1100" dirty="0">
                <a:solidFill>
                  <a:schemeClr val="tx1"/>
                </a:solidFill>
              </a:endParaRPr>
            </a:p>
          </p:txBody>
        </p:sp>
        <p:grpSp>
          <p:nvGrpSpPr>
            <p:cNvPr id="17" name="Group 16"/>
            <p:cNvGrpSpPr/>
            <p:nvPr/>
          </p:nvGrpSpPr>
          <p:grpSpPr>
            <a:xfrm>
              <a:off x="2889910" y="4187852"/>
              <a:ext cx="185289" cy="346387"/>
              <a:chOff x="2760039" y="1930728"/>
              <a:chExt cx="185289" cy="346387"/>
            </a:xfrm>
          </p:grpSpPr>
          <p:sp>
            <p:nvSpPr>
              <p:cNvPr id="14" name="Wave 13"/>
              <p:cNvSpPr/>
              <p:nvPr/>
            </p:nvSpPr>
            <p:spPr>
              <a:xfrm rot="5400000">
                <a:off x="2625748"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Wave 14"/>
              <p:cNvSpPr/>
              <p:nvPr/>
            </p:nvSpPr>
            <p:spPr>
              <a:xfrm rot="5400000">
                <a:off x="2733232"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21" name="Straight Connector 20"/>
            <p:cNvCxnSpPr/>
            <p:nvPr/>
          </p:nvCxnSpPr>
          <p:spPr>
            <a:xfrm flipH="1">
              <a:off x="3325477" y="3691288"/>
              <a:ext cx="1" cy="1339514"/>
            </a:xfrm>
            <a:prstGeom prst="line">
              <a:avLst/>
            </a:prstGeom>
            <a:ln w="76200"/>
          </p:spPr>
          <p:style>
            <a:lnRef idx="2">
              <a:schemeClr val="accent1"/>
            </a:lnRef>
            <a:fillRef idx="0">
              <a:schemeClr val="accent1"/>
            </a:fillRef>
            <a:effectRef idx="1">
              <a:schemeClr val="accent1"/>
            </a:effectRef>
            <a:fontRef idx="minor">
              <a:schemeClr val="tx1"/>
            </a:fontRef>
          </p:style>
        </p:cxnSp>
        <p:cxnSp>
          <p:nvCxnSpPr>
            <p:cNvPr id="24" name="Straight Connector 23"/>
            <p:cNvCxnSpPr>
              <a:stCxn id="15" idx="0"/>
            </p:cNvCxnSpPr>
            <p:nvPr/>
          </p:nvCxnSpPr>
          <p:spPr>
            <a:xfrm flipV="1">
              <a:off x="3065473" y="4361045"/>
              <a:ext cx="260004"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26" name="Straight Connector 25"/>
            <p:cNvCxnSpPr>
              <a:endCxn id="14" idx="2"/>
            </p:cNvCxnSpPr>
            <p:nvPr/>
          </p:nvCxnSpPr>
          <p:spPr>
            <a:xfrm>
              <a:off x="2661315" y="4361046"/>
              <a:ext cx="238321"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flipH="1">
              <a:off x="2661315" y="3691288"/>
              <a:ext cx="1" cy="1339514"/>
            </a:xfrm>
            <a:prstGeom prst="line">
              <a:avLst/>
            </a:prstGeom>
            <a:ln w="76200">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3325478" y="3924700"/>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325478" y="4154503"/>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3325478" y="4614109"/>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3325478" y="4843912"/>
              <a:ext cx="413859" cy="0"/>
            </a:xfrm>
            <a:prstGeom prst="line">
              <a:avLst/>
            </a:prstGeom>
          </p:spPr>
          <p:style>
            <a:lnRef idx="2">
              <a:schemeClr val="accent1"/>
            </a:lnRef>
            <a:fillRef idx="0">
              <a:schemeClr val="accent1"/>
            </a:fillRef>
            <a:effectRef idx="1">
              <a:schemeClr val="accent1"/>
            </a:effectRef>
            <a:fontRef idx="minor">
              <a:schemeClr val="tx1"/>
            </a:fontRef>
          </p:style>
        </p:cxnSp>
        <p:grpSp>
          <p:nvGrpSpPr>
            <p:cNvPr id="104" name="Group 103"/>
            <p:cNvGrpSpPr/>
            <p:nvPr/>
          </p:nvGrpSpPr>
          <p:grpSpPr>
            <a:xfrm>
              <a:off x="1115304" y="3484728"/>
              <a:ext cx="3330341" cy="2154071"/>
              <a:chOff x="490888" y="985393"/>
              <a:chExt cx="3330341" cy="2154071"/>
            </a:xfrm>
          </p:grpSpPr>
          <p:sp>
            <p:nvSpPr>
              <p:cNvPr id="105" name="Rectangle 104"/>
              <p:cNvSpPr/>
              <p:nvPr/>
            </p:nvSpPr>
            <p:spPr>
              <a:xfrm>
                <a:off x="490888" y="985393"/>
                <a:ext cx="3330341" cy="2154071"/>
              </a:xfrm>
              <a:prstGeom prst="rect">
                <a:avLst/>
              </a:prstGeom>
              <a:noFill/>
              <a:ln w="28575">
                <a:solidFill>
                  <a:srgbClr val="FF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TextBox 105"/>
              <p:cNvSpPr txBox="1"/>
              <p:nvPr/>
            </p:nvSpPr>
            <p:spPr>
              <a:xfrm>
                <a:off x="554656" y="2688379"/>
                <a:ext cx="3266573" cy="369332"/>
              </a:xfrm>
              <a:prstGeom prst="rect">
                <a:avLst/>
              </a:prstGeom>
              <a:noFill/>
            </p:spPr>
            <p:txBody>
              <a:bodyPr wrap="square" lIns="91440" tIns="0" rIns="91440" bIns="0" rtlCol="0" anchor="b" anchorCtr="0">
                <a:spAutoFit/>
              </a:bodyPr>
              <a:lstStyle/>
              <a:p>
                <a:pPr algn="ctr"/>
                <a:r>
                  <a:rPr lang="en-US" sz="1200" dirty="0" smtClean="0">
                    <a:solidFill>
                      <a:srgbClr val="FF0000"/>
                    </a:solidFill>
                  </a:rPr>
                  <a:t>Multiple gens </a:t>
                </a:r>
                <a:r>
                  <a:rPr lang="en-US" sz="1200" dirty="0">
                    <a:solidFill>
                      <a:srgbClr val="FF0000"/>
                    </a:solidFill>
                  </a:rPr>
                  <a:t>&lt; </a:t>
                </a:r>
                <a:r>
                  <a:rPr lang="en-US" sz="1200" dirty="0" smtClean="0">
                    <a:solidFill>
                      <a:srgbClr val="FF0000"/>
                    </a:solidFill>
                  </a:rPr>
                  <a:t>10MW on Distribution System </a:t>
                </a:r>
              </a:p>
              <a:p>
                <a:pPr algn="ctr"/>
                <a:r>
                  <a:rPr lang="en-US" sz="1200" dirty="0" smtClean="0">
                    <a:solidFill>
                      <a:srgbClr val="FF0000"/>
                    </a:solidFill>
                  </a:rPr>
                  <a:t>with different Service </a:t>
                </a:r>
                <a:r>
                  <a:rPr lang="en-US" sz="1200" dirty="0">
                    <a:solidFill>
                      <a:srgbClr val="FF0000"/>
                    </a:solidFill>
                  </a:rPr>
                  <a:t>D</a:t>
                </a:r>
                <a:r>
                  <a:rPr lang="en-US" sz="1200" dirty="0" smtClean="0">
                    <a:solidFill>
                      <a:srgbClr val="FF0000"/>
                    </a:solidFill>
                  </a:rPr>
                  <a:t>elivery Points</a:t>
                </a:r>
                <a:endParaRPr lang="en-US" sz="1200" dirty="0">
                  <a:solidFill>
                    <a:srgbClr val="FF0000"/>
                  </a:solidFill>
                </a:endParaRPr>
              </a:p>
            </p:txBody>
          </p:sp>
        </p:grpSp>
      </p:grpSp>
      <p:grpSp>
        <p:nvGrpSpPr>
          <p:cNvPr id="8" name="Group 7"/>
          <p:cNvGrpSpPr/>
          <p:nvPr/>
        </p:nvGrpSpPr>
        <p:grpSpPr>
          <a:xfrm>
            <a:off x="4873908" y="3478883"/>
            <a:ext cx="3330341" cy="2573710"/>
            <a:chOff x="4837430" y="992989"/>
            <a:chExt cx="3330341" cy="2214300"/>
          </a:xfrm>
        </p:grpSpPr>
        <p:sp>
          <p:nvSpPr>
            <p:cNvPr id="66" name="Oval 65"/>
            <p:cNvSpPr/>
            <p:nvPr/>
          </p:nvSpPr>
          <p:spPr>
            <a:xfrm>
              <a:off x="4944047" y="1155502"/>
              <a:ext cx="640080" cy="447203"/>
            </a:xfrm>
            <a:prstGeom prst="ellipse">
              <a:avLst/>
            </a:prstGeom>
            <a:solidFill>
              <a:schemeClr val="accent1">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1</a:t>
              </a:r>
            </a:p>
            <a:p>
              <a:pPr algn="ctr"/>
              <a:r>
                <a:rPr lang="en-US" sz="1100" dirty="0" smtClean="0">
                  <a:solidFill>
                    <a:schemeClr val="tx1"/>
                  </a:solidFill>
                </a:rPr>
                <a:t>MW</a:t>
              </a:r>
              <a:endParaRPr lang="en-US" sz="1100" dirty="0">
                <a:solidFill>
                  <a:schemeClr val="tx1"/>
                </a:solidFill>
              </a:endParaRPr>
            </a:p>
          </p:txBody>
        </p:sp>
        <p:sp>
          <p:nvSpPr>
            <p:cNvPr id="67" name="Oval 66"/>
            <p:cNvSpPr/>
            <p:nvPr/>
          </p:nvSpPr>
          <p:spPr>
            <a:xfrm>
              <a:off x="4954541" y="1771938"/>
              <a:ext cx="640080" cy="517545"/>
            </a:xfrm>
            <a:prstGeom prst="ellipse">
              <a:avLst/>
            </a:prstGeom>
            <a:solidFill>
              <a:schemeClr val="accent1">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8</a:t>
              </a:r>
            </a:p>
            <a:p>
              <a:pPr algn="ctr"/>
              <a:r>
                <a:rPr lang="en-US" sz="1100" dirty="0">
                  <a:solidFill>
                    <a:schemeClr val="tx1"/>
                  </a:solidFill>
                </a:rPr>
                <a:t>M</a:t>
              </a:r>
              <a:r>
                <a:rPr lang="en-US" sz="1100" dirty="0" smtClean="0">
                  <a:solidFill>
                    <a:schemeClr val="tx1"/>
                  </a:solidFill>
                </a:rPr>
                <a:t>W</a:t>
              </a:r>
              <a:endParaRPr lang="en-US" sz="1100" dirty="0">
                <a:solidFill>
                  <a:schemeClr val="tx1"/>
                </a:solidFill>
              </a:endParaRPr>
            </a:p>
          </p:txBody>
        </p:sp>
        <p:cxnSp>
          <p:nvCxnSpPr>
            <p:cNvPr id="69" name="Elbow Connector 68"/>
            <p:cNvCxnSpPr>
              <a:stCxn id="66" idx="6"/>
            </p:cNvCxnSpPr>
            <p:nvPr/>
          </p:nvCxnSpPr>
          <p:spPr>
            <a:xfrm>
              <a:off x="5584127" y="1379104"/>
              <a:ext cx="696275" cy="262656"/>
            </a:xfrm>
            <a:prstGeom prst="bentConnector3">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0" name="Elbow Connector 69"/>
            <p:cNvCxnSpPr>
              <a:stCxn id="67" idx="6"/>
            </p:cNvCxnSpPr>
            <p:nvPr/>
          </p:nvCxnSpPr>
          <p:spPr>
            <a:xfrm flipV="1">
              <a:off x="5594621" y="1641760"/>
              <a:ext cx="685781" cy="388950"/>
            </a:xfrm>
            <a:prstGeom prst="bentConnector3">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grpSp>
          <p:nvGrpSpPr>
            <p:cNvPr id="71" name="Group 70"/>
            <p:cNvGrpSpPr/>
            <p:nvPr/>
          </p:nvGrpSpPr>
          <p:grpSpPr>
            <a:xfrm>
              <a:off x="6520186" y="1738693"/>
              <a:ext cx="185289" cy="346387"/>
              <a:chOff x="2760039" y="1930728"/>
              <a:chExt cx="185289" cy="346387"/>
            </a:xfrm>
          </p:grpSpPr>
          <p:sp>
            <p:nvSpPr>
              <p:cNvPr id="72" name="Wave 71"/>
              <p:cNvSpPr/>
              <p:nvPr/>
            </p:nvSpPr>
            <p:spPr>
              <a:xfrm rot="5400000">
                <a:off x="2625748"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Wave 72"/>
              <p:cNvSpPr/>
              <p:nvPr/>
            </p:nvSpPr>
            <p:spPr>
              <a:xfrm rot="5400000">
                <a:off x="2733232"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76" name="Straight Connector 75"/>
            <p:cNvCxnSpPr/>
            <p:nvPr/>
          </p:nvCxnSpPr>
          <p:spPr>
            <a:xfrm flipH="1">
              <a:off x="6955753" y="1242129"/>
              <a:ext cx="1" cy="1339514"/>
            </a:xfrm>
            <a:prstGeom prst="line">
              <a:avLst/>
            </a:prstGeom>
            <a:ln w="76200"/>
          </p:spPr>
          <p:style>
            <a:lnRef idx="2">
              <a:schemeClr val="accent1"/>
            </a:lnRef>
            <a:fillRef idx="0">
              <a:schemeClr val="accent1"/>
            </a:fillRef>
            <a:effectRef idx="1">
              <a:schemeClr val="accent1"/>
            </a:effectRef>
            <a:fontRef idx="minor">
              <a:schemeClr val="tx1"/>
            </a:fontRef>
          </p:style>
        </p:cxnSp>
        <p:cxnSp>
          <p:nvCxnSpPr>
            <p:cNvPr id="77" name="Straight Connector 76"/>
            <p:cNvCxnSpPr>
              <a:stCxn id="73" idx="0"/>
            </p:cNvCxnSpPr>
            <p:nvPr/>
          </p:nvCxnSpPr>
          <p:spPr>
            <a:xfrm flipV="1">
              <a:off x="6695749" y="1911886"/>
              <a:ext cx="260004"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78" name="Straight Connector 77"/>
            <p:cNvCxnSpPr>
              <a:endCxn id="72" idx="2"/>
            </p:cNvCxnSpPr>
            <p:nvPr/>
          </p:nvCxnSpPr>
          <p:spPr>
            <a:xfrm>
              <a:off x="6291591" y="1911887"/>
              <a:ext cx="238321"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9" name="Straight Connector 78"/>
            <p:cNvCxnSpPr/>
            <p:nvPr/>
          </p:nvCxnSpPr>
          <p:spPr>
            <a:xfrm flipH="1">
              <a:off x="6291591" y="1242129"/>
              <a:ext cx="1" cy="1339514"/>
            </a:xfrm>
            <a:prstGeom prst="line">
              <a:avLst/>
            </a:prstGeom>
            <a:ln w="76200">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nvCxnSpPr>
          <p:spPr>
            <a:xfrm>
              <a:off x="6955754" y="1475541"/>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8" name="Straight Connector 97"/>
            <p:cNvCxnSpPr/>
            <p:nvPr/>
          </p:nvCxnSpPr>
          <p:spPr>
            <a:xfrm>
              <a:off x="6955754" y="1705344"/>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9" name="Straight Connector 98"/>
            <p:cNvCxnSpPr/>
            <p:nvPr/>
          </p:nvCxnSpPr>
          <p:spPr>
            <a:xfrm>
              <a:off x="6955754" y="2164950"/>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0" name="Straight Connector 99"/>
            <p:cNvCxnSpPr/>
            <p:nvPr/>
          </p:nvCxnSpPr>
          <p:spPr>
            <a:xfrm>
              <a:off x="6955754" y="2394753"/>
              <a:ext cx="413859" cy="0"/>
            </a:xfrm>
            <a:prstGeom prst="line">
              <a:avLst/>
            </a:prstGeom>
          </p:spPr>
          <p:style>
            <a:lnRef idx="2">
              <a:schemeClr val="accent1"/>
            </a:lnRef>
            <a:fillRef idx="0">
              <a:schemeClr val="accent1"/>
            </a:fillRef>
            <a:effectRef idx="1">
              <a:schemeClr val="accent1"/>
            </a:effectRef>
            <a:fontRef idx="minor">
              <a:schemeClr val="tx1"/>
            </a:fontRef>
          </p:style>
        </p:cxnSp>
        <p:grpSp>
          <p:nvGrpSpPr>
            <p:cNvPr id="107" name="Group 106"/>
            <p:cNvGrpSpPr/>
            <p:nvPr/>
          </p:nvGrpSpPr>
          <p:grpSpPr>
            <a:xfrm>
              <a:off x="4837430" y="992989"/>
              <a:ext cx="3330341" cy="2214300"/>
              <a:chOff x="490888" y="985394"/>
              <a:chExt cx="3330341" cy="2214300"/>
            </a:xfrm>
          </p:grpSpPr>
          <p:sp>
            <p:nvSpPr>
              <p:cNvPr id="108" name="Rectangle 107"/>
              <p:cNvSpPr/>
              <p:nvPr/>
            </p:nvSpPr>
            <p:spPr>
              <a:xfrm>
                <a:off x="490888" y="985394"/>
                <a:ext cx="3330341" cy="2214300"/>
              </a:xfrm>
              <a:prstGeom prst="rect">
                <a:avLst/>
              </a:prstGeom>
              <a:noFill/>
              <a:ln w="28575">
                <a:solidFill>
                  <a:srgbClr val="FF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TextBox 108"/>
              <p:cNvSpPr txBox="1"/>
              <p:nvPr/>
            </p:nvSpPr>
            <p:spPr>
              <a:xfrm>
                <a:off x="597505" y="2748772"/>
                <a:ext cx="3138571" cy="369332"/>
              </a:xfrm>
              <a:prstGeom prst="rect">
                <a:avLst/>
              </a:prstGeom>
              <a:noFill/>
            </p:spPr>
            <p:txBody>
              <a:bodyPr wrap="square" lIns="91440" tIns="0" rIns="91440" bIns="0" rtlCol="0" anchor="b" anchorCtr="0">
                <a:spAutoFit/>
              </a:bodyPr>
              <a:lstStyle/>
              <a:p>
                <a:pPr algn="ctr"/>
                <a:r>
                  <a:rPr lang="en-US" sz="1200" dirty="0" smtClean="0">
                    <a:solidFill>
                      <a:srgbClr val="FF0000"/>
                    </a:solidFill>
                  </a:rPr>
                  <a:t>Aggregation of gens at common</a:t>
                </a:r>
              </a:p>
              <a:p>
                <a:pPr algn="ctr"/>
                <a:r>
                  <a:rPr lang="en-US" sz="1200" dirty="0" smtClean="0">
                    <a:solidFill>
                      <a:srgbClr val="FF0000"/>
                    </a:solidFill>
                  </a:rPr>
                  <a:t>Service Delivery Point &lt; 10MW</a:t>
                </a:r>
                <a:endParaRPr lang="en-US" sz="1200" dirty="0">
                  <a:solidFill>
                    <a:srgbClr val="FF0000"/>
                  </a:solidFill>
                </a:endParaRPr>
              </a:p>
            </p:txBody>
          </p:sp>
        </p:grpSp>
      </p:grpSp>
      <p:cxnSp>
        <p:nvCxnSpPr>
          <p:cNvPr id="113" name="Straight Connector 112"/>
          <p:cNvCxnSpPr/>
          <p:nvPr/>
        </p:nvCxnSpPr>
        <p:spPr>
          <a:xfrm flipV="1">
            <a:off x="1953851" y="3924700"/>
            <a:ext cx="636949" cy="9459"/>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4" name="Straight Connector 113"/>
          <p:cNvCxnSpPr/>
          <p:nvPr/>
        </p:nvCxnSpPr>
        <p:spPr>
          <a:xfrm flipV="1">
            <a:off x="1965758" y="4600990"/>
            <a:ext cx="636949" cy="9459"/>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15" name="Oval 114"/>
          <p:cNvSpPr/>
          <p:nvPr/>
        </p:nvSpPr>
        <p:spPr>
          <a:xfrm>
            <a:off x="2325237" y="3870682"/>
            <a:ext cx="89996" cy="1269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flipV="1">
            <a:off x="2346019" y="4529336"/>
            <a:ext cx="45719" cy="1342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6099475" y="4172448"/>
            <a:ext cx="89996" cy="1269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2357477" y="1491862"/>
            <a:ext cx="89996" cy="1269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TextBox 137"/>
          <p:cNvSpPr txBox="1"/>
          <p:nvPr/>
        </p:nvSpPr>
        <p:spPr>
          <a:xfrm>
            <a:off x="2260224" y="6261818"/>
            <a:ext cx="5227367" cy="184666"/>
          </a:xfrm>
          <a:prstGeom prst="rect">
            <a:avLst/>
          </a:prstGeom>
          <a:noFill/>
        </p:spPr>
        <p:txBody>
          <a:bodyPr wrap="square" lIns="91440" tIns="0" rIns="91440" bIns="0" rtlCol="0" anchor="b" anchorCtr="0">
            <a:spAutoFit/>
          </a:bodyPr>
          <a:lstStyle/>
          <a:p>
            <a:pPr algn="ctr"/>
            <a:r>
              <a:rPr lang="en-US" sz="1200" dirty="0" smtClean="0">
                <a:solidFill>
                  <a:srgbClr val="FF0000"/>
                </a:solidFill>
              </a:rPr>
              <a:t>Note: Unregistered Generator &lt; 1 MW on Distribution System not shown</a:t>
            </a:r>
          </a:p>
        </p:txBody>
      </p:sp>
      <p:cxnSp>
        <p:nvCxnSpPr>
          <p:cNvPr id="81" name="Elbow Connector 80"/>
          <p:cNvCxnSpPr>
            <a:stCxn id="82" idx="0"/>
          </p:cNvCxnSpPr>
          <p:nvPr/>
        </p:nvCxnSpPr>
        <p:spPr>
          <a:xfrm rot="5400000" flipH="1" flipV="1">
            <a:off x="2367504" y="1742028"/>
            <a:ext cx="301451" cy="423046"/>
          </a:xfrm>
          <a:prstGeom prst="bentConnector2">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82" name="Down Arrow 81"/>
          <p:cNvSpPr/>
          <p:nvPr/>
        </p:nvSpPr>
        <p:spPr>
          <a:xfrm>
            <a:off x="1952097" y="2104276"/>
            <a:ext cx="709218" cy="422713"/>
          </a:xfrm>
          <a:prstGeom prst="downArrow">
            <a:avLst>
              <a:gd name="adj1" fmla="val 50000"/>
              <a:gd name="adj2" fmla="val 100000"/>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100" dirty="0" smtClean="0">
                <a:solidFill>
                  <a:schemeClr val="tx1"/>
                </a:solidFill>
              </a:rPr>
              <a:t>1MW</a:t>
            </a:r>
            <a:endParaRPr lang="en-US" sz="1100" dirty="0">
              <a:solidFill>
                <a:schemeClr val="tx1"/>
              </a:solidFill>
            </a:endParaRPr>
          </a:p>
        </p:txBody>
      </p:sp>
      <p:cxnSp>
        <p:nvCxnSpPr>
          <p:cNvPr id="84" name="Elbow Connector 83"/>
          <p:cNvCxnSpPr>
            <a:stCxn id="85" idx="0"/>
          </p:cNvCxnSpPr>
          <p:nvPr/>
        </p:nvCxnSpPr>
        <p:spPr>
          <a:xfrm rot="5400000" flipH="1" flipV="1">
            <a:off x="2210547" y="4784491"/>
            <a:ext cx="301452" cy="485690"/>
          </a:xfrm>
          <a:prstGeom prst="bentConnector2">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85" name="Down Arrow 84"/>
          <p:cNvSpPr/>
          <p:nvPr/>
        </p:nvSpPr>
        <p:spPr>
          <a:xfrm>
            <a:off x="1826462" y="5178062"/>
            <a:ext cx="583931" cy="422713"/>
          </a:xfrm>
          <a:prstGeom prst="downArrow">
            <a:avLst>
              <a:gd name="adj1" fmla="val 50000"/>
              <a:gd name="adj2" fmla="val 100000"/>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sz="1100" dirty="0" smtClean="0">
              <a:solidFill>
                <a:schemeClr val="tx1"/>
              </a:solidFill>
            </a:endParaRPr>
          </a:p>
          <a:p>
            <a:pPr algn="ctr"/>
            <a:r>
              <a:rPr lang="en-US" sz="1100" dirty="0" smtClean="0">
                <a:solidFill>
                  <a:schemeClr val="tx1"/>
                </a:solidFill>
              </a:rPr>
              <a:t>1-20 MW</a:t>
            </a:r>
            <a:endParaRPr lang="en-US" sz="1100" dirty="0">
              <a:solidFill>
                <a:schemeClr val="tx1"/>
              </a:solidFill>
            </a:endParaRPr>
          </a:p>
        </p:txBody>
      </p:sp>
      <p:cxnSp>
        <p:nvCxnSpPr>
          <p:cNvPr id="91" name="Elbow Connector 90"/>
          <p:cNvCxnSpPr>
            <a:stCxn id="92" idx="0"/>
          </p:cNvCxnSpPr>
          <p:nvPr/>
        </p:nvCxnSpPr>
        <p:spPr>
          <a:xfrm rot="5400000" flipH="1" flipV="1">
            <a:off x="5904600" y="4795299"/>
            <a:ext cx="301452" cy="485690"/>
          </a:xfrm>
          <a:prstGeom prst="bentConnector2">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92" name="Down Arrow 91"/>
          <p:cNvSpPr/>
          <p:nvPr/>
        </p:nvSpPr>
        <p:spPr>
          <a:xfrm>
            <a:off x="5520515" y="5188870"/>
            <a:ext cx="583931" cy="422713"/>
          </a:xfrm>
          <a:prstGeom prst="downArrow">
            <a:avLst>
              <a:gd name="adj1" fmla="val 50000"/>
              <a:gd name="adj2" fmla="val 100000"/>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sz="1100" dirty="0" smtClean="0">
              <a:solidFill>
                <a:schemeClr val="tx1"/>
              </a:solidFill>
            </a:endParaRPr>
          </a:p>
          <a:p>
            <a:pPr algn="ctr"/>
            <a:r>
              <a:rPr lang="en-US" sz="1100" dirty="0" smtClean="0">
                <a:solidFill>
                  <a:schemeClr val="tx1"/>
                </a:solidFill>
              </a:rPr>
              <a:t>1-20 MW</a:t>
            </a:r>
            <a:endParaRPr lang="en-US" sz="1100" dirty="0">
              <a:solidFill>
                <a:schemeClr val="tx1"/>
              </a:solidFill>
            </a:endParaRPr>
          </a:p>
        </p:txBody>
      </p:sp>
      <p:grpSp>
        <p:nvGrpSpPr>
          <p:cNvPr id="93" name="Group 92"/>
          <p:cNvGrpSpPr/>
          <p:nvPr/>
        </p:nvGrpSpPr>
        <p:grpSpPr>
          <a:xfrm>
            <a:off x="4891493" y="1037629"/>
            <a:ext cx="3330341" cy="2087141"/>
            <a:chOff x="1029888" y="985393"/>
            <a:chExt cx="3330341" cy="2087141"/>
          </a:xfrm>
        </p:grpSpPr>
        <p:sp>
          <p:nvSpPr>
            <p:cNvPr id="94" name="Oval 93"/>
            <p:cNvSpPr/>
            <p:nvPr/>
          </p:nvSpPr>
          <p:spPr>
            <a:xfrm>
              <a:off x="1297771" y="1193310"/>
              <a:ext cx="640080" cy="640080"/>
            </a:xfrm>
            <a:prstGeom prst="ellipse">
              <a:avLst/>
            </a:prstGeom>
            <a:solidFill>
              <a:schemeClr val="accent1">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9.9MW</a:t>
              </a:r>
              <a:endParaRPr lang="en-US" sz="1100" dirty="0">
                <a:solidFill>
                  <a:schemeClr val="tx1"/>
                </a:solidFill>
              </a:endParaRPr>
            </a:p>
          </p:txBody>
        </p:sp>
        <p:grpSp>
          <p:nvGrpSpPr>
            <p:cNvPr id="95" name="Group 94"/>
            <p:cNvGrpSpPr/>
            <p:nvPr/>
          </p:nvGrpSpPr>
          <p:grpSpPr>
            <a:xfrm>
              <a:off x="2889911" y="1643174"/>
              <a:ext cx="185289" cy="346387"/>
              <a:chOff x="2760039" y="1930728"/>
              <a:chExt cx="185289" cy="346387"/>
            </a:xfrm>
          </p:grpSpPr>
          <p:sp>
            <p:nvSpPr>
              <p:cNvPr id="145" name="Wave 144"/>
              <p:cNvSpPr/>
              <p:nvPr/>
            </p:nvSpPr>
            <p:spPr>
              <a:xfrm rot="5400000">
                <a:off x="2625748"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6" name="Wave 145"/>
              <p:cNvSpPr/>
              <p:nvPr/>
            </p:nvSpPr>
            <p:spPr>
              <a:xfrm rot="5400000">
                <a:off x="2733232"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96" name="Straight Connector 95"/>
            <p:cNvCxnSpPr/>
            <p:nvPr/>
          </p:nvCxnSpPr>
          <p:spPr>
            <a:xfrm flipH="1">
              <a:off x="3325478" y="1146610"/>
              <a:ext cx="1" cy="1339514"/>
            </a:xfrm>
            <a:prstGeom prst="line">
              <a:avLst/>
            </a:prstGeom>
            <a:ln w="76200"/>
          </p:spPr>
          <p:style>
            <a:lnRef idx="2">
              <a:schemeClr val="accent1"/>
            </a:lnRef>
            <a:fillRef idx="0">
              <a:schemeClr val="accent1"/>
            </a:fillRef>
            <a:effectRef idx="1">
              <a:schemeClr val="accent1"/>
            </a:effectRef>
            <a:fontRef idx="minor">
              <a:schemeClr val="tx1"/>
            </a:fontRef>
          </p:style>
        </p:cxnSp>
        <p:cxnSp>
          <p:nvCxnSpPr>
            <p:cNvPr id="97" name="Straight Connector 96"/>
            <p:cNvCxnSpPr>
              <a:stCxn id="146" idx="0"/>
            </p:cNvCxnSpPr>
            <p:nvPr/>
          </p:nvCxnSpPr>
          <p:spPr>
            <a:xfrm flipV="1">
              <a:off x="3065474" y="1816367"/>
              <a:ext cx="260004"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0" name="Straight Connector 109"/>
            <p:cNvCxnSpPr>
              <a:endCxn id="145" idx="2"/>
            </p:cNvCxnSpPr>
            <p:nvPr/>
          </p:nvCxnSpPr>
          <p:spPr>
            <a:xfrm>
              <a:off x="2661316" y="1816368"/>
              <a:ext cx="238321"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1" name="Straight Connector 110"/>
            <p:cNvCxnSpPr/>
            <p:nvPr/>
          </p:nvCxnSpPr>
          <p:spPr>
            <a:xfrm>
              <a:off x="3325479" y="1380022"/>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2" name="Straight Connector 111"/>
            <p:cNvCxnSpPr/>
            <p:nvPr/>
          </p:nvCxnSpPr>
          <p:spPr>
            <a:xfrm>
              <a:off x="3325479" y="1609825"/>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7" name="Straight Connector 116"/>
            <p:cNvCxnSpPr/>
            <p:nvPr/>
          </p:nvCxnSpPr>
          <p:spPr>
            <a:xfrm>
              <a:off x="3325479" y="2069431"/>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9" name="Straight Connector 138"/>
            <p:cNvCxnSpPr/>
            <p:nvPr/>
          </p:nvCxnSpPr>
          <p:spPr>
            <a:xfrm>
              <a:off x="3325479" y="2299234"/>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0" name="Straight Connector 139"/>
            <p:cNvCxnSpPr>
              <a:stCxn id="94" idx="6"/>
            </p:cNvCxnSpPr>
            <p:nvPr/>
          </p:nvCxnSpPr>
          <p:spPr>
            <a:xfrm>
              <a:off x="1937851" y="1513350"/>
              <a:ext cx="707464"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1" name="Straight Connector 140"/>
            <p:cNvCxnSpPr/>
            <p:nvPr/>
          </p:nvCxnSpPr>
          <p:spPr>
            <a:xfrm flipH="1">
              <a:off x="2661316" y="1146610"/>
              <a:ext cx="1" cy="1339514"/>
            </a:xfrm>
            <a:prstGeom prst="line">
              <a:avLst/>
            </a:prstGeom>
            <a:ln w="76200">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grpSp>
          <p:nvGrpSpPr>
            <p:cNvPr id="142" name="Group 141"/>
            <p:cNvGrpSpPr/>
            <p:nvPr/>
          </p:nvGrpSpPr>
          <p:grpSpPr>
            <a:xfrm>
              <a:off x="1029888" y="985393"/>
              <a:ext cx="3330341" cy="2087141"/>
              <a:chOff x="490888" y="985393"/>
              <a:chExt cx="3330341" cy="2087141"/>
            </a:xfrm>
          </p:grpSpPr>
          <p:sp>
            <p:nvSpPr>
              <p:cNvPr id="143" name="Rectangle 142"/>
              <p:cNvSpPr/>
              <p:nvPr/>
            </p:nvSpPr>
            <p:spPr>
              <a:xfrm>
                <a:off x="490888" y="985393"/>
                <a:ext cx="3330341" cy="2087141"/>
              </a:xfrm>
              <a:prstGeom prst="rect">
                <a:avLst/>
              </a:prstGeom>
              <a:noFill/>
              <a:ln w="28575">
                <a:solidFill>
                  <a:srgbClr val="FF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4" name="TextBox 143"/>
              <p:cNvSpPr txBox="1"/>
              <p:nvPr/>
            </p:nvSpPr>
            <p:spPr>
              <a:xfrm>
                <a:off x="596977" y="2581643"/>
                <a:ext cx="3118161" cy="369332"/>
              </a:xfrm>
              <a:prstGeom prst="rect">
                <a:avLst/>
              </a:prstGeom>
              <a:noFill/>
            </p:spPr>
            <p:txBody>
              <a:bodyPr wrap="none" lIns="91440" tIns="0" rIns="91440" bIns="0" rtlCol="0" anchor="b" anchorCtr="0">
                <a:spAutoFit/>
              </a:bodyPr>
              <a:lstStyle/>
              <a:p>
                <a:pPr algn="ctr"/>
                <a:r>
                  <a:rPr lang="en-US" sz="1200" dirty="0" smtClean="0">
                    <a:solidFill>
                      <a:srgbClr val="FF0000"/>
                    </a:solidFill>
                  </a:rPr>
                  <a:t>Generator &lt; 10MW on Distribution System </a:t>
                </a:r>
              </a:p>
              <a:p>
                <a:pPr algn="ctr"/>
                <a:r>
                  <a:rPr lang="en-US" sz="1200" dirty="0" smtClean="0">
                    <a:solidFill>
                      <a:srgbClr val="FF0000"/>
                    </a:solidFill>
                  </a:rPr>
                  <a:t>not in SCED or AS Market</a:t>
                </a:r>
                <a:endParaRPr lang="en-US" sz="1200" dirty="0">
                  <a:solidFill>
                    <a:srgbClr val="FF0000"/>
                  </a:solidFill>
                </a:endParaRPr>
              </a:p>
            </p:txBody>
          </p:sp>
        </p:grpSp>
      </p:grpSp>
      <p:sp>
        <p:nvSpPr>
          <p:cNvPr id="147" name="Oval 146"/>
          <p:cNvSpPr/>
          <p:nvPr/>
        </p:nvSpPr>
        <p:spPr>
          <a:xfrm>
            <a:off x="6137452" y="1485603"/>
            <a:ext cx="89996" cy="1269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8" name="Elbow Connector 147"/>
          <p:cNvCxnSpPr>
            <a:stCxn id="149" idx="0"/>
          </p:cNvCxnSpPr>
          <p:nvPr/>
        </p:nvCxnSpPr>
        <p:spPr>
          <a:xfrm rot="5400000" flipH="1" flipV="1">
            <a:off x="6084214" y="1735090"/>
            <a:ext cx="301450" cy="357064"/>
          </a:xfrm>
          <a:prstGeom prst="bentConnector2">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49" name="Down Arrow 148"/>
          <p:cNvSpPr/>
          <p:nvPr/>
        </p:nvSpPr>
        <p:spPr>
          <a:xfrm>
            <a:off x="5635814" y="2064347"/>
            <a:ext cx="841185" cy="422713"/>
          </a:xfrm>
          <a:prstGeom prst="downArrow">
            <a:avLst>
              <a:gd name="adj1" fmla="val 50000"/>
              <a:gd name="adj2" fmla="val 100000"/>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sz="1100" dirty="0" smtClean="0">
              <a:solidFill>
                <a:schemeClr val="tx1"/>
              </a:solidFill>
            </a:endParaRPr>
          </a:p>
          <a:p>
            <a:pPr algn="ctr"/>
            <a:r>
              <a:rPr lang="en-US" sz="1100" dirty="0" smtClean="0">
                <a:solidFill>
                  <a:schemeClr val="tx1"/>
                </a:solidFill>
              </a:rPr>
              <a:t>20MW</a:t>
            </a:r>
            <a:endParaRPr lang="en-US" sz="1100" dirty="0">
              <a:solidFill>
                <a:schemeClr val="tx1"/>
              </a:solidFill>
            </a:endParaRPr>
          </a:p>
        </p:txBody>
      </p:sp>
      <p:sp>
        <p:nvSpPr>
          <p:cNvPr id="89" name="Title 8"/>
          <p:cNvSpPr txBox="1">
            <a:spLocks/>
          </p:cNvSpPr>
          <p:nvPr/>
        </p:nvSpPr>
        <p:spPr>
          <a:xfrm>
            <a:off x="379663" y="179143"/>
            <a:ext cx="8444685" cy="46166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800" b="1" dirty="0" smtClean="0">
                <a:solidFill>
                  <a:srgbClr val="1ECBE2"/>
                </a:solidFill>
              </a:rPr>
              <a:t>Examples </a:t>
            </a:r>
            <a:r>
              <a:rPr lang="en-US" sz="2800" b="1" dirty="0">
                <a:solidFill>
                  <a:srgbClr val="1ECBE2"/>
                </a:solidFill>
              </a:rPr>
              <a:t>of </a:t>
            </a:r>
            <a:r>
              <a:rPr lang="en-US" sz="2800" b="1" dirty="0" smtClean="0">
                <a:solidFill>
                  <a:srgbClr val="1ECBE2"/>
                </a:solidFill>
              </a:rPr>
              <a:t>Distribution </a:t>
            </a:r>
            <a:r>
              <a:rPr lang="en-US" sz="2800" b="1" dirty="0">
                <a:solidFill>
                  <a:srgbClr val="1ECBE2"/>
                </a:solidFill>
              </a:rPr>
              <a:t>Connected Resources</a:t>
            </a:r>
            <a:r>
              <a:rPr lang="en-US" sz="2800" b="1" dirty="0" smtClean="0">
                <a:solidFill>
                  <a:srgbClr val="1ECBE2"/>
                </a:solidFill>
              </a:rPr>
              <a:t> </a:t>
            </a:r>
            <a:endParaRPr lang="en-US" sz="2800" b="1" dirty="0">
              <a:solidFill>
                <a:srgbClr val="1ECBE2"/>
              </a:solidFill>
            </a:endParaRPr>
          </a:p>
        </p:txBody>
      </p:sp>
    </p:spTree>
    <p:extLst>
      <p:ext uri="{BB962C8B-B14F-4D97-AF65-F5344CB8AC3E}">
        <p14:creationId xmlns:p14="http://schemas.microsoft.com/office/powerpoint/2010/main" val="886559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335665"/>
          </a:xfrm>
        </p:spPr>
        <p:txBody>
          <a:bodyPr>
            <a:noAutofit/>
          </a:bodyPr>
          <a:lstStyle/>
          <a:p>
            <a:r>
              <a:rPr lang="en-US" sz="2800" b="1" dirty="0">
                <a:solidFill>
                  <a:srgbClr val="1ECBE2"/>
                </a:solidFill>
              </a:rPr>
              <a:t>Examples of </a:t>
            </a:r>
            <a:r>
              <a:rPr lang="en-US" sz="2800" b="1" dirty="0" smtClean="0">
                <a:solidFill>
                  <a:srgbClr val="1ECBE2"/>
                </a:solidFill>
              </a:rPr>
              <a:t>Distribution Connected Resources</a:t>
            </a:r>
            <a:endParaRPr lang="en-US" sz="2800" b="1" dirty="0">
              <a:solidFill>
                <a:srgbClr val="1ECBE2"/>
              </a:solidFill>
            </a:endParaRPr>
          </a:p>
        </p:txBody>
      </p:sp>
      <p:grpSp>
        <p:nvGrpSpPr>
          <p:cNvPr id="120" name="Group 119"/>
          <p:cNvGrpSpPr/>
          <p:nvPr/>
        </p:nvGrpSpPr>
        <p:grpSpPr>
          <a:xfrm>
            <a:off x="381000" y="1066800"/>
            <a:ext cx="3330341" cy="2306235"/>
            <a:chOff x="1029888" y="985393"/>
            <a:chExt cx="3330341" cy="2087141"/>
          </a:xfrm>
        </p:grpSpPr>
        <p:sp>
          <p:nvSpPr>
            <p:cNvPr id="121" name="Oval 120"/>
            <p:cNvSpPr/>
            <p:nvPr/>
          </p:nvSpPr>
          <p:spPr>
            <a:xfrm>
              <a:off x="1186907" y="1201942"/>
              <a:ext cx="732857" cy="640080"/>
            </a:xfrm>
            <a:prstGeom prst="ellipse">
              <a:avLst/>
            </a:prstGeom>
            <a:solidFill>
              <a:schemeClr val="accent1">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a:solidFill>
                    <a:schemeClr val="tx1"/>
                  </a:solidFill>
                </a:rPr>
                <a:t>&gt;</a:t>
              </a:r>
              <a:r>
                <a:rPr lang="en-US" sz="1100" dirty="0" smtClean="0">
                  <a:solidFill>
                    <a:schemeClr val="tx1"/>
                  </a:solidFill>
                </a:rPr>
                <a:t>10 MW</a:t>
              </a:r>
              <a:endParaRPr lang="en-US" sz="1100" dirty="0">
                <a:solidFill>
                  <a:schemeClr val="tx1"/>
                </a:solidFill>
              </a:endParaRPr>
            </a:p>
          </p:txBody>
        </p:sp>
        <p:grpSp>
          <p:nvGrpSpPr>
            <p:cNvPr id="122" name="Group 121"/>
            <p:cNvGrpSpPr/>
            <p:nvPr/>
          </p:nvGrpSpPr>
          <p:grpSpPr>
            <a:xfrm>
              <a:off x="2889911" y="1643174"/>
              <a:ext cx="185289" cy="346387"/>
              <a:chOff x="2760039" y="1930728"/>
              <a:chExt cx="185289" cy="346387"/>
            </a:xfrm>
          </p:grpSpPr>
          <p:sp>
            <p:nvSpPr>
              <p:cNvPr id="135" name="Wave 134"/>
              <p:cNvSpPr/>
              <p:nvPr/>
            </p:nvSpPr>
            <p:spPr>
              <a:xfrm rot="5400000">
                <a:off x="2625748"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6" name="Wave 135"/>
              <p:cNvSpPr/>
              <p:nvPr/>
            </p:nvSpPr>
            <p:spPr>
              <a:xfrm rot="5400000">
                <a:off x="2733232" y="2065019"/>
                <a:ext cx="346387" cy="77805"/>
              </a:xfrm>
              <a:prstGeom prst="wave">
                <a:avLst/>
              </a:prstGeom>
              <a:solidFill>
                <a:schemeClr val="accent1">
                  <a:lumMod val="75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123" name="Straight Connector 122"/>
            <p:cNvCxnSpPr/>
            <p:nvPr/>
          </p:nvCxnSpPr>
          <p:spPr>
            <a:xfrm flipH="1">
              <a:off x="3325478" y="1146610"/>
              <a:ext cx="1" cy="1339514"/>
            </a:xfrm>
            <a:prstGeom prst="line">
              <a:avLst/>
            </a:prstGeom>
            <a:ln w="76200"/>
          </p:spPr>
          <p:style>
            <a:lnRef idx="2">
              <a:schemeClr val="accent1"/>
            </a:lnRef>
            <a:fillRef idx="0">
              <a:schemeClr val="accent1"/>
            </a:fillRef>
            <a:effectRef idx="1">
              <a:schemeClr val="accent1"/>
            </a:effectRef>
            <a:fontRef idx="minor">
              <a:schemeClr val="tx1"/>
            </a:fontRef>
          </p:style>
        </p:cxnSp>
        <p:cxnSp>
          <p:nvCxnSpPr>
            <p:cNvPr id="124" name="Straight Connector 123"/>
            <p:cNvCxnSpPr>
              <a:stCxn id="136" idx="0"/>
            </p:cNvCxnSpPr>
            <p:nvPr/>
          </p:nvCxnSpPr>
          <p:spPr>
            <a:xfrm flipV="1">
              <a:off x="3065474" y="1816367"/>
              <a:ext cx="260004"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125" name="Straight Connector 124"/>
            <p:cNvCxnSpPr>
              <a:endCxn id="135" idx="2"/>
            </p:cNvCxnSpPr>
            <p:nvPr/>
          </p:nvCxnSpPr>
          <p:spPr>
            <a:xfrm>
              <a:off x="2661316" y="1816368"/>
              <a:ext cx="238321"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6" name="Straight Connector 125"/>
            <p:cNvCxnSpPr/>
            <p:nvPr/>
          </p:nvCxnSpPr>
          <p:spPr>
            <a:xfrm>
              <a:off x="3325479" y="1380022"/>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7" name="Straight Connector 126"/>
            <p:cNvCxnSpPr/>
            <p:nvPr/>
          </p:nvCxnSpPr>
          <p:spPr>
            <a:xfrm>
              <a:off x="3325479" y="1609825"/>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8" name="Straight Connector 127"/>
            <p:cNvCxnSpPr/>
            <p:nvPr/>
          </p:nvCxnSpPr>
          <p:spPr>
            <a:xfrm>
              <a:off x="3325479" y="2069431"/>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9" name="Straight Connector 128"/>
            <p:cNvCxnSpPr/>
            <p:nvPr/>
          </p:nvCxnSpPr>
          <p:spPr>
            <a:xfrm>
              <a:off x="3325479" y="2299234"/>
              <a:ext cx="41385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0" name="Straight Connector 129"/>
            <p:cNvCxnSpPr/>
            <p:nvPr/>
          </p:nvCxnSpPr>
          <p:spPr>
            <a:xfrm>
              <a:off x="1903605" y="1521982"/>
              <a:ext cx="707464"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1" name="Straight Connector 130"/>
            <p:cNvCxnSpPr/>
            <p:nvPr/>
          </p:nvCxnSpPr>
          <p:spPr>
            <a:xfrm flipH="1">
              <a:off x="2661316" y="1146610"/>
              <a:ext cx="1" cy="1339514"/>
            </a:xfrm>
            <a:prstGeom prst="line">
              <a:avLst/>
            </a:prstGeom>
            <a:ln w="76200">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grpSp>
          <p:nvGrpSpPr>
            <p:cNvPr id="132" name="Group 131"/>
            <p:cNvGrpSpPr/>
            <p:nvPr/>
          </p:nvGrpSpPr>
          <p:grpSpPr>
            <a:xfrm>
              <a:off x="1029888" y="985393"/>
              <a:ext cx="3330341" cy="2087141"/>
              <a:chOff x="490888" y="985393"/>
              <a:chExt cx="3330341" cy="2087141"/>
            </a:xfrm>
          </p:grpSpPr>
          <p:sp>
            <p:nvSpPr>
              <p:cNvPr id="133" name="Rectangle 132"/>
              <p:cNvSpPr/>
              <p:nvPr/>
            </p:nvSpPr>
            <p:spPr>
              <a:xfrm>
                <a:off x="490888" y="985393"/>
                <a:ext cx="3330341" cy="2087141"/>
              </a:xfrm>
              <a:prstGeom prst="rect">
                <a:avLst/>
              </a:prstGeom>
              <a:noFill/>
              <a:ln w="28575">
                <a:solidFill>
                  <a:srgbClr val="FF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4" name="TextBox 133"/>
              <p:cNvSpPr txBox="1"/>
              <p:nvPr/>
            </p:nvSpPr>
            <p:spPr>
              <a:xfrm>
                <a:off x="1274247" y="2581643"/>
                <a:ext cx="1763623" cy="369332"/>
              </a:xfrm>
              <a:prstGeom prst="rect">
                <a:avLst/>
              </a:prstGeom>
              <a:noFill/>
            </p:spPr>
            <p:txBody>
              <a:bodyPr wrap="none" lIns="91440" tIns="0" rIns="91440" bIns="0" rtlCol="0" anchor="b" anchorCtr="0">
                <a:spAutoFit/>
              </a:bodyPr>
              <a:lstStyle/>
              <a:p>
                <a:pPr algn="ctr"/>
                <a:r>
                  <a:rPr lang="en-US" sz="1200" dirty="0" smtClean="0">
                    <a:solidFill>
                      <a:srgbClr val="FF0000"/>
                    </a:solidFill>
                  </a:rPr>
                  <a:t>Generator </a:t>
                </a:r>
                <a:r>
                  <a:rPr lang="en-US" sz="1200" dirty="0">
                    <a:solidFill>
                      <a:srgbClr val="FF0000"/>
                    </a:solidFill>
                  </a:rPr>
                  <a:t>&gt;</a:t>
                </a:r>
                <a:r>
                  <a:rPr lang="en-US" sz="1200" dirty="0" smtClean="0">
                    <a:solidFill>
                      <a:srgbClr val="FF0000"/>
                    </a:solidFill>
                  </a:rPr>
                  <a:t> 10 MW </a:t>
                </a:r>
              </a:p>
              <a:p>
                <a:pPr algn="ctr"/>
                <a:r>
                  <a:rPr lang="en-US" sz="1200" dirty="0" smtClean="0">
                    <a:solidFill>
                      <a:srgbClr val="FF0000"/>
                    </a:solidFill>
                  </a:rPr>
                  <a:t>on Distribution System </a:t>
                </a:r>
              </a:p>
            </p:txBody>
          </p:sp>
        </p:grpSp>
      </p:grpSp>
      <p:sp>
        <p:nvSpPr>
          <p:cNvPr id="137" name="Oval 136"/>
          <p:cNvSpPr/>
          <p:nvPr/>
        </p:nvSpPr>
        <p:spPr>
          <a:xfrm>
            <a:off x="1653257" y="1584011"/>
            <a:ext cx="89996" cy="1269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 name="Elbow Connector 85"/>
          <p:cNvCxnSpPr>
            <a:stCxn id="87" idx="0"/>
          </p:cNvCxnSpPr>
          <p:nvPr/>
        </p:nvCxnSpPr>
        <p:spPr>
          <a:xfrm rot="5400000" flipH="1" flipV="1">
            <a:off x="1568610" y="1825493"/>
            <a:ext cx="301452" cy="485690"/>
          </a:xfrm>
          <a:prstGeom prst="bentConnector2">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87" name="Down Arrow 86"/>
          <p:cNvSpPr/>
          <p:nvPr/>
        </p:nvSpPr>
        <p:spPr>
          <a:xfrm>
            <a:off x="1184525" y="2219064"/>
            <a:ext cx="583931" cy="422713"/>
          </a:xfrm>
          <a:prstGeom prst="downArrow">
            <a:avLst>
              <a:gd name="adj1" fmla="val 50000"/>
              <a:gd name="adj2" fmla="val 100000"/>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sz="1100" dirty="0" smtClean="0">
              <a:solidFill>
                <a:schemeClr val="tx1"/>
              </a:solidFill>
            </a:endParaRPr>
          </a:p>
          <a:p>
            <a:pPr algn="ctr"/>
            <a:r>
              <a:rPr lang="en-US" sz="1100" dirty="0" smtClean="0">
                <a:solidFill>
                  <a:schemeClr val="tx1"/>
                </a:solidFill>
              </a:rPr>
              <a:t>1-20 MW</a:t>
            </a:r>
            <a:endParaRPr lang="en-US" sz="1100" dirty="0">
              <a:solidFill>
                <a:schemeClr val="tx1"/>
              </a:solidFill>
            </a:endParaRPr>
          </a:p>
        </p:txBody>
      </p:sp>
    </p:spTree>
    <p:extLst>
      <p:ext uri="{BB962C8B-B14F-4D97-AF65-F5344CB8AC3E}">
        <p14:creationId xmlns:p14="http://schemas.microsoft.com/office/powerpoint/2010/main" val="623470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txBox="1">
            <a:spLocks noChangeArrowheads="1"/>
          </p:cNvSpPr>
          <p:nvPr/>
        </p:nvSpPr>
        <p:spPr bwMode="auto">
          <a:xfrm>
            <a:off x="702644" y="838299"/>
            <a:ext cx="7767588" cy="5863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342900" indent="-342900" algn="l" rtl="0" fontAlgn="base">
              <a:spcBef>
                <a:spcPct val="20000"/>
              </a:spcBef>
              <a:spcAft>
                <a:spcPct val="0"/>
              </a:spcAft>
              <a:buChar char="•"/>
              <a:defRPr sz="2000" b="1">
                <a:solidFill>
                  <a:schemeClr val="tx1"/>
                </a:solidFill>
                <a:latin typeface="+mn-lt"/>
                <a:ea typeface="+mn-ea"/>
                <a:cs typeface="+mn-cs"/>
              </a:defRPr>
            </a:lvl1pPr>
            <a:lvl2pPr marL="742950" indent="-285750" algn="l" rtl="0" fontAlgn="base">
              <a:spcBef>
                <a:spcPct val="20000"/>
              </a:spcBef>
              <a:spcAft>
                <a:spcPct val="0"/>
              </a:spcAft>
              <a:buChar char="–"/>
              <a:defRPr sz="2000">
                <a:solidFill>
                  <a:schemeClr val="tx1"/>
                </a:solidFill>
                <a:latin typeface="+mn-lt"/>
              </a:defRPr>
            </a:lvl2pPr>
            <a:lvl3pPr marL="1143000" indent="-228600" algn="l" rtl="0" fontAlgn="base">
              <a:spcBef>
                <a:spcPct val="20000"/>
              </a:spcBef>
              <a:spcAft>
                <a:spcPct val="0"/>
              </a:spcAft>
              <a:buChar char="•"/>
              <a:defRPr>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pPr algn="just">
              <a:spcBef>
                <a:spcPts val="0"/>
              </a:spcBef>
              <a:spcAft>
                <a:spcPts val="600"/>
              </a:spcAft>
              <a:defRPr/>
            </a:pPr>
            <a:r>
              <a:rPr lang="en-US" dirty="0"/>
              <a:t>Previous attempts at addressing non-modeled generation or distributed generation have struggled to resolve the various issues.</a:t>
            </a:r>
          </a:p>
          <a:p>
            <a:pPr algn="just">
              <a:spcBef>
                <a:spcPts val="0"/>
              </a:spcBef>
              <a:spcAft>
                <a:spcPts val="600"/>
              </a:spcAft>
              <a:defRPr/>
            </a:pPr>
            <a:r>
              <a:rPr lang="en-US" dirty="0"/>
              <a:t>This task force is intended to resolve issues with the protocols regarding resources and definitions in ERCOT.</a:t>
            </a:r>
          </a:p>
          <a:p>
            <a:pPr lvl="1" algn="just">
              <a:spcBef>
                <a:spcPts val="0"/>
              </a:spcBef>
              <a:spcAft>
                <a:spcPts val="600"/>
              </a:spcAft>
              <a:defRPr/>
            </a:pPr>
            <a:r>
              <a:rPr lang="en-US" dirty="0"/>
              <a:t>Attempting to resolve with a single over-arching NPRR to address everything is expected to stretch out the timeline significantly to get overall agreement.</a:t>
            </a:r>
          </a:p>
          <a:p>
            <a:pPr algn="just">
              <a:spcBef>
                <a:spcPts val="0"/>
              </a:spcBef>
              <a:spcAft>
                <a:spcPts val="600"/>
              </a:spcAft>
              <a:defRPr/>
            </a:pPr>
            <a:r>
              <a:rPr lang="en-US" dirty="0"/>
              <a:t>The recommended approach is to selectively identify and resolve issues</a:t>
            </a:r>
          </a:p>
          <a:p>
            <a:pPr lvl="1" algn="just">
              <a:spcBef>
                <a:spcPts val="0"/>
              </a:spcBef>
              <a:spcAft>
                <a:spcPts val="600"/>
              </a:spcAft>
              <a:defRPr/>
            </a:pPr>
            <a:r>
              <a:rPr lang="en-US" dirty="0"/>
              <a:t>It is anticipated that several NPRRs will be developed to address existing issues.</a:t>
            </a:r>
          </a:p>
          <a:p>
            <a:pPr lvl="1" algn="just">
              <a:spcBef>
                <a:spcPts val="0"/>
              </a:spcBef>
              <a:spcAft>
                <a:spcPts val="600"/>
              </a:spcAft>
              <a:defRPr/>
            </a:pPr>
            <a:r>
              <a:rPr lang="en-US" dirty="0">
                <a:solidFill>
                  <a:srgbClr val="FF0000"/>
                </a:solidFill>
              </a:rPr>
              <a:t>Topics or definitions the group is unable to resolve but require further review will be included in a whitepaper that is shared with PRS.</a:t>
            </a:r>
          </a:p>
          <a:p>
            <a:pPr marL="457200" lvl="1" indent="0" algn="just">
              <a:spcBef>
                <a:spcPts val="0"/>
              </a:spcBef>
              <a:spcAft>
                <a:spcPts val="600"/>
              </a:spcAft>
              <a:buNone/>
              <a:defRPr/>
            </a:pPr>
            <a:endParaRPr lang="en-US" dirty="0"/>
          </a:p>
          <a:p>
            <a:pPr marL="228600" lvl="1" indent="0" algn="just">
              <a:spcBef>
                <a:spcPts val="0"/>
              </a:spcBef>
              <a:spcAft>
                <a:spcPts val="600"/>
              </a:spcAft>
              <a:buNone/>
              <a:defRPr/>
            </a:pPr>
            <a:endParaRPr lang="en-US" dirty="0"/>
          </a:p>
        </p:txBody>
      </p:sp>
      <p:sp>
        <p:nvSpPr>
          <p:cNvPr id="9" name="Title 8"/>
          <p:cNvSpPr>
            <a:spLocks noGrp="1"/>
          </p:cNvSpPr>
          <p:nvPr>
            <p:ph type="title"/>
          </p:nvPr>
        </p:nvSpPr>
        <p:spPr>
          <a:xfrm>
            <a:off x="379663" y="179143"/>
            <a:ext cx="8444685" cy="461665"/>
          </a:xfrm>
        </p:spPr>
        <p:txBody>
          <a:bodyPr/>
          <a:lstStyle/>
          <a:p>
            <a:r>
              <a:rPr lang="en-US" sz="2800" dirty="0">
                <a:solidFill>
                  <a:srgbClr val="1ECBE2"/>
                </a:solidFill>
                <a:latin typeface="Calibri Light" panose="020F0302020204030204" pitchFamily="34" charset="0"/>
              </a:rPr>
              <a:t>Background</a:t>
            </a:r>
          </a:p>
        </p:txBody>
      </p:sp>
    </p:spTree>
    <p:extLst>
      <p:ext uri="{BB962C8B-B14F-4D97-AF65-F5344CB8AC3E}">
        <p14:creationId xmlns:p14="http://schemas.microsoft.com/office/powerpoint/2010/main" val="2948738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20</a:t>
            </a:fld>
            <a:endParaRPr lang="en-US">
              <a:solidFill>
                <a:prstClr val="black">
                  <a:tint val="75000"/>
                </a:prstClr>
              </a:solidFill>
            </a:endParaRPr>
          </a:p>
        </p:txBody>
      </p:sp>
      <p:sp>
        <p:nvSpPr>
          <p:cNvPr id="5" name="Title 4"/>
          <p:cNvSpPr>
            <a:spLocks noGrp="1"/>
          </p:cNvSpPr>
          <p:nvPr>
            <p:ph type="title"/>
          </p:nvPr>
        </p:nvSpPr>
        <p:spPr/>
        <p:txBody>
          <a:bodyPr/>
          <a:lstStyle/>
          <a:p>
            <a:r>
              <a:rPr lang="en-US" dirty="0" smtClean="0"/>
              <a:t>Proposed Category Nomenclature – using </a:t>
            </a:r>
            <a:r>
              <a:rPr lang="en-US" i="1" dirty="0" smtClean="0"/>
              <a:t>existing</a:t>
            </a:r>
            <a:r>
              <a:rPr lang="en-US" dirty="0" smtClean="0"/>
              <a:t> requirements</a:t>
            </a:r>
            <a:endParaRPr lang="en-US" dirty="0"/>
          </a:p>
        </p:txBody>
      </p:sp>
      <p:graphicFrame>
        <p:nvGraphicFramePr>
          <p:cNvPr id="6" name="Table 5"/>
          <p:cNvGraphicFramePr>
            <a:graphicFrameLocks noGrp="1"/>
          </p:cNvGraphicFramePr>
          <p:nvPr>
            <p:extLst/>
          </p:nvPr>
        </p:nvGraphicFramePr>
        <p:xfrm>
          <a:off x="138433" y="1582885"/>
          <a:ext cx="8931144" cy="4389120"/>
        </p:xfrm>
        <a:graphic>
          <a:graphicData uri="http://schemas.openxmlformats.org/drawingml/2006/table">
            <a:tbl>
              <a:tblPr firstRow="1" firstCol="1" bandRow="1"/>
              <a:tblGrid>
                <a:gridCol w="53065"/>
                <a:gridCol w="1443762"/>
                <a:gridCol w="2369559"/>
                <a:gridCol w="2185952"/>
                <a:gridCol w="235570"/>
                <a:gridCol w="2643236"/>
              </a:tblGrid>
              <a:tr h="1590526">
                <a:tc gridSpan="2">
                  <a:txBody>
                    <a:bodyPr/>
                    <a:lstStyle/>
                    <a:p>
                      <a:pPr marL="0" marR="0">
                        <a:spcBef>
                          <a:spcPts val="0"/>
                        </a:spcBef>
                        <a:spcAft>
                          <a:spcPts val="0"/>
                        </a:spcAft>
                      </a:pPr>
                      <a:r>
                        <a:rPr lang="en-US" sz="800" b="1" dirty="0">
                          <a:effectLst/>
                          <a:latin typeface="+mj-lt"/>
                          <a:ea typeface="Calibri" panose="020F0502020204030204" pitchFamily="34" charset="0"/>
                          <a:cs typeface="Times New Roman" panose="02020603050405020304" pitchFamily="18" charset="0"/>
                        </a:rPr>
                        <a:t>Transmission Generation Resource (TGR)</a:t>
                      </a:r>
                      <a:endParaRPr lang="en-US" sz="800" dirty="0">
                        <a:effectLst/>
                        <a:latin typeface="+mj-lt"/>
                        <a:ea typeface="Calibri" panose="020F0502020204030204" pitchFamily="34" charset="0"/>
                        <a:cs typeface="Times New Roman" panose="02020603050405020304" pitchFamily="18" charset="0"/>
                      </a:endParaRPr>
                    </a:p>
                    <a:p>
                      <a:pPr marL="234950" lvl="0" indent="-234950">
                        <a:buFont typeface="Arial" panose="020B0604020202020204" pitchFamily="34" charset="0"/>
                        <a:buChar char="•"/>
                      </a:pPr>
                      <a:r>
                        <a:rPr lang="en-US" sz="800" dirty="0">
                          <a:solidFill>
                            <a:schemeClr val="tx1"/>
                          </a:solidFill>
                          <a:effectLst/>
                          <a:latin typeface="+mj-lt"/>
                          <a:ea typeface="Times New Roman" panose="02020603050405020304" pitchFamily="18" charset="0"/>
                        </a:rPr>
                        <a:t>Transmission-connected</a:t>
                      </a:r>
                    </a:p>
                    <a:p>
                      <a:pPr marL="234950" lvl="0" indent="-234950">
                        <a:buFont typeface="Arial" panose="020B0604020202020204" pitchFamily="34" charset="0"/>
                        <a:buChar char="•"/>
                      </a:pPr>
                      <a:r>
                        <a:rPr lang="en-US" sz="800" dirty="0">
                          <a:solidFill>
                            <a:schemeClr val="tx1"/>
                          </a:solidFill>
                          <a:effectLst/>
                          <a:latin typeface="+mj-lt"/>
                          <a:ea typeface="Times New Roman" panose="02020603050405020304" pitchFamily="18" charset="0"/>
                        </a:rPr>
                        <a:t>Registered with </a:t>
                      </a:r>
                      <a:r>
                        <a:rPr lang="en-US" sz="800" dirty="0" smtClean="0">
                          <a:solidFill>
                            <a:schemeClr val="tx1"/>
                          </a:solidFill>
                          <a:effectLst/>
                          <a:latin typeface="+mj-lt"/>
                          <a:ea typeface="Times New Roman" panose="02020603050405020304" pitchFamily="18" charset="0"/>
                        </a:rPr>
                        <a:t>ERCOT as GR</a:t>
                      </a:r>
                      <a:endParaRPr lang="en-US" sz="800" dirty="0">
                        <a:solidFill>
                          <a:schemeClr val="tx1"/>
                        </a:solidFill>
                        <a:effectLst/>
                        <a:latin typeface="+mj-lt"/>
                        <a:ea typeface="Times New Roman" panose="02020603050405020304" pitchFamily="18" charset="0"/>
                      </a:endParaRPr>
                    </a:p>
                    <a:p>
                      <a:pPr marL="234950" lvl="0" indent="-234950">
                        <a:buFont typeface="Arial" panose="020B0604020202020204" pitchFamily="34" charset="0"/>
                        <a:buChar char="•"/>
                      </a:pPr>
                      <a:r>
                        <a:rPr lang="en-US" sz="800" dirty="0">
                          <a:solidFill>
                            <a:schemeClr val="tx1"/>
                          </a:solidFill>
                          <a:effectLst/>
                          <a:latin typeface="+mj-lt"/>
                          <a:ea typeface="Times New Roman" panose="02020603050405020304" pitchFamily="18" charset="0"/>
                        </a:rPr>
                        <a:t>Participates in the market</a:t>
                      </a:r>
                    </a:p>
                    <a:p>
                      <a:pPr marL="398463" lvl="1" indent="-163513">
                        <a:buFont typeface="Courier New" panose="02070309020205020404" pitchFamily="49" charset="0"/>
                        <a:buChar char="o"/>
                      </a:pPr>
                      <a:r>
                        <a:rPr lang="en-US" sz="800" dirty="0">
                          <a:solidFill>
                            <a:schemeClr val="tx1"/>
                          </a:solidFill>
                          <a:effectLst/>
                          <a:latin typeface="+mj-lt"/>
                        </a:rPr>
                        <a:t>SCED</a:t>
                      </a:r>
                    </a:p>
                    <a:p>
                      <a:pPr marL="398463" lvl="1" indent="-163513">
                        <a:buFont typeface="Courier New" panose="02070309020205020404" pitchFamily="49" charset="0"/>
                        <a:buChar char="o"/>
                      </a:pPr>
                      <a:r>
                        <a:rPr lang="en-US" sz="800" dirty="0">
                          <a:solidFill>
                            <a:schemeClr val="tx1"/>
                          </a:solidFill>
                          <a:effectLst/>
                          <a:latin typeface="+mj-lt"/>
                        </a:rPr>
                        <a:t>A/S</a:t>
                      </a:r>
                    </a:p>
                    <a:p>
                      <a:pPr marL="234950" lvl="0" indent="-234950">
                        <a:buFont typeface="Arial" panose="020B0604020202020204" pitchFamily="34" charset="0"/>
                        <a:buChar char="•"/>
                      </a:pPr>
                      <a:r>
                        <a:rPr lang="en-US" sz="800" dirty="0">
                          <a:solidFill>
                            <a:schemeClr val="tx1"/>
                          </a:solidFill>
                          <a:effectLst/>
                          <a:latin typeface="+mj-lt"/>
                          <a:ea typeface="Times New Roman" panose="02020603050405020304" pitchFamily="18" charset="0"/>
                        </a:rPr>
                        <a:t>Modeled in ERCOT systems</a:t>
                      </a:r>
                    </a:p>
                    <a:p>
                      <a:pPr marL="398463" lvl="1" indent="-163513">
                        <a:buFont typeface="Courier New" panose="02070309020205020404" pitchFamily="49" charset="0"/>
                        <a:buChar char="o"/>
                      </a:pPr>
                      <a:r>
                        <a:rPr lang="en-US" sz="800" dirty="0">
                          <a:solidFill>
                            <a:schemeClr val="tx1"/>
                          </a:solidFill>
                          <a:effectLst/>
                          <a:latin typeface="+mj-lt"/>
                        </a:rPr>
                        <a:t>Telemetry, etc.</a:t>
                      </a:r>
                    </a:p>
                    <a:p>
                      <a:pPr marL="234950" lvl="0" indent="-234950">
                        <a:buFont typeface="Arial" panose="020B0604020202020204" pitchFamily="34" charset="0"/>
                        <a:buChar char="•"/>
                      </a:pPr>
                      <a:r>
                        <a:rPr lang="en-US" sz="800" dirty="0">
                          <a:solidFill>
                            <a:schemeClr val="tx1"/>
                          </a:solidFill>
                          <a:effectLst/>
                          <a:latin typeface="+mj-lt"/>
                          <a:ea typeface="Times New Roman" panose="02020603050405020304" pitchFamily="18" charset="0"/>
                        </a:rPr>
                        <a:t>Settled </a:t>
                      </a:r>
                      <a:r>
                        <a:rPr lang="en-US" sz="800" dirty="0" err="1" smtClean="0">
                          <a:solidFill>
                            <a:schemeClr val="tx1"/>
                          </a:solidFill>
                          <a:effectLst/>
                          <a:latin typeface="+mj-lt"/>
                          <a:ea typeface="Times New Roman" panose="02020603050405020304" pitchFamily="18" charset="0"/>
                        </a:rPr>
                        <a:t>Nodally</a:t>
                      </a:r>
                      <a:endParaRPr lang="en-US" sz="800" dirty="0" smtClean="0">
                        <a:effectLst/>
                        <a:latin typeface="+mj-lt"/>
                        <a:ea typeface="Times New Roman" panose="02020603050405020304" pitchFamily="18" charset="0"/>
                      </a:endParaRPr>
                    </a:p>
                    <a:p>
                      <a:pPr marL="342900" lvl="0" indent="-342900">
                        <a:buFont typeface="Times New Roman" panose="02020603050405020304" pitchFamily="18" charset="0"/>
                        <a:buChar char="-"/>
                      </a:pPr>
                      <a:endParaRPr lang="en-US" sz="800" dirty="0" smtClean="0">
                        <a:effectLst/>
                        <a:latin typeface="+mj-lt"/>
                        <a:ea typeface="Times New Roman" panose="02020603050405020304" pitchFamily="18" charset="0"/>
                      </a:endParaRPr>
                    </a:p>
                    <a:p>
                      <a:pPr marL="342900" lvl="0" indent="-342900">
                        <a:buFont typeface="Times New Roman" panose="02020603050405020304" pitchFamily="18" charset="0"/>
                        <a:buChar char="-"/>
                      </a:pPr>
                      <a:endParaRPr lang="en-US" sz="800" dirty="0" smtClean="0">
                        <a:effectLst/>
                        <a:latin typeface="+mj-lt"/>
                        <a:ea typeface="Times New Roman" panose="02020603050405020304" pitchFamily="18" charset="0"/>
                      </a:endParaRPr>
                    </a:p>
                  </a:txBody>
                  <a:tcPr marL="27665" marR="27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0"/>
                        </a:spcBef>
                        <a:spcAft>
                          <a:spcPts val="0"/>
                        </a:spcAft>
                      </a:pPr>
                      <a:r>
                        <a:rPr lang="en-US" sz="800" b="1" dirty="0" smtClean="0">
                          <a:solidFill>
                            <a:schemeClr val="tx1"/>
                          </a:solidFill>
                          <a:effectLst/>
                          <a:latin typeface="+mj-lt"/>
                          <a:ea typeface="Calibri" panose="020F0502020204030204" pitchFamily="34" charset="0"/>
                          <a:cs typeface="Times New Roman" panose="02020603050405020304" pitchFamily="18" charset="0"/>
                        </a:rPr>
                        <a:t>Settlement</a:t>
                      </a:r>
                      <a:r>
                        <a:rPr lang="en-US" sz="800" b="1" baseline="0" dirty="0" smtClean="0">
                          <a:solidFill>
                            <a:schemeClr val="tx1"/>
                          </a:solidFill>
                          <a:effectLst/>
                          <a:latin typeface="+mj-lt"/>
                          <a:ea typeface="Calibri" panose="020F0502020204030204" pitchFamily="34" charset="0"/>
                          <a:cs typeface="Times New Roman" panose="02020603050405020304" pitchFamily="18" charset="0"/>
                        </a:rPr>
                        <a:t> Only </a:t>
                      </a:r>
                      <a:r>
                        <a:rPr lang="en-US" sz="800" b="1" dirty="0" smtClean="0">
                          <a:solidFill>
                            <a:schemeClr val="tx1"/>
                          </a:solidFill>
                          <a:effectLst/>
                          <a:latin typeface="+mj-lt"/>
                          <a:ea typeface="Calibri" panose="020F0502020204030204" pitchFamily="34" charset="0"/>
                          <a:cs typeface="Times New Roman" panose="02020603050405020304" pitchFamily="18" charset="0"/>
                        </a:rPr>
                        <a:t>Transmission </a:t>
                      </a:r>
                      <a:r>
                        <a:rPr lang="en-US" sz="800" b="1" dirty="0">
                          <a:solidFill>
                            <a:schemeClr val="tx1"/>
                          </a:solidFill>
                          <a:effectLst/>
                          <a:latin typeface="+mj-lt"/>
                          <a:ea typeface="Calibri" panose="020F0502020204030204" pitchFamily="34" charset="0"/>
                          <a:cs typeface="Times New Roman" panose="02020603050405020304" pitchFamily="18" charset="0"/>
                        </a:rPr>
                        <a:t>Generator </a:t>
                      </a:r>
                      <a:r>
                        <a:rPr lang="en-US" sz="800" b="1" dirty="0" smtClean="0">
                          <a:solidFill>
                            <a:schemeClr val="tx1"/>
                          </a:solidFill>
                          <a:effectLst/>
                          <a:latin typeface="+mj-lt"/>
                          <a:ea typeface="Calibri" panose="020F0502020204030204" pitchFamily="34" charset="0"/>
                          <a:cs typeface="Times New Roman" panose="02020603050405020304" pitchFamily="18" charset="0"/>
                        </a:rPr>
                        <a:t>(SOTG</a:t>
                      </a:r>
                      <a:r>
                        <a:rPr lang="en-US" sz="800" b="1" dirty="0">
                          <a:solidFill>
                            <a:schemeClr val="tx1"/>
                          </a:solidFill>
                          <a:effectLst/>
                          <a:latin typeface="+mj-lt"/>
                          <a:ea typeface="Calibri" panose="020F0502020204030204" pitchFamily="34" charset="0"/>
                          <a:cs typeface="Times New Roman" panose="02020603050405020304" pitchFamily="18" charset="0"/>
                        </a:rPr>
                        <a:t>)</a:t>
                      </a:r>
                      <a:endParaRPr lang="en-US" sz="800" dirty="0">
                        <a:solidFill>
                          <a:schemeClr val="tx1"/>
                        </a:solidFill>
                        <a:effectLst/>
                        <a:latin typeface="+mj-lt"/>
                        <a:ea typeface="Calibri" panose="020F0502020204030204" pitchFamily="34" charset="0"/>
                        <a:cs typeface="Times New Roman" panose="02020603050405020304" pitchFamily="18" charset="0"/>
                      </a:endParaRPr>
                    </a:p>
                    <a:p>
                      <a:pPr marL="171450" lvl="0" indent="-171450">
                        <a:buFont typeface="Arial" panose="020B0604020202020204" pitchFamily="34" charset="0"/>
                        <a:buChar char="•"/>
                      </a:pPr>
                      <a:r>
                        <a:rPr lang="en-US" sz="800" dirty="0">
                          <a:solidFill>
                            <a:schemeClr val="tx1"/>
                          </a:solidFill>
                          <a:effectLst/>
                          <a:latin typeface="+mj-lt"/>
                          <a:ea typeface="Times New Roman" panose="02020603050405020304" pitchFamily="18" charset="0"/>
                        </a:rPr>
                        <a:t>Transmission-connected less than 10 MW</a:t>
                      </a:r>
                    </a:p>
                    <a:p>
                      <a:pPr marL="171450" lvl="0" indent="-171450">
                        <a:buFont typeface="Arial" panose="020B0604020202020204" pitchFamily="34" charset="0"/>
                        <a:buChar char="•"/>
                      </a:pPr>
                      <a:r>
                        <a:rPr lang="en-US" sz="800" dirty="0">
                          <a:solidFill>
                            <a:schemeClr val="tx1"/>
                          </a:solidFill>
                          <a:effectLst/>
                          <a:latin typeface="+mj-lt"/>
                          <a:ea typeface="Times New Roman" panose="02020603050405020304" pitchFamily="18" charset="0"/>
                        </a:rPr>
                        <a:t>Registered with ERCOT </a:t>
                      </a:r>
                      <a:r>
                        <a:rPr lang="en-US" sz="800" dirty="0" smtClean="0">
                          <a:solidFill>
                            <a:schemeClr val="tx1"/>
                          </a:solidFill>
                          <a:effectLst/>
                          <a:latin typeface="+mj-lt"/>
                          <a:ea typeface="Times New Roman" panose="02020603050405020304" pitchFamily="18" charset="0"/>
                        </a:rPr>
                        <a:t>as SOG</a:t>
                      </a:r>
                      <a:endParaRPr lang="en-US" sz="800" dirty="0">
                        <a:solidFill>
                          <a:schemeClr val="tx1"/>
                        </a:solidFill>
                        <a:effectLst/>
                        <a:latin typeface="+mj-lt"/>
                        <a:ea typeface="Times New Roman" panose="02020603050405020304" pitchFamily="18" charset="0"/>
                      </a:endParaRPr>
                    </a:p>
                    <a:p>
                      <a:pPr marL="171450" lvl="0" indent="-171450">
                        <a:buFont typeface="Arial" panose="020B0604020202020204" pitchFamily="34" charset="0"/>
                        <a:buChar char="•"/>
                      </a:pPr>
                      <a:r>
                        <a:rPr lang="en-US" sz="800" dirty="0" smtClean="0">
                          <a:solidFill>
                            <a:schemeClr val="tx1"/>
                          </a:solidFill>
                          <a:effectLst/>
                          <a:latin typeface="+mj-lt"/>
                          <a:ea typeface="Times New Roman" panose="02020603050405020304" pitchFamily="18" charset="0"/>
                        </a:rPr>
                        <a:t>Settled for exported energy only</a:t>
                      </a:r>
                    </a:p>
                    <a:p>
                      <a:pPr marL="398463" lvl="1" indent="-222250">
                        <a:buFont typeface="Courier New" panose="02070309020205020404" pitchFamily="49" charset="0"/>
                        <a:buChar char="o"/>
                      </a:pPr>
                      <a:r>
                        <a:rPr lang="en-US" sz="800" dirty="0" smtClean="0">
                          <a:solidFill>
                            <a:schemeClr val="tx1"/>
                          </a:solidFill>
                          <a:effectLst/>
                          <a:latin typeface="+mj-lt"/>
                        </a:rPr>
                        <a:t>Intermittent </a:t>
                      </a:r>
                      <a:r>
                        <a:rPr lang="en-US" sz="800" dirty="0">
                          <a:solidFill>
                            <a:schemeClr val="tx1"/>
                          </a:solidFill>
                          <a:effectLst/>
                          <a:latin typeface="+mj-lt"/>
                        </a:rPr>
                        <a:t>sources will typically export based on fuel availability.</a:t>
                      </a:r>
                    </a:p>
                    <a:p>
                      <a:pPr marL="398463" lvl="1" indent="-222250">
                        <a:buFont typeface="Courier New" panose="02070309020205020404" pitchFamily="49" charset="0"/>
                        <a:buChar char="o"/>
                      </a:pPr>
                      <a:r>
                        <a:rPr lang="en-US" sz="800" dirty="0">
                          <a:solidFill>
                            <a:schemeClr val="tx1"/>
                          </a:solidFill>
                          <a:effectLst/>
                          <a:latin typeface="+mj-lt"/>
                        </a:rPr>
                        <a:t>Self-dispatched may choose to export based </a:t>
                      </a:r>
                      <a:r>
                        <a:rPr lang="en-US" sz="800" dirty="0" smtClean="0">
                          <a:solidFill>
                            <a:schemeClr val="tx1"/>
                          </a:solidFill>
                          <a:effectLst/>
                          <a:latin typeface="+mj-lt"/>
                        </a:rPr>
                        <a:t>on </a:t>
                      </a:r>
                      <a:r>
                        <a:rPr lang="en-US" sz="800" dirty="0">
                          <a:solidFill>
                            <a:schemeClr val="tx1"/>
                          </a:solidFill>
                          <a:effectLst/>
                          <a:latin typeface="+mj-lt"/>
                        </a:rPr>
                        <a:t>prices</a:t>
                      </a:r>
                    </a:p>
                    <a:p>
                      <a:pPr marL="171450" lvl="0" indent="-171450">
                        <a:buFont typeface="Arial" panose="020B0604020202020204" pitchFamily="34" charset="0"/>
                        <a:buChar char="•"/>
                      </a:pPr>
                      <a:r>
                        <a:rPr lang="en-US" sz="800" dirty="0">
                          <a:solidFill>
                            <a:schemeClr val="tx1"/>
                          </a:solidFill>
                          <a:effectLst/>
                          <a:latin typeface="+mj-lt"/>
                          <a:ea typeface="Times New Roman" panose="02020603050405020304" pitchFamily="18" charset="0"/>
                        </a:rPr>
                        <a:t>Modeled in ERCOT systems</a:t>
                      </a:r>
                    </a:p>
                    <a:p>
                      <a:pPr marL="398463" lvl="1" indent="-222250">
                        <a:buFont typeface="Courier New" panose="02070309020205020404" pitchFamily="49" charset="0"/>
                        <a:buChar char="o"/>
                      </a:pPr>
                      <a:r>
                        <a:rPr lang="en-US" sz="800" dirty="0">
                          <a:solidFill>
                            <a:schemeClr val="tx1"/>
                          </a:solidFill>
                          <a:effectLst/>
                          <a:latin typeface="+mj-lt"/>
                        </a:rPr>
                        <a:t>Reliability systems only</a:t>
                      </a:r>
                    </a:p>
                    <a:p>
                      <a:pPr marL="398463" lvl="1" indent="-222250">
                        <a:buFont typeface="Courier New" panose="02070309020205020404" pitchFamily="49" charset="0"/>
                        <a:buChar char="o"/>
                      </a:pPr>
                      <a:r>
                        <a:rPr lang="en-US" sz="800" dirty="0">
                          <a:solidFill>
                            <a:schemeClr val="tx1"/>
                          </a:solidFill>
                          <a:effectLst/>
                          <a:latin typeface="+mj-lt"/>
                        </a:rPr>
                        <a:t>Not scheduled/dispatchable</a:t>
                      </a:r>
                    </a:p>
                    <a:p>
                      <a:pPr marL="171450" lvl="0" indent="-171450">
                        <a:buFont typeface="Arial" panose="020B0604020202020204" pitchFamily="34" charset="0"/>
                        <a:buChar char="•"/>
                      </a:pPr>
                      <a:r>
                        <a:rPr lang="en-US" sz="800" dirty="0" smtClean="0">
                          <a:effectLst/>
                          <a:latin typeface="+mj-lt"/>
                          <a:ea typeface="Times New Roman" panose="02020603050405020304" pitchFamily="18" charset="0"/>
                        </a:rPr>
                        <a:t>Settled - Load Zone</a:t>
                      </a:r>
                      <a:endParaRPr lang="en-US" sz="800" dirty="0" smtClean="0">
                        <a:solidFill>
                          <a:srgbClr val="FF0000"/>
                        </a:solidFill>
                        <a:effectLst/>
                        <a:latin typeface="+mj-lt"/>
                      </a:endParaRPr>
                    </a:p>
                  </a:txBody>
                  <a:tcPr marL="27665" marR="27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spcBef>
                          <a:spcPts val="0"/>
                        </a:spcBef>
                        <a:spcAft>
                          <a:spcPts val="0"/>
                        </a:spcAft>
                      </a:pPr>
                      <a:r>
                        <a:rPr lang="en-US" sz="800" b="1" dirty="0">
                          <a:effectLst/>
                          <a:latin typeface="+mj-lt"/>
                          <a:ea typeface="Calibri" panose="020F0502020204030204" pitchFamily="34" charset="0"/>
                          <a:cs typeface="Times New Roman" panose="02020603050405020304" pitchFamily="18" charset="0"/>
                        </a:rPr>
                        <a:t>  Transmission Self-Generator (TSG)</a:t>
                      </a:r>
                      <a:endParaRPr lang="en-US" sz="800" dirty="0">
                        <a:effectLst/>
                        <a:latin typeface="+mj-lt"/>
                        <a:ea typeface="Calibri" panose="020F0502020204030204" pitchFamily="34" charset="0"/>
                        <a:cs typeface="Times New Roman" panose="02020603050405020304" pitchFamily="18" charset="0"/>
                      </a:endParaRPr>
                    </a:p>
                    <a:p>
                      <a:pPr marL="280988" lvl="0" indent="-227013">
                        <a:buFont typeface="Arial" panose="020B0604020202020204" pitchFamily="34" charset="0"/>
                        <a:buChar char="•"/>
                      </a:pPr>
                      <a:r>
                        <a:rPr lang="en-US" sz="800" dirty="0">
                          <a:solidFill>
                            <a:schemeClr val="tx1"/>
                          </a:solidFill>
                          <a:effectLst/>
                          <a:latin typeface="+mj-lt"/>
                          <a:ea typeface="Times New Roman" panose="02020603050405020304" pitchFamily="18" charset="0"/>
                        </a:rPr>
                        <a:t>Transmission-connected</a:t>
                      </a:r>
                    </a:p>
                    <a:p>
                      <a:pPr marL="280988" lvl="0" indent="-227013">
                        <a:buFont typeface="Arial" panose="020B0604020202020204" pitchFamily="34" charset="0"/>
                        <a:buChar char="•"/>
                      </a:pPr>
                      <a:r>
                        <a:rPr lang="en-US" sz="800" dirty="0">
                          <a:solidFill>
                            <a:schemeClr val="tx1"/>
                          </a:solidFill>
                          <a:effectLst/>
                          <a:latin typeface="+mj-lt"/>
                          <a:ea typeface="Times New Roman" panose="02020603050405020304" pitchFamily="18" charset="0"/>
                        </a:rPr>
                        <a:t>Registered with PUC as a Self-Generator and registered with </a:t>
                      </a:r>
                      <a:r>
                        <a:rPr lang="en-US" sz="800" dirty="0" smtClean="0">
                          <a:solidFill>
                            <a:schemeClr val="tx1"/>
                          </a:solidFill>
                          <a:effectLst/>
                          <a:latin typeface="+mj-lt"/>
                          <a:ea typeface="Times New Roman" panose="02020603050405020304" pitchFamily="18" charset="0"/>
                        </a:rPr>
                        <a:t>ERCOT as SOG</a:t>
                      </a:r>
                      <a:endParaRPr lang="en-US" sz="800" dirty="0">
                        <a:solidFill>
                          <a:schemeClr val="tx1"/>
                        </a:solidFill>
                        <a:effectLst/>
                        <a:latin typeface="+mj-lt"/>
                        <a:ea typeface="Times New Roman" panose="02020603050405020304" pitchFamily="18" charset="0"/>
                      </a:endParaRPr>
                    </a:p>
                    <a:p>
                      <a:pPr marL="280988" lvl="0" indent="-227013">
                        <a:buFont typeface="Arial" panose="020B0604020202020204" pitchFamily="34" charset="0"/>
                        <a:buChar char="•"/>
                      </a:pPr>
                      <a:r>
                        <a:rPr lang="en-US" sz="800" dirty="0">
                          <a:solidFill>
                            <a:schemeClr val="tx1"/>
                          </a:solidFill>
                          <a:effectLst/>
                          <a:latin typeface="+mj-lt"/>
                          <a:ea typeface="Times New Roman" panose="02020603050405020304" pitchFamily="18" charset="0"/>
                        </a:rPr>
                        <a:t>May </a:t>
                      </a:r>
                      <a:r>
                        <a:rPr lang="en-US" sz="800" dirty="0" smtClean="0">
                          <a:solidFill>
                            <a:schemeClr val="tx1"/>
                          </a:solidFill>
                          <a:effectLst/>
                          <a:latin typeface="+mj-lt"/>
                          <a:ea typeface="Times New Roman" panose="02020603050405020304" pitchFamily="18" charset="0"/>
                        </a:rPr>
                        <a:t>occasionally export</a:t>
                      </a:r>
                      <a:r>
                        <a:rPr lang="en-US" sz="800" dirty="0">
                          <a:solidFill>
                            <a:schemeClr val="tx1"/>
                          </a:solidFill>
                          <a:effectLst/>
                          <a:latin typeface="+mj-lt"/>
                          <a:ea typeface="Times New Roman" panose="02020603050405020304" pitchFamily="18" charset="0"/>
                        </a:rPr>
                        <a:t>, but does not generate with the </a:t>
                      </a:r>
                      <a:r>
                        <a:rPr lang="en-US" sz="800" i="1" dirty="0">
                          <a:solidFill>
                            <a:schemeClr val="tx1"/>
                          </a:solidFill>
                          <a:effectLst/>
                          <a:latin typeface="+mj-lt"/>
                          <a:ea typeface="Times New Roman" panose="02020603050405020304" pitchFamily="18" charset="0"/>
                        </a:rPr>
                        <a:t>intent</a:t>
                      </a:r>
                      <a:r>
                        <a:rPr lang="en-US" sz="800" dirty="0">
                          <a:solidFill>
                            <a:schemeClr val="tx1"/>
                          </a:solidFill>
                          <a:effectLst/>
                          <a:latin typeface="+mj-lt"/>
                          <a:ea typeface="Times New Roman" panose="02020603050405020304" pitchFamily="18" charset="0"/>
                        </a:rPr>
                        <a:t> to sell at </a:t>
                      </a:r>
                      <a:r>
                        <a:rPr lang="en-US" sz="800" dirty="0" smtClean="0">
                          <a:solidFill>
                            <a:schemeClr val="tx1"/>
                          </a:solidFill>
                          <a:effectLst/>
                          <a:latin typeface="+mj-lt"/>
                          <a:ea typeface="Times New Roman" panose="02020603050405020304" pitchFamily="18" charset="0"/>
                        </a:rPr>
                        <a:t>wholesale</a:t>
                      </a:r>
                      <a:endParaRPr lang="en-US" sz="800" dirty="0">
                        <a:solidFill>
                          <a:schemeClr val="tx1"/>
                        </a:solidFill>
                        <a:effectLst/>
                        <a:latin typeface="+mj-lt"/>
                        <a:ea typeface="Times New Roman" panose="02020603050405020304" pitchFamily="18" charset="0"/>
                      </a:endParaRPr>
                    </a:p>
                    <a:p>
                      <a:pPr marL="457200" lvl="1" indent="-176213">
                        <a:buFont typeface="Courier New" panose="02070309020205020404" pitchFamily="49" charset="0"/>
                        <a:buChar char="o"/>
                      </a:pPr>
                      <a:r>
                        <a:rPr lang="en-US" sz="800" dirty="0" smtClean="0">
                          <a:solidFill>
                            <a:schemeClr val="tx1"/>
                          </a:solidFill>
                          <a:effectLst/>
                          <a:latin typeface="+mj-lt"/>
                        </a:rPr>
                        <a:t>If it exports, then settled</a:t>
                      </a:r>
                      <a:r>
                        <a:rPr lang="en-US" sz="800" baseline="0" dirty="0" smtClean="0">
                          <a:solidFill>
                            <a:schemeClr val="tx1"/>
                          </a:solidFill>
                          <a:effectLst/>
                          <a:latin typeface="+mj-lt"/>
                        </a:rPr>
                        <a:t> for exported energy only</a:t>
                      </a:r>
                      <a:endParaRPr lang="en-US" sz="800" dirty="0" smtClean="0">
                        <a:solidFill>
                          <a:schemeClr val="tx1"/>
                        </a:solidFill>
                        <a:effectLst/>
                        <a:latin typeface="+mj-lt"/>
                      </a:endParaRPr>
                    </a:p>
                    <a:p>
                      <a:pPr marL="457200" lvl="1" indent="-176213">
                        <a:buFont typeface="Courier New" panose="02070309020205020404" pitchFamily="49" charset="0"/>
                        <a:buChar char="o"/>
                      </a:pPr>
                      <a:r>
                        <a:rPr lang="en-US" sz="800" dirty="0" smtClean="0">
                          <a:solidFill>
                            <a:schemeClr val="tx1"/>
                          </a:solidFill>
                          <a:effectLst/>
                          <a:latin typeface="+mj-lt"/>
                        </a:rPr>
                        <a:t>Continuous exports will</a:t>
                      </a:r>
                      <a:r>
                        <a:rPr lang="en-US" sz="800" baseline="0" dirty="0" smtClean="0">
                          <a:solidFill>
                            <a:schemeClr val="tx1"/>
                          </a:solidFill>
                          <a:effectLst/>
                          <a:latin typeface="+mj-lt"/>
                        </a:rPr>
                        <a:t> be re-evaluated for TGR</a:t>
                      </a:r>
                      <a:r>
                        <a:rPr lang="en-US" sz="800" dirty="0" smtClean="0">
                          <a:solidFill>
                            <a:schemeClr val="tx1"/>
                          </a:solidFill>
                          <a:effectLst/>
                          <a:latin typeface="+mj-lt"/>
                        </a:rPr>
                        <a:t> </a:t>
                      </a:r>
                    </a:p>
                    <a:p>
                      <a:pPr marL="457200" lvl="0" indent="-176213">
                        <a:buFont typeface="Courier New" panose="02070309020205020404" pitchFamily="49" charset="0"/>
                        <a:buChar char="o"/>
                      </a:pPr>
                      <a:r>
                        <a:rPr lang="en-US" sz="800" dirty="0" smtClean="0">
                          <a:solidFill>
                            <a:schemeClr val="tx1"/>
                          </a:solidFill>
                          <a:effectLst/>
                          <a:latin typeface="+mj-lt"/>
                          <a:ea typeface="Times New Roman" panose="02020603050405020304" pitchFamily="18" charset="0"/>
                        </a:rPr>
                        <a:t>Modeled </a:t>
                      </a:r>
                      <a:r>
                        <a:rPr lang="en-US" sz="800" dirty="0">
                          <a:solidFill>
                            <a:schemeClr val="tx1"/>
                          </a:solidFill>
                          <a:effectLst/>
                          <a:latin typeface="+mj-lt"/>
                          <a:ea typeface="Times New Roman" panose="02020603050405020304" pitchFamily="18" charset="0"/>
                        </a:rPr>
                        <a:t>in ERCOT systems</a:t>
                      </a:r>
                    </a:p>
                    <a:p>
                      <a:pPr marL="457200" lvl="1" indent="-176213">
                        <a:buFont typeface="Courier New" panose="02070309020205020404" pitchFamily="49" charset="0"/>
                        <a:buChar char="o"/>
                      </a:pPr>
                      <a:r>
                        <a:rPr lang="en-US" sz="800" dirty="0">
                          <a:solidFill>
                            <a:schemeClr val="tx1"/>
                          </a:solidFill>
                          <a:effectLst/>
                          <a:latin typeface="+mj-lt"/>
                        </a:rPr>
                        <a:t>Reliability systems only</a:t>
                      </a:r>
                    </a:p>
                    <a:p>
                      <a:pPr marL="457200" lvl="1" indent="-222250">
                        <a:buFont typeface="Courier New" panose="02070309020205020404" pitchFamily="49" charset="0"/>
                        <a:buChar char="o"/>
                      </a:pPr>
                      <a:r>
                        <a:rPr lang="en-US" sz="800" dirty="0">
                          <a:solidFill>
                            <a:schemeClr val="tx1"/>
                          </a:solidFill>
                          <a:effectLst/>
                          <a:latin typeface="+mj-lt"/>
                        </a:rPr>
                        <a:t>Not scheduled/dispatchable</a:t>
                      </a:r>
                    </a:p>
                    <a:p>
                      <a:pPr marL="171450" lvl="0" indent="-171450">
                        <a:buFont typeface="Arial" panose="020B0604020202020204" pitchFamily="34" charset="0"/>
                        <a:buChar char="•"/>
                      </a:pPr>
                      <a:r>
                        <a:rPr lang="en-US" sz="800" kern="1200" dirty="0" smtClean="0">
                          <a:solidFill>
                            <a:schemeClr val="tx1"/>
                          </a:solidFill>
                          <a:effectLst/>
                          <a:latin typeface="+mn-lt"/>
                          <a:ea typeface="Times New Roman" panose="02020603050405020304" pitchFamily="18" charset="0"/>
                          <a:cs typeface="+mn-cs"/>
                        </a:rPr>
                        <a:t>Settled - Load Zone</a:t>
                      </a:r>
                      <a:endParaRPr lang="en-US" sz="800" kern="1200" dirty="0" smtClean="0">
                        <a:solidFill>
                          <a:srgbClr val="FF0000"/>
                        </a:solidFill>
                        <a:effectLst/>
                        <a:latin typeface="+mn-lt"/>
                        <a:ea typeface="+mn-ea"/>
                        <a:cs typeface="+mn-cs"/>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0"/>
                        </a:spcBef>
                        <a:spcAft>
                          <a:spcPts val="0"/>
                        </a:spcAft>
                      </a:pPr>
                      <a:r>
                        <a:rPr lang="en-US" sz="800" dirty="0">
                          <a:effectLst/>
                          <a:latin typeface="+mj-lt"/>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r>
              <a:tr h="1943100">
                <a:tc gridSpan="2">
                  <a:txBody>
                    <a:bodyPr/>
                    <a:lstStyle/>
                    <a:p>
                      <a:pPr marL="0" marR="0">
                        <a:spcBef>
                          <a:spcPts val="0"/>
                        </a:spcBef>
                        <a:spcAft>
                          <a:spcPts val="0"/>
                        </a:spcAft>
                      </a:pPr>
                      <a:r>
                        <a:rPr lang="en-US" sz="800" b="1" dirty="0">
                          <a:effectLst/>
                          <a:latin typeface="+mj-lt"/>
                          <a:ea typeface="Calibri" panose="020F0502020204030204" pitchFamily="34" charset="0"/>
                          <a:cs typeface="Times New Roman" panose="02020603050405020304" pitchFamily="18" charset="0"/>
                        </a:rPr>
                        <a:t>Distribution Generation Resource (DGR)</a:t>
                      </a:r>
                      <a:endParaRPr lang="en-US" sz="800" dirty="0">
                        <a:effectLst/>
                        <a:latin typeface="+mj-lt"/>
                        <a:ea typeface="Calibri" panose="020F0502020204030204" pitchFamily="34" charset="0"/>
                        <a:cs typeface="Times New Roman" panose="02020603050405020304" pitchFamily="18" charset="0"/>
                      </a:endParaRPr>
                    </a:p>
                    <a:p>
                      <a:pPr marL="171450" lvl="0" indent="-171450">
                        <a:buFont typeface="Arial" panose="020B0604020202020204" pitchFamily="34" charset="0"/>
                        <a:buChar char="•"/>
                      </a:pPr>
                      <a:r>
                        <a:rPr lang="en-US" sz="800" dirty="0">
                          <a:effectLst/>
                          <a:latin typeface="+mj-lt"/>
                          <a:ea typeface="Times New Roman" panose="02020603050405020304" pitchFamily="18" charset="0"/>
                        </a:rPr>
                        <a:t>Distribution connected</a:t>
                      </a:r>
                    </a:p>
                    <a:p>
                      <a:pPr marL="171450" lvl="0" indent="-171450">
                        <a:buFont typeface="Arial" panose="020B0604020202020204" pitchFamily="34" charset="0"/>
                        <a:buChar char="•"/>
                      </a:pPr>
                      <a:r>
                        <a:rPr lang="en-US" sz="800" dirty="0">
                          <a:solidFill>
                            <a:schemeClr val="tx1"/>
                          </a:solidFill>
                          <a:effectLst/>
                          <a:latin typeface="+mj-lt"/>
                          <a:ea typeface="Times New Roman" panose="02020603050405020304" pitchFamily="18" charset="0"/>
                        </a:rPr>
                        <a:t>Registered with </a:t>
                      </a:r>
                      <a:r>
                        <a:rPr lang="en-US" sz="800" dirty="0" smtClean="0">
                          <a:solidFill>
                            <a:schemeClr val="tx1"/>
                          </a:solidFill>
                          <a:effectLst/>
                          <a:latin typeface="+mj-lt"/>
                          <a:ea typeface="Times New Roman" panose="02020603050405020304" pitchFamily="18" charset="0"/>
                        </a:rPr>
                        <a:t>ERCOT as GR</a:t>
                      </a:r>
                    </a:p>
                    <a:p>
                      <a:pPr marL="171450" lvl="0" indent="-171450">
                        <a:buFont typeface="Arial" panose="020B0604020202020204" pitchFamily="34" charset="0"/>
                        <a:buChar char="•"/>
                      </a:pPr>
                      <a:r>
                        <a:rPr lang="en-US" sz="800" dirty="0" smtClean="0">
                          <a:solidFill>
                            <a:schemeClr val="tx1"/>
                          </a:solidFill>
                          <a:effectLst/>
                          <a:latin typeface="+mj-lt"/>
                          <a:ea typeface="Times New Roman" panose="02020603050405020304" pitchFamily="18" charset="0"/>
                        </a:rPr>
                        <a:t>&gt;10 MW require to register as GR</a:t>
                      </a:r>
                      <a:endParaRPr lang="en-US" sz="800" dirty="0">
                        <a:solidFill>
                          <a:schemeClr val="tx1"/>
                        </a:solidFill>
                        <a:effectLst/>
                        <a:latin typeface="+mj-lt"/>
                        <a:ea typeface="Times New Roman" panose="02020603050405020304" pitchFamily="18" charset="0"/>
                      </a:endParaRPr>
                    </a:p>
                    <a:p>
                      <a:pPr marL="171450" lvl="0" indent="-171450">
                        <a:buFont typeface="Arial" panose="020B0604020202020204" pitchFamily="34" charset="0"/>
                        <a:buChar char="•"/>
                      </a:pPr>
                      <a:r>
                        <a:rPr lang="en-US" sz="800" dirty="0">
                          <a:effectLst/>
                          <a:latin typeface="+mj-lt"/>
                          <a:ea typeface="Times New Roman" panose="02020603050405020304" pitchFamily="18" charset="0"/>
                        </a:rPr>
                        <a:t>Participates in the market</a:t>
                      </a:r>
                    </a:p>
                    <a:p>
                      <a:pPr marL="398463" lvl="1" indent="-163513">
                        <a:buFont typeface="Courier New" panose="02070309020205020404" pitchFamily="49" charset="0"/>
                        <a:buChar char="o"/>
                      </a:pPr>
                      <a:r>
                        <a:rPr lang="en-US" sz="800" dirty="0">
                          <a:effectLst/>
                          <a:latin typeface="+mj-lt"/>
                        </a:rPr>
                        <a:t>SCED</a:t>
                      </a:r>
                    </a:p>
                    <a:p>
                      <a:pPr marL="398463" lvl="1" indent="-163513">
                        <a:buFont typeface="Courier New" panose="02070309020205020404" pitchFamily="49" charset="0"/>
                        <a:buChar char="o"/>
                      </a:pPr>
                      <a:r>
                        <a:rPr lang="en-US" sz="800" dirty="0">
                          <a:effectLst/>
                          <a:latin typeface="+mj-lt"/>
                        </a:rPr>
                        <a:t>A/S</a:t>
                      </a:r>
                    </a:p>
                    <a:p>
                      <a:pPr marL="171450" lvl="0" indent="-171450">
                        <a:buFont typeface="Arial" panose="020B0604020202020204" pitchFamily="34" charset="0"/>
                        <a:buChar char="•"/>
                      </a:pPr>
                      <a:r>
                        <a:rPr lang="en-US" sz="800" dirty="0" smtClean="0">
                          <a:effectLst/>
                          <a:latin typeface="+mj-lt"/>
                          <a:ea typeface="Times New Roman" panose="02020603050405020304" pitchFamily="18" charset="0"/>
                        </a:rPr>
                        <a:t>Pseudo-Modeled </a:t>
                      </a:r>
                      <a:r>
                        <a:rPr lang="en-US" sz="800" dirty="0">
                          <a:effectLst/>
                          <a:latin typeface="+mj-lt"/>
                          <a:ea typeface="Times New Roman" panose="02020603050405020304" pitchFamily="18" charset="0"/>
                        </a:rPr>
                        <a:t>in ERCOT systems</a:t>
                      </a:r>
                    </a:p>
                    <a:p>
                      <a:pPr marL="398463" lvl="1" indent="-222250">
                        <a:buFont typeface="Courier New" panose="02070309020205020404" pitchFamily="49" charset="0"/>
                        <a:buChar char="o"/>
                      </a:pPr>
                      <a:r>
                        <a:rPr lang="en-US" sz="800" dirty="0" smtClean="0">
                          <a:effectLst/>
                          <a:latin typeface="+mj-lt"/>
                        </a:rPr>
                        <a:t>Future--Modeling </a:t>
                      </a:r>
                      <a:r>
                        <a:rPr lang="en-US" sz="800" dirty="0">
                          <a:effectLst/>
                          <a:latin typeface="+mj-lt"/>
                        </a:rPr>
                        <a:t>light?</a:t>
                      </a:r>
                    </a:p>
                    <a:p>
                      <a:pPr marL="398463" lvl="1" indent="-222250">
                        <a:buFont typeface="Courier New" panose="02070309020205020404" pitchFamily="49" charset="0"/>
                        <a:buChar char="o"/>
                      </a:pPr>
                      <a:r>
                        <a:rPr lang="en-US" sz="800" dirty="0" smtClean="0">
                          <a:effectLst/>
                          <a:latin typeface="+mj-lt"/>
                        </a:rPr>
                        <a:t>Telemetry, etc.</a:t>
                      </a:r>
                      <a:endParaRPr lang="en-US" sz="800" dirty="0">
                        <a:effectLst/>
                        <a:latin typeface="+mj-lt"/>
                      </a:endParaRPr>
                    </a:p>
                    <a:p>
                      <a:pPr marL="171450" lvl="0" indent="-171450">
                        <a:buFont typeface="Arial" panose="020B0604020202020204" pitchFamily="34" charset="0"/>
                        <a:buChar char="•"/>
                      </a:pPr>
                      <a:r>
                        <a:rPr lang="en-US" sz="800" dirty="0">
                          <a:effectLst/>
                          <a:latin typeface="+mj-lt"/>
                          <a:ea typeface="Times New Roman" panose="02020603050405020304" pitchFamily="18" charset="0"/>
                        </a:rPr>
                        <a:t>Settled </a:t>
                      </a:r>
                      <a:r>
                        <a:rPr lang="en-US" sz="800" dirty="0" err="1" smtClean="0">
                          <a:effectLst/>
                          <a:latin typeface="+mj-lt"/>
                          <a:ea typeface="Times New Roman" panose="02020603050405020304" pitchFamily="18" charset="0"/>
                        </a:rPr>
                        <a:t>Nodally</a:t>
                      </a:r>
                      <a:endParaRPr lang="en-US" sz="800" dirty="0" smtClean="0">
                        <a:effectLst/>
                        <a:latin typeface="+mj-lt"/>
                      </a:endParaRPr>
                    </a:p>
                    <a:p>
                      <a:pPr marL="457200"/>
                      <a:endParaRPr lang="en-US" sz="800" dirty="0" smtClean="0">
                        <a:effectLst/>
                        <a:latin typeface="+mj-lt"/>
                      </a:endParaRPr>
                    </a:p>
                    <a:p>
                      <a:pPr marL="457200"/>
                      <a:endParaRPr lang="en-US" sz="800" dirty="0" smtClean="0">
                        <a:effectLst/>
                        <a:latin typeface="+mj-lt"/>
                      </a:endParaRPr>
                    </a:p>
                  </a:txBody>
                  <a:tcPr marL="27665" marR="27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0"/>
                        </a:spcBef>
                        <a:spcAft>
                          <a:spcPts val="0"/>
                        </a:spcAft>
                      </a:pPr>
                      <a:r>
                        <a:rPr lang="en-US" sz="800" b="1" dirty="0" smtClean="0">
                          <a:solidFill>
                            <a:schemeClr val="tx1"/>
                          </a:solidFill>
                          <a:effectLst/>
                          <a:latin typeface="+mj-lt"/>
                          <a:ea typeface="Calibri" panose="020F0502020204030204" pitchFamily="34" charset="0"/>
                          <a:cs typeface="Times New Roman" panose="02020603050405020304" pitchFamily="18" charset="0"/>
                        </a:rPr>
                        <a:t>Settlement</a:t>
                      </a:r>
                      <a:r>
                        <a:rPr lang="en-US" sz="800" b="1" baseline="0" dirty="0" smtClean="0">
                          <a:solidFill>
                            <a:schemeClr val="tx1"/>
                          </a:solidFill>
                          <a:effectLst/>
                          <a:latin typeface="+mj-lt"/>
                          <a:ea typeface="Calibri" panose="020F0502020204030204" pitchFamily="34" charset="0"/>
                          <a:cs typeface="Times New Roman" panose="02020603050405020304" pitchFamily="18" charset="0"/>
                        </a:rPr>
                        <a:t> Only</a:t>
                      </a:r>
                      <a:r>
                        <a:rPr lang="en-US" sz="800" b="1" dirty="0" smtClean="0">
                          <a:solidFill>
                            <a:schemeClr val="tx1"/>
                          </a:solidFill>
                          <a:effectLst/>
                          <a:latin typeface="+mj-lt"/>
                          <a:ea typeface="Calibri" panose="020F0502020204030204" pitchFamily="34" charset="0"/>
                          <a:cs typeface="Times New Roman" panose="02020603050405020304" pitchFamily="18" charset="0"/>
                        </a:rPr>
                        <a:t> </a:t>
                      </a:r>
                      <a:r>
                        <a:rPr lang="en-US" sz="800" b="1" dirty="0">
                          <a:solidFill>
                            <a:schemeClr val="tx1"/>
                          </a:solidFill>
                          <a:effectLst/>
                          <a:latin typeface="+mj-lt"/>
                          <a:ea typeface="Calibri" panose="020F0502020204030204" pitchFamily="34" charset="0"/>
                          <a:cs typeface="Times New Roman" panose="02020603050405020304" pitchFamily="18" charset="0"/>
                        </a:rPr>
                        <a:t>Distribution Generator </a:t>
                      </a:r>
                      <a:r>
                        <a:rPr lang="en-US" sz="800" b="1" dirty="0" smtClean="0">
                          <a:solidFill>
                            <a:schemeClr val="tx1"/>
                          </a:solidFill>
                          <a:effectLst/>
                          <a:latin typeface="+mj-lt"/>
                          <a:ea typeface="Calibri" panose="020F0502020204030204" pitchFamily="34" charset="0"/>
                          <a:cs typeface="Times New Roman" panose="02020603050405020304" pitchFamily="18" charset="0"/>
                        </a:rPr>
                        <a:t>(SODG</a:t>
                      </a:r>
                      <a:r>
                        <a:rPr lang="en-US" sz="800" b="1" dirty="0">
                          <a:solidFill>
                            <a:schemeClr val="tx1"/>
                          </a:solidFill>
                          <a:effectLst/>
                          <a:latin typeface="+mj-lt"/>
                          <a:ea typeface="Calibri" panose="020F0502020204030204" pitchFamily="34" charset="0"/>
                          <a:cs typeface="Times New Roman" panose="02020603050405020304" pitchFamily="18" charset="0"/>
                        </a:rPr>
                        <a:t>)</a:t>
                      </a:r>
                    </a:p>
                    <a:p>
                      <a:pPr marL="171450" lvl="0" indent="-171450">
                        <a:buFont typeface="Arial" panose="020B0604020202020204" pitchFamily="34" charset="0"/>
                        <a:buChar char="•"/>
                      </a:pPr>
                      <a:r>
                        <a:rPr lang="en-US" sz="800" b="0" dirty="0">
                          <a:solidFill>
                            <a:schemeClr val="tx1"/>
                          </a:solidFill>
                          <a:effectLst/>
                          <a:latin typeface="+mj-lt"/>
                          <a:ea typeface="Times New Roman" panose="02020603050405020304" pitchFamily="18" charset="0"/>
                        </a:rPr>
                        <a:t>Distribution connected but less than 10 MW</a:t>
                      </a:r>
                    </a:p>
                    <a:p>
                      <a:pPr marL="171450" lvl="0" indent="-171450">
                        <a:buFont typeface="Arial" panose="020B0604020202020204" pitchFamily="34" charset="0"/>
                        <a:buChar char="•"/>
                      </a:pPr>
                      <a:r>
                        <a:rPr lang="en-US" sz="800" b="0" dirty="0">
                          <a:solidFill>
                            <a:schemeClr val="tx1"/>
                          </a:solidFill>
                          <a:effectLst/>
                          <a:latin typeface="+mj-lt"/>
                          <a:ea typeface="Times New Roman" panose="02020603050405020304" pitchFamily="18" charset="0"/>
                        </a:rPr>
                        <a:t>Registered with </a:t>
                      </a:r>
                      <a:r>
                        <a:rPr lang="en-US" sz="800" b="0" dirty="0" smtClean="0">
                          <a:solidFill>
                            <a:schemeClr val="tx1"/>
                          </a:solidFill>
                          <a:effectLst/>
                          <a:latin typeface="+mj-lt"/>
                          <a:ea typeface="Times New Roman" panose="02020603050405020304" pitchFamily="18" charset="0"/>
                        </a:rPr>
                        <a:t>ERCOT as SOG</a:t>
                      </a:r>
                      <a:endParaRPr lang="en-US" sz="800" b="0" dirty="0">
                        <a:solidFill>
                          <a:schemeClr val="tx1"/>
                        </a:solidFill>
                        <a:effectLst/>
                        <a:latin typeface="+mj-lt"/>
                        <a:ea typeface="Times New Roman" panose="02020603050405020304" pitchFamily="18" charset="0"/>
                      </a:endParaRPr>
                    </a:p>
                    <a:p>
                      <a:pPr marL="171450" lvl="0" indent="-171450">
                        <a:buFont typeface="Arial" panose="020B0604020202020204" pitchFamily="34" charset="0"/>
                        <a:buChar char="•"/>
                      </a:pPr>
                      <a:r>
                        <a:rPr lang="en-US" sz="800" b="0" dirty="0" smtClean="0">
                          <a:solidFill>
                            <a:schemeClr val="tx1"/>
                          </a:solidFill>
                          <a:effectLst/>
                          <a:latin typeface="+mj-lt"/>
                          <a:ea typeface="Times New Roman" panose="02020603050405020304" pitchFamily="18" charset="0"/>
                        </a:rPr>
                        <a:t>Settled</a:t>
                      </a:r>
                      <a:r>
                        <a:rPr lang="en-US" sz="800" b="0" baseline="0" dirty="0" smtClean="0">
                          <a:solidFill>
                            <a:schemeClr val="tx1"/>
                          </a:solidFill>
                          <a:effectLst/>
                          <a:latin typeface="+mj-lt"/>
                          <a:ea typeface="Times New Roman" panose="02020603050405020304" pitchFamily="18" charset="0"/>
                        </a:rPr>
                        <a:t> for exported e</a:t>
                      </a:r>
                      <a:r>
                        <a:rPr lang="en-US" sz="800" b="0" dirty="0" smtClean="0">
                          <a:solidFill>
                            <a:schemeClr val="tx1"/>
                          </a:solidFill>
                          <a:effectLst/>
                          <a:latin typeface="+mj-lt"/>
                          <a:ea typeface="Times New Roman" panose="02020603050405020304" pitchFamily="18" charset="0"/>
                        </a:rPr>
                        <a:t>nergy </a:t>
                      </a:r>
                      <a:r>
                        <a:rPr lang="en-US" sz="800" b="0" dirty="0">
                          <a:solidFill>
                            <a:schemeClr val="tx1"/>
                          </a:solidFill>
                          <a:effectLst/>
                          <a:latin typeface="+mj-lt"/>
                          <a:ea typeface="Times New Roman" panose="02020603050405020304" pitchFamily="18" charset="0"/>
                        </a:rPr>
                        <a:t>only </a:t>
                      </a:r>
                      <a:endParaRPr lang="en-US" sz="800" b="0" dirty="0" smtClean="0">
                        <a:solidFill>
                          <a:schemeClr val="tx1"/>
                        </a:solidFill>
                        <a:effectLst/>
                        <a:latin typeface="+mj-lt"/>
                        <a:ea typeface="Times New Roman" panose="02020603050405020304" pitchFamily="18" charset="0"/>
                      </a:endParaRPr>
                    </a:p>
                    <a:p>
                      <a:pPr marL="457200" lvl="1" indent="-222250">
                        <a:buFont typeface="Courier New" panose="02070309020205020404" pitchFamily="49" charset="0"/>
                        <a:buChar char="o"/>
                      </a:pPr>
                      <a:r>
                        <a:rPr lang="en-US" sz="800" b="0" dirty="0" smtClean="0">
                          <a:solidFill>
                            <a:schemeClr val="tx1"/>
                          </a:solidFill>
                          <a:effectLst/>
                          <a:latin typeface="+mj-lt"/>
                        </a:rPr>
                        <a:t>Intermittent </a:t>
                      </a:r>
                      <a:r>
                        <a:rPr lang="en-US" sz="800" b="0" dirty="0">
                          <a:solidFill>
                            <a:schemeClr val="tx1"/>
                          </a:solidFill>
                          <a:effectLst/>
                          <a:latin typeface="+mj-lt"/>
                        </a:rPr>
                        <a:t>sources will typically export based on fuel </a:t>
                      </a:r>
                      <a:r>
                        <a:rPr lang="en-US" sz="800" b="0" dirty="0" smtClean="0">
                          <a:solidFill>
                            <a:schemeClr val="tx1"/>
                          </a:solidFill>
                          <a:effectLst/>
                          <a:latin typeface="+mj-lt"/>
                        </a:rPr>
                        <a:t>availability.</a:t>
                      </a:r>
                      <a:endParaRPr lang="en-US" sz="800" b="0" dirty="0">
                        <a:solidFill>
                          <a:schemeClr val="tx1"/>
                        </a:solidFill>
                        <a:effectLst/>
                        <a:latin typeface="+mj-lt"/>
                      </a:endParaRPr>
                    </a:p>
                    <a:p>
                      <a:pPr marL="457200" lvl="1" indent="-222250">
                        <a:buFont typeface="Courier New" panose="02070309020205020404" pitchFamily="49" charset="0"/>
                        <a:buChar char="o"/>
                      </a:pPr>
                      <a:r>
                        <a:rPr lang="en-US" sz="800" b="0" dirty="0" smtClean="0">
                          <a:solidFill>
                            <a:schemeClr val="tx1"/>
                          </a:solidFill>
                          <a:effectLst/>
                          <a:latin typeface="+mj-lt"/>
                        </a:rPr>
                        <a:t>Self-dispatched </a:t>
                      </a:r>
                      <a:r>
                        <a:rPr lang="en-US" sz="800" b="0" dirty="0">
                          <a:solidFill>
                            <a:schemeClr val="tx1"/>
                          </a:solidFill>
                          <a:effectLst/>
                          <a:latin typeface="+mj-lt"/>
                        </a:rPr>
                        <a:t>may choose to export based </a:t>
                      </a:r>
                      <a:r>
                        <a:rPr lang="en-US" sz="800" b="0" dirty="0" smtClean="0">
                          <a:solidFill>
                            <a:schemeClr val="tx1"/>
                          </a:solidFill>
                          <a:effectLst/>
                          <a:latin typeface="+mj-lt"/>
                        </a:rPr>
                        <a:t>on </a:t>
                      </a:r>
                      <a:r>
                        <a:rPr lang="en-US" sz="800" b="0" dirty="0">
                          <a:solidFill>
                            <a:schemeClr val="tx1"/>
                          </a:solidFill>
                          <a:effectLst/>
                          <a:latin typeface="+mj-lt"/>
                        </a:rPr>
                        <a:t>prices</a:t>
                      </a:r>
                    </a:p>
                    <a:p>
                      <a:pPr marL="171450" lvl="0" indent="-171450">
                        <a:buFont typeface="Arial" panose="020B0604020202020204" pitchFamily="34" charset="0"/>
                        <a:buChar char="•"/>
                      </a:pPr>
                      <a:r>
                        <a:rPr lang="en-US" sz="800" b="0" dirty="0">
                          <a:solidFill>
                            <a:schemeClr val="tx1"/>
                          </a:solidFill>
                          <a:effectLst/>
                          <a:latin typeface="+mj-lt"/>
                          <a:ea typeface="Times New Roman" panose="02020603050405020304" pitchFamily="18" charset="0"/>
                        </a:rPr>
                        <a:t>Mapped in ERCOT systems</a:t>
                      </a:r>
                    </a:p>
                    <a:p>
                      <a:pPr marL="457200" lvl="1" indent="-222250">
                        <a:buFont typeface="Courier New" panose="02070309020205020404" pitchFamily="49" charset="0"/>
                        <a:buChar char="o"/>
                      </a:pPr>
                      <a:r>
                        <a:rPr lang="en-US" sz="800" b="0" dirty="0">
                          <a:solidFill>
                            <a:schemeClr val="tx1"/>
                          </a:solidFill>
                          <a:effectLst/>
                          <a:latin typeface="+mj-lt"/>
                        </a:rPr>
                        <a:t>Not scheduled/dispatchable</a:t>
                      </a:r>
                    </a:p>
                    <a:p>
                      <a:pPr marL="457200" lvl="1" indent="-222250">
                        <a:buFont typeface="Courier New" panose="02070309020205020404" pitchFamily="49" charset="0"/>
                        <a:buChar char="o"/>
                      </a:pPr>
                      <a:r>
                        <a:rPr lang="en-US" sz="800" b="0" dirty="0" smtClean="0">
                          <a:solidFill>
                            <a:schemeClr val="tx1"/>
                          </a:solidFill>
                          <a:effectLst/>
                          <a:latin typeface="+mj-lt"/>
                        </a:rPr>
                        <a:t>Telemetry</a:t>
                      </a:r>
                      <a:r>
                        <a:rPr lang="en-US" sz="800" b="0" baseline="0" dirty="0" smtClean="0">
                          <a:solidFill>
                            <a:schemeClr val="tx1"/>
                          </a:solidFill>
                          <a:effectLst/>
                          <a:latin typeface="+mj-lt"/>
                        </a:rPr>
                        <a:t> not required</a:t>
                      </a:r>
                      <a:endParaRPr lang="en-US" sz="800" b="0" dirty="0">
                        <a:solidFill>
                          <a:schemeClr val="tx1"/>
                        </a:solidFill>
                        <a:effectLst/>
                        <a:latin typeface="+mj-lt"/>
                      </a:endParaRPr>
                    </a:p>
                    <a:p>
                      <a:pPr marL="171450" lvl="0" indent="-171450">
                        <a:buFont typeface="Arial" panose="020B0604020202020204" pitchFamily="34" charset="0"/>
                        <a:buChar char="•"/>
                      </a:pPr>
                      <a:r>
                        <a:rPr lang="en-US" sz="800" dirty="0" smtClean="0">
                          <a:effectLst/>
                          <a:latin typeface="+mj-lt"/>
                          <a:ea typeface="Times New Roman" panose="02020603050405020304" pitchFamily="18" charset="0"/>
                        </a:rPr>
                        <a:t>Settled </a:t>
                      </a:r>
                      <a:r>
                        <a:rPr lang="en-US" sz="800" b="0" dirty="0" smtClean="0">
                          <a:solidFill>
                            <a:schemeClr val="tx1"/>
                          </a:solidFill>
                          <a:effectLst/>
                          <a:latin typeface="+mj-lt"/>
                          <a:ea typeface="Times New Roman" panose="02020603050405020304" pitchFamily="18" charset="0"/>
                        </a:rPr>
                        <a:t>- </a:t>
                      </a:r>
                      <a:r>
                        <a:rPr lang="en-US" sz="800" b="0" dirty="0">
                          <a:solidFill>
                            <a:schemeClr val="tx1"/>
                          </a:solidFill>
                          <a:effectLst/>
                          <a:latin typeface="+mj-lt"/>
                          <a:ea typeface="Times New Roman" panose="02020603050405020304" pitchFamily="18" charset="0"/>
                        </a:rPr>
                        <a:t>Load Zone </a:t>
                      </a:r>
                      <a:endParaRPr lang="en-US" sz="800" b="0" dirty="0" smtClean="0">
                        <a:solidFill>
                          <a:schemeClr val="tx1"/>
                        </a:solidFill>
                        <a:effectLst/>
                        <a:latin typeface="+mj-lt"/>
                      </a:endParaRPr>
                    </a:p>
                    <a:p>
                      <a:pPr marL="457200" lvl="1" indent="0">
                        <a:buFont typeface="Courier New" panose="02070309020205020404" pitchFamily="49" charset="0"/>
                        <a:buNone/>
                      </a:pPr>
                      <a:endParaRPr lang="en-US" sz="800" b="0" dirty="0" smtClean="0">
                        <a:solidFill>
                          <a:schemeClr val="tx1"/>
                        </a:solidFill>
                        <a:effectLst/>
                        <a:latin typeface="+mj-lt"/>
                      </a:endParaRPr>
                    </a:p>
                  </a:txBody>
                  <a:tcPr marL="27665" marR="27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b="0" dirty="0">
                          <a:solidFill>
                            <a:schemeClr val="tx1"/>
                          </a:solidFill>
                          <a:effectLst/>
                          <a:latin typeface="+mj-lt"/>
                          <a:ea typeface="Calibri" panose="020F0502020204030204" pitchFamily="34" charset="0"/>
                          <a:cs typeface="Times New Roman" panose="02020603050405020304" pitchFamily="18" charset="0"/>
                        </a:rPr>
                        <a:t> </a:t>
                      </a:r>
                      <a:r>
                        <a:rPr lang="en-US" sz="800" b="1" dirty="0" smtClean="0">
                          <a:solidFill>
                            <a:schemeClr val="tx1"/>
                          </a:solidFill>
                          <a:effectLst/>
                          <a:latin typeface="+mj-lt"/>
                          <a:ea typeface="Calibri" panose="020F0502020204030204" pitchFamily="34" charset="0"/>
                          <a:cs typeface="Times New Roman" panose="02020603050405020304" pitchFamily="18" charset="0"/>
                        </a:rPr>
                        <a:t>Unregistered Distribution Self-Generator (UDSG)</a:t>
                      </a:r>
                    </a:p>
                    <a:p>
                      <a:pPr marL="280988" marR="0" indent="-222250">
                        <a:spcBef>
                          <a:spcPts val="0"/>
                        </a:spcBef>
                        <a:spcAft>
                          <a:spcPts val="0"/>
                        </a:spcAft>
                        <a:buFont typeface="Arial" panose="020B0604020202020204" pitchFamily="34" charset="0"/>
                        <a:buChar char="•"/>
                      </a:pPr>
                      <a:r>
                        <a:rPr lang="en-US" sz="800" b="0" dirty="0" smtClean="0">
                          <a:solidFill>
                            <a:schemeClr val="tx1"/>
                          </a:solidFill>
                          <a:effectLst/>
                          <a:latin typeface="+mj-lt"/>
                          <a:ea typeface="Calibri" panose="020F0502020204030204" pitchFamily="34" charset="0"/>
                          <a:cs typeface="Times New Roman" panose="02020603050405020304" pitchFamily="18" charset="0"/>
                        </a:rPr>
                        <a:t>Distributed generation greater than 1 MW co-located with larger load, but smaller than minimum facility load.</a:t>
                      </a:r>
                    </a:p>
                    <a:p>
                      <a:pPr marL="280988" marR="0" indent="-222250">
                        <a:spcBef>
                          <a:spcPts val="0"/>
                        </a:spcBef>
                        <a:spcAft>
                          <a:spcPts val="0"/>
                        </a:spcAft>
                        <a:buFont typeface="Arial" panose="020B0604020202020204" pitchFamily="34" charset="0"/>
                        <a:buChar char="•"/>
                      </a:pPr>
                      <a:r>
                        <a:rPr lang="en-US" sz="800" b="0" dirty="0" smtClean="0">
                          <a:solidFill>
                            <a:schemeClr val="tx1"/>
                          </a:solidFill>
                          <a:effectLst/>
                          <a:latin typeface="+mj-lt"/>
                          <a:ea typeface="Calibri" panose="020F0502020204030204" pitchFamily="34" charset="0"/>
                          <a:cs typeface="Times New Roman" panose="02020603050405020304" pitchFamily="18" charset="0"/>
                        </a:rPr>
                        <a:t>Registered with PUC as a Self-Generator but not registered with ERCOT</a:t>
                      </a:r>
                    </a:p>
                    <a:p>
                      <a:pPr marL="280988" marR="0" indent="-222250">
                        <a:spcBef>
                          <a:spcPts val="0"/>
                        </a:spcBef>
                        <a:spcAft>
                          <a:spcPts val="0"/>
                        </a:spcAft>
                        <a:buFont typeface="Arial" panose="020B0604020202020204" pitchFamily="34" charset="0"/>
                        <a:buChar char="•"/>
                      </a:pPr>
                      <a:r>
                        <a:rPr lang="en-US" sz="800" b="0" dirty="0" smtClean="0">
                          <a:solidFill>
                            <a:schemeClr val="tx1"/>
                          </a:solidFill>
                          <a:effectLst/>
                          <a:latin typeface="+mj-lt"/>
                          <a:ea typeface="Calibri" panose="020F0502020204030204" pitchFamily="34" charset="0"/>
                          <a:cs typeface="Times New Roman" panose="02020603050405020304" pitchFamily="18" charset="0"/>
                        </a:rPr>
                        <a:t>May not export—otherwise must register with ERCOT as SODG.</a:t>
                      </a:r>
                    </a:p>
                    <a:p>
                      <a:pPr marL="280988" marR="0" indent="-222250">
                        <a:spcBef>
                          <a:spcPts val="0"/>
                        </a:spcBef>
                        <a:spcAft>
                          <a:spcPts val="0"/>
                        </a:spcAft>
                        <a:buFont typeface="Arial" panose="020B0604020202020204" pitchFamily="34" charset="0"/>
                        <a:buChar char="•"/>
                      </a:pPr>
                      <a:r>
                        <a:rPr lang="en-US" sz="800" b="0" dirty="0" smtClean="0">
                          <a:solidFill>
                            <a:schemeClr val="tx1"/>
                          </a:solidFill>
                          <a:effectLst/>
                          <a:latin typeface="+mj-lt"/>
                          <a:ea typeface="Calibri" panose="020F0502020204030204" pitchFamily="34" charset="0"/>
                          <a:cs typeface="Times New Roman" panose="02020603050405020304" pitchFamily="18" charset="0"/>
                        </a:rPr>
                        <a:t>Neither Mapped nor modeled in ERCOT systems </a:t>
                      </a:r>
                    </a:p>
                    <a:p>
                      <a:pPr marL="457200" marR="0" lvl="1" indent="-222250">
                        <a:spcBef>
                          <a:spcPts val="0"/>
                        </a:spcBef>
                        <a:spcAft>
                          <a:spcPts val="0"/>
                        </a:spcAft>
                        <a:buFont typeface="Courier New" panose="02070309020205020404" pitchFamily="49" charset="0"/>
                        <a:buChar char="o"/>
                      </a:pPr>
                      <a:r>
                        <a:rPr lang="en-US" sz="800" b="0" dirty="0" smtClean="0">
                          <a:solidFill>
                            <a:schemeClr val="tx1"/>
                          </a:solidFill>
                          <a:effectLst/>
                          <a:latin typeface="+mj-lt"/>
                          <a:ea typeface="Calibri" panose="020F0502020204030204" pitchFamily="34" charset="0"/>
                          <a:cs typeface="Times New Roman" panose="02020603050405020304" pitchFamily="18" charset="0"/>
                        </a:rPr>
                        <a:t>(future mapping?)</a:t>
                      </a:r>
                    </a:p>
                    <a:p>
                      <a:pPr marL="280988" marR="0" indent="-222250">
                        <a:spcBef>
                          <a:spcPts val="0"/>
                        </a:spcBef>
                        <a:spcAft>
                          <a:spcPts val="0"/>
                        </a:spcAft>
                        <a:buFont typeface="Arial" panose="020B0604020202020204" pitchFamily="34" charset="0"/>
                        <a:buChar char="•"/>
                      </a:pPr>
                      <a:r>
                        <a:rPr lang="en-US" sz="800" b="0" dirty="0" smtClean="0">
                          <a:solidFill>
                            <a:schemeClr val="tx1"/>
                          </a:solidFill>
                          <a:effectLst/>
                          <a:latin typeface="+mj-lt"/>
                          <a:ea typeface="Calibri" panose="020F0502020204030204" pitchFamily="34" charset="0"/>
                          <a:cs typeface="Times New Roman" panose="02020603050405020304" pitchFamily="18" charset="0"/>
                        </a:rPr>
                        <a:t>No ERCOT settlement policy since no exports.</a:t>
                      </a:r>
                    </a:p>
                    <a:p>
                      <a:pPr marL="0" marR="0" indent="0">
                        <a:spcBef>
                          <a:spcPts val="0"/>
                        </a:spcBef>
                        <a:spcAft>
                          <a:spcPts val="0"/>
                        </a:spcAft>
                        <a:buFont typeface="Arial" panose="020B0604020202020204" pitchFamily="34" charset="0"/>
                        <a:buNone/>
                      </a:pPr>
                      <a:endParaRPr lang="en-US" sz="800" b="0" dirty="0" smtClean="0">
                        <a:solidFill>
                          <a:schemeClr val="tx1"/>
                        </a:solidFill>
                        <a:effectLst/>
                        <a:latin typeface="+mj-lt"/>
                        <a:ea typeface="Calibri" panose="020F0502020204030204" pitchFamily="34" charset="0"/>
                        <a:cs typeface="Times New Roman" panose="02020603050405020304" pitchFamily="18" charset="0"/>
                      </a:endParaRPr>
                    </a:p>
                    <a:p>
                      <a:pPr marL="171450" marR="0" indent="-171450">
                        <a:spcBef>
                          <a:spcPts val="0"/>
                        </a:spcBef>
                        <a:spcAft>
                          <a:spcPts val="0"/>
                        </a:spcAft>
                        <a:buFont typeface="Arial" panose="020B0604020202020204" pitchFamily="34" charset="0"/>
                        <a:buChar char="•"/>
                      </a:pPr>
                      <a:endParaRPr lang="en-US" sz="800" b="0" dirty="0" smtClean="0">
                        <a:solidFill>
                          <a:schemeClr val="tx1"/>
                        </a:solidFill>
                        <a:effectLst/>
                        <a:latin typeface="+mj-lt"/>
                        <a:ea typeface="Calibri" panose="020F0502020204030204" pitchFamily="34" charset="0"/>
                        <a:cs typeface="Times New Roman" panose="02020603050405020304" pitchFamily="18" charset="0"/>
                      </a:endParaRPr>
                    </a:p>
                    <a:p>
                      <a:pPr marL="0" marR="0" indent="0">
                        <a:spcBef>
                          <a:spcPts val="0"/>
                        </a:spcBef>
                        <a:spcAft>
                          <a:spcPts val="0"/>
                        </a:spcAft>
                        <a:buFont typeface="Arial" panose="020B0604020202020204" pitchFamily="34" charset="0"/>
                        <a:buNone/>
                      </a:pPr>
                      <a:r>
                        <a:rPr lang="en-US" sz="800" b="0" dirty="0" smtClean="0">
                          <a:solidFill>
                            <a:schemeClr val="tx1"/>
                          </a:solidFill>
                          <a:effectLst/>
                          <a:latin typeface="+mj-lt"/>
                          <a:ea typeface="Calibri" panose="020F0502020204030204" pitchFamily="34" charset="0"/>
                          <a:cs typeface="Times New Roman" panose="02020603050405020304" pitchFamily="18"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spcBef>
                          <a:spcPts val="0"/>
                        </a:spcBef>
                        <a:spcAft>
                          <a:spcPts val="0"/>
                        </a:spcAft>
                      </a:pPr>
                      <a:r>
                        <a:rPr lang="en-US" sz="800" b="1" dirty="0">
                          <a:solidFill>
                            <a:srgbClr val="1F497D"/>
                          </a:solidFill>
                          <a:effectLst/>
                          <a:latin typeface="+mj-lt"/>
                          <a:ea typeface="Calibri" panose="020F0502020204030204" pitchFamily="34" charset="0"/>
                          <a:cs typeface="Times New Roman" panose="02020603050405020304" pitchFamily="18" charset="0"/>
                        </a:rPr>
                        <a:t>  </a:t>
                      </a:r>
                      <a:r>
                        <a:rPr lang="en-US" sz="800" b="1" dirty="0">
                          <a:solidFill>
                            <a:schemeClr val="tx1"/>
                          </a:solidFill>
                          <a:effectLst/>
                          <a:latin typeface="+mj-lt"/>
                          <a:ea typeface="Calibri" panose="020F0502020204030204" pitchFamily="34" charset="0"/>
                          <a:cs typeface="Times New Roman" panose="02020603050405020304" pitchFamily="18" charset="0"/>
                        </a:rPr>
                        <a:t>Unregistered </a:t>
                      </a:r>
                      <a:r>
                        <a:rPr lang="en-US" sz="800" b="1" dirty="0" smtClean="0">
                          <a:solidFill>
                            <a:schemeClr val="tx1"/>
                          </a:solidFill>
                          <a:effectLst/>
                          <a:latin typeface="+mj-lt"/>
                          <a:ea typeface="Calibri" panose="020F0502020204030204" pitchFamily="34" charset="0"/>
                          <a:cs typeface="Times New Roman" panose="02020603050405020304" pitchFamily="18" charset="0"/>
                        </a:rPr>
                        <a:t>Distributed </a:t>
                      </a:r>
                      <a:r>
                        <a:rPr lang="en-US" sz="800" b="1" dirty="0" smtClean="0">
                          <a:solidFill>
                            <a:srgbClr val="7030A0"/>
                          </a:solidFill>
                          <a:effectLst/>
                          <a:latin typeface="+mj-lt"/>
                          <a:ea typeface="Calibri" panose="020F0502020204030204" pitchFamily="34" charset="0"/>
                          <a:cs typeface="Times New Roman" panose="02020603050405020304" pitchFamily="18" charset="0"/>
                        </a:rPr>
                        <a:t>Microgenerator*</a:t>
                      </a:r>
                      <a:r>
                        <a:rPr lang="en-US" sz="800" b="1" dirty="0" smtClean="0">
                          <a:solidFill>
                            <a:schemeClr val="tx1"/>
                          </a:solidFill>
                          <a:effectLst/>
                          <a:latin typeface="+mj-lt"/>
                          <a:ea typeface="Calibri" panose="020F0502020204030204" pitchFamily="34" charset="0"/>
                          <a:cs typeface="Times New Roman" panose="02020603050405020304" pitchFamily="18" charset="0"/>
                        </a:rPr>
                        <a:t> </a:t>
                      </a:r>
                      <a:r>
                        <a:rPr lang="en-US" sz="800" b="1" dirty="0">
                          <a:effectLst/>
                          <a:latin typeface="+mj-lt"/>
                          <a:ea typeface="Calibri" panose="020F0502020204030204" pitchFamily="34" charset="0"/>
                          <a:cs typeface="Times New Roman" panose="02020603050405020304" pitchFamily="18" charset="0"/>
                        </a:rPr>
                        <a:t>(</a:t>
                      </a:r>
                      <a:r>
                        <a:rPr lang="en-US" sz="800" b="1" dirty="0" smtClean="0">
                          <a:effectLst/>
                          <a:latin typeface="+mj-lt"/>
                          <a:ea typeface="Calibri" panose="020F0502020204030204" pitchFamily="34" charset="0"/>
                          <a:cs typeface="Times New Roman" panose="02020603050405020304" pitchFamily="18" charset="0"/>
                        </a:rPr>
                        <a:t>UDMG)</a:t>
                      </a:r>
                      <a:endParaRPr lang="en-US" sz="800" dirty="0">
                        <a:effectLst/>
                        <a:latin typeface="+mj-lt"/>
                        <a:ea typeface="Calibri" panose="020F0502020204030204" pitchFamily="34" charset="0"/>
                        <a:cs typeface="Times New Roman" panose="02020603050405020304" pitchFamily="18" charset="0"/>
                      </a:endParaRPr>
                    </a:p>
                    <a:p>
                      <a:pPr marL="280988" lvl="0" indent="-222250">
                        <a:buFont typeface="Arial" panose="020B0604020202020204" pitchFamily="34" charset="0"/>
                        <a:buChar char="•"/>
                      </a:pPr>
                      <a:r>
                        <a:rPr lang="en-US" sz="800" dirty="0">
                          <a:effectLst/>
                          <a:latin typeface="+mj-lt"/>
                          <a:ea typeface="Times New Roman" panose="02020603050405020304" pitchFamily="18" charset="0"/>
                        </a:rPr>
                        <a:t>Distribution </a:t>
                      </a:r>
                      <a:r>
                        <a:rPr lang="en-US" sz="800" dirty="0">
                          <a:solidFill>
                            <a:schemeClr val="tx1"/>
                          </a:solidFill>
                          <a:effectLst/>
                          <a:latin typeface="+mj-lt"/>
                          <a:ea typeface="Times New Roman" panose="02020603050405020304" pitchFamily="18" charset="0"/>
                        </a:rPr>
                        <a:t>connected less than 1 MW</a:t>
                      </a:r>
                    </a:p>
                    <a:p>
                      <a:pPr marL="280988" lvl="0" indent="-222250">
                        <a:buFont typeface="Arial" panose="020B0604020202020204" pitchFamily="34" charset="0"/>
                        <a:buChar char="•"/>
                      </a:pPr>
                      <a:r>
                        <a:rPr lang="en-US" sz="800" dirty="0">
                          <a:effectLst/>
                          <a:latin typeface="+mj-lt"/>
                          <a:ea typeface="Times New Roman" panose="02020603050405020304" pitchFamily="18" charset="0"/>
                        </a:rPr>
                        <a:t>No requirement for registration </a:t>
                      </a:r>
                    </a:p>
                    <a:p>
                      <a:pPr marL="515938" lvl="1" indent="-234950">
                        <a:buFont typeface="Courier New" panose="02070309020205020404" pitchFamily="49" charset="0"/>
                        <a:buChar char="o"/>
                      </a:pPr>
                      <a:r>
                        <a:rPr lang="en-US" sz="800" dirty="0">
                          <a:effectLst/>
                          <a:latin typeface="+mj-lt"/>
                        </a:rPr>
                        <a:t>Reported by DSP per PUCT 25.211(n)  (competitive choice)</a:t>
                      </a:r>
                    </a:p>
                    <a:p>
                      <a:pPr marL="515938" lvl="1" indent="-234950">
                        <a:buFont typeface="Courier New" panose="02070309020205020404" pitchFamily="49" charset="0"/>
                        <a:buChar char="o"/>
                      </a:pPr>
                      <a:r>
                        <a:rPr lang="en-US" sz="800" dirty="0">
                          <a:effectLst/>
                          <a:latin typeface="+mj-lt"/>
                        </a:rPr>
                        <a:t>Reported by NOIEs per ERCOT protocol 10.2.2.1.b(ii) for 50kW -1 MW </a:t>
                      </a:r>
                    </a:p>
                    <a:p>
                      <a:pPr marL="515938" lvl="1" indent="-234950">
                        <a:buFont typeface="Courier New" panose="02070309020205020404" pitchFamily="49" charset="0"/>
                        <a:buChar char="o"/>
                      </a:pPr>
                      <a:r>
                        <a:rPr lang="en-US" sz="800" dirty="0">
                          <a:solidFill>
                            <a:schemeClr val="tx1"/>
                          </a:solidFill>
                          <a:effectLst/>
                          <a:latin typeface="+mj-lt"/>
                        </a:rPr>
                        <a:t>Not reported by NOIEs for &lt;50kW</a:t>
                      </a:r>
                    </a:p>
                    <a:p>
                      <a:pPr marL="280988" lvl="0" indent="-222250">
                        <a:buFont typeface="Arial" panose="020B0604020202020204" pitchFamily="34" charset="0"/>
                        <a:buChar char="•"/>
                      </a:pPr>
                      <a:r>
                        <a:rPr lang="en-US" sz="800" dirty="0">
                          <a:solidFill>
                            <a:schemeClr val="tx1"/>
                          </a:solidFill>
                          <a:effectLst/>
                          <a:latin typeface="+mj-lt"/>
                          <a:ea typeface="Times New Roman" panose="02020603050405020304" pitchFamily="18" charset="0"/>
                        </a:rPr>
                        <a:t>Neither Mapped nor modeled in ERCOT systems  </a:t>
                      </a:r>
                      <a:endParaRPr lang="en-US" sz="800" dirty="0" smtClean="0">
                        <a:solidFill>
                          <a:schemeClr val="tx1"/>
                        </a:solidFill>
                        <a:effectLst/>
                        <a:latin typeface="+mj-lt"/>
                        <a:ea typeface="Times New Roman" panose="02020603050405020304" pitchFamily="18" charset="0"/>
                      </a:endParaRPr>
                    </a:p>
                    <a:p>
                      <a:pPr marL="515938" lvl="1" indent="-234950">
                        <a:buFont typeface="Courier New" panose="02070309020205020404" pitchFamily="49" charset="0"/>
                        <a:buChar char="o"/>
                      </a:pPr>
                      <a:r>
                        <a:rPr lang="en-US" sz="800" dirty="0" smtClean="0">
                          <a:solidFill>
                            <a:schemeClr val="tx1"/>
                          </a:solidFill>
                          <a:effectLst/>
                          <a:latin typeface="+mj-lt"/>
                          <a:ea typeface="Times New Roman" panose="02020603050405020304" pitchFamily="18" charset="0"/>
                        </a:rPr>
                        <a:t>(</a:t>
                      </a:r>
                      <a:r>
                        <a:rPr lang="en-US" sz="800" dirty="0">
                          <a:solidFill>
                            <a:schemeClr val="tx1"/>
                          </a:solidFill>
                          <a:effectLst/>
                          <a:latin typeface="+mj-lt"/>
                          <a:ea typeface="Times New Roman" panose="02020603050405020304" pitchFamily="18" charset="0"/>
                        </a:rPr>
                        <a:t>future mapping of accumulations?)</a:t>
                      </a:r>
                    </a:p>
                    <a:p>
                      <a:pPr marL="280988" lvl="0" indent="-222250">
                        <a:buFont typeface="Arial" panose="020B0604020202020204" pitchFamily="34" charset="0"/>
                        <a:buChar char="•"/>
                      </a:pPr>
                      <a:r>
                        <a:rPr lang="en-US" sz="800" dirty="0" smtClean="0">
                          <a:effectLst/>
                          <a:latin typeface="+mj-lt"/>
                          <a:ea typeface="Times New Roman" panose="02020603050405020304" pitchFamily="18" charset="0"/>
                        </a:rPr>
                        <a:t>ERCOT settles</a:t>
                      </a:r>
                      <a:r>
                        <a:rPr lang="en-US" sz="800" baseline="0" dirty="0" smtClean="0">
                          <a:effectLst/>
                          <a:latin typeface="+mj-lt"/>
                          <a:ea typeface="Times New Roman" panose="02020603050405020304" pitchFamily="18" charset="0"/>
                        </a:rPr>
                        <a:t> as negative load in competitive choice areas once meter configuration updated to DG</a:t>
                      </a:r>
                    </a:p>
                    <a:p>
                      <a:pPr marL="280988" lvl="0" indent="-222250">
                        <a:buFont typeface="Arial" panose="020B0604020202020204" pitchFamily="34" charset="0"/>
                        <a:buChar char="•"/>
                      </a:pPr>
                      <a:r>
                        <a:rPr lang="en-US" sz="800" dirty="0" smtClean="0">
                          <a:effectLst/>
                          <a:latin typeface="+mj-lt"/>
                          <a:ea typeface="Times New Roman" panose="02020603050405020304" pitchFamily="18" charset="0"/>
                        </a:rPr>
                        <a:t>No ERCOT</a:t>
                      </a:r>
                      <a:r>
                        <a:rPr lang="en-US" sz="800" baseline="0" dirty="0" smtClean="0">
                          <a:effectLst/>
                          <a:latin typeface="+mj-lt"/>
                          <a:ea typeface="Times New Roman" panose="02020603050405020304" pitchFamily="18" charset="0"/>
                        </a:rPr>
                        <a:t> settlement policy for NOIE areas.</a:t>
                      </a:r>
                      <a:endParaRPr lang="en-US" sz="800" dirty="0" smtClean="0">
                        <a:effectLst/>
                        <a:latin typeface="+mj-lt"/>
                        <a:ea typeface="Times New Roman" panose="02020603050405020304" pitchFamily="18" charset="0"/>
                      </a:endParaRPr>
                    </a:p>
                    <a:p>
                      <a:pPr marL="0" lvl="0" indent="0">
                        <a:buFont typeface="Arial" panose="020B0604020202020204" pitchFamily="34" charset="0"/>
                        <a:buNone/>
                      </a:pPr>
                      <a:endParaRPr lang="en-US" sz="800" dirty="0" smtClean="0">
                        <a:effectLst/>
                        <a:latin typeface="+mj-lt"/>
                        <a:ea typeface="Times New Roman" panose="02020603050405020304" pitchFamily="18" charset="0"/>
                      </a:endParaRPr>
                    </a:p>
                    <a:p>
                      <a:pPr marL="800100" lvl="1" indent="-342900">
                        <a:buFont typeface="Times New Roman" panose="02020603050405020304" pitchFamily="18" charset="0"/>
                        <a:buChar char="-"/>
                      </a:pPr>
                      <a:endParaRPr lang="en-US" sz="800" dirty="0" smtClean="0">
                        <a:effectLst/>
                        <a:latin typeface="+mj-lt"/>
                        <a:ea typeface="Times New Roman" panose="02020603050405020304" pitchFamily="18" charset="0"/>
                      </a:endParaRPr>
                    </a:p>
                    <a:p>
                      <a:pPr marL="800100" lvl="1" indent="-342900">
                        <a:buFont typeface="Times New Roman" panose="02020603050405020304" pitchFamily="18" charset="0"/>
                        <a:buChar char="-"/>
                      </a:pPr>
                      <a:endParaRPr lang="en-US" sz="800" dirty="0" smtClean="0">
                        <a:effectLst/>
                        <a:latin typeface="+mj-lt"/>
                        <a:ea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342900">
                <a:tc>
                  <a:txBody>
                    <a:bodyPr/>
                    <a:lstStyle/>
                    <a:p>
                      <a:endParaRPr lang="en-US" sz="800" dirty="0">
                        <a:effectLst/>
                        <a:latin typeface="+mj-l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0" marR="0">
                        <a:spcBef>
                          <a:spcPts val="0"/>
                        </a:spcBef>
                        <a:spcAft>
                          <a:spcPts val="0"/>
                        </a:spcAft>
                      </a:pPr>
                      <a:r>
                        <a:rPr lang="en-US" sz="800" dirty="0">
                          <a:effectLst/>
                          <a:latin typeface="+mj-lt"/>
                          <a:ea typeface="Calibri" panose="020F0502020204030204" pitchFamily="34" charset="0"/>
                          <a:cs typeface="Times New Roman" panose="02020603050405020304" pitchFamily="18" charset="0"/>
                        </a:rPr>
                        <a:t> </a:t>
                      </a:r>
                      <a:r>
                        <a:rPr lang="en-US" sz="800" b="1" dirty="0" smtClean="0">
                          <a:solidFill>
                            <a:srgbClr val="FF0000"/>
                          </a:solidFill>
                          <a:effectLst/>
                          <a:latin typeface="+mj-lt"/>
                          <a:ea typeface="Calibri" panose="020F0502020204030204" pitchFamily="34" charset="0"/>
                          <a:cs typeface="Times New Roman" panose="02020603050405020304" pitchFamily="18" charset="0"/>
                        </a:rPr>
                        <a:t>**Settlement Only </a:t>
                      </a:r>
                      <a:r>
                        <a:rPr lang="en-US" sz="800" b="1" dirty="0">
                          <a:solidFill>
                            <a:srgbClr val="FF0000"/>
                          </a:solidFill>
                          <a:effectLst/>
                          <a:latin typeface="+mj-lt"/>
                          <a:ea typeface="Calibri" panose="020F0502020204030204" pitchFamily="34" charset="0"/>
                          <a:cs typeface="Times New Roman" panose="02020603050405020304" pitchFamily="18" charset="0"/>
                        </a:rPr>
                        <a:t>means that the generator may not participate in Ancillary Services Market, RUC, SCED, or make Energy </a:t>
                      </a:r>
                      <a:r>
                        <a:rPr lang="en-US" sz="800" b="1" dirty="0" err="1" smtClean="0">
                          <a:solidFill>
                            <a:srgbClr val="FF0000"/>
                          </a:solidFill>
                          <a:effectLst/>
                          <a:latin typeface="+mj-lt"/>
                          <a:ea typeface="Calibri" panose="020F0502020204030204" pitchFamily="34" charset="0"/>
                          <a:cs typeface="Times New Roman" panose="02020603050405020304" pitchFamily="18" charset="0"/>
                        </a:rPr>
                        <a:t>OffersNote</a:t>
                      </a:r>
                      <a:r>
                        <a:rPr lang="en-US" sz="800" b="1" dirty="0" smtClean="0">
                          <a:solidFill>
                            <a:srgbClr val="FF0000"/>
                          </a:solidFill>
                          <a:effectLst/>
                          <a:latin typeface="+mj-lt"/>
                          <a:ea typeface="Calibri" panose="020F0502020204030204" pitchFamily="34" charset="0"/>
                          <a:cs typeface="Times New Roman" panose="02020603050405020304" pitchFamily="18" charset="0"/>
                        </a:rPr>
                        <a:t>: Transmission</a:t>
                      </a:r>
                      <a:r>
                        <a:rPr lang="en-US" sz="800" b="1" baseline="0" dirty="0" smtClean="0">
                          <a:solidFill>
                            <a:srgbClr val="FF0000"/>
                          </a:solidFill>
                          <a:effectLst/>
                          <a:latin typeface="+mj-lt"/>
                          <a:ea typeface="Calibri" panose="020F0502020204030204" pitchFamily="34" charset="0"/>
                          <a:cs typeface="Times New Roman" panose="02020603050405020304" pitchFamily="18" charset="0"/>
                        </a:rPr>
                        <a:t> connected resources are required to be modeled in ERCOT NMMS systems.  Studies are determined based on requirements for size and resource category type.</a:t>
                      </a:r>
                    </a:p>
                    <a:p>
                      <a:pPr marL="0" marR="0">
                        <a:spcBef>
                          <a:spcPts val="0"/>
                        </a:spcBef>
                        <a:spcAft>
                          <a:spcPts val="0"/>
                        </a:spcAft>
                      </a:pPr>
                      <a:r>
                        <a:rPr lang="en-US" sz="800" b="1" dirty="0" smtClean="0">
                          <a:solidFill>
                            <a:srgbClr val="7030A0"/>
                          </a:solidFill>
                          <a:effectLst/>
                          <a:latin typeface="+mj-lt"/>
                          <a:ea typeface="Calibri" panose="020F0502020204030204" pitchFamily="34" charset="0"/>
                          <a:cs typeface="Times New Roman" panose="02020603050405020304" pitchFamily="18" charset="0"/>
                        </a:rPr>
                        <a:t>*Microgenerator</a:t>
                      </a:r>
                      <a:r>
                        <a:rPr lang="en-US" sz="800" b="1" baseline="0" dirty="0" smtClean="0">
                          <a:solidFill>
                            <a:srgbClr val="7030A0"/>
                          </a:solidFill>
                          <a:effectLst/>
                          <a:latin typeface="+mj-lt"/>
                          <a:ea typeface="Calibri" panose="020F0502020204030204" pitchFamily="34" charset="0"/>
                          <a:cs typeface="Times New Roman" panose="02020603050405020304" pitchFamily="18" charset="0"/>
                        </a:rPr>
                        <a:t> definition may need resolution with PUC</a:t>
                      </a:r>
                      <a:endParaRPr lang="en-US" sz="800" b="1" dirty="0">
                        <a:solidFill>
                          <a:srgbClr val="7030A0"/>
                        </a:solidFill>
                        <a:effectLst/>
                        <a:latin typeface="+mj-lt"/>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4300">
                <a:tc>
                  <a:txBody>
                    <a:bodyPr/>
                    <a:lstStyle/>
                    <a:p>
                      <a:endParaRPr lang="en-US" sz="800" dirty="0">
                        <a:effectLst/>
                        <a:latin typeface="+mj-lt"/>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800">
                        <a:effectLst/>
                        <a:latin typeface="+mj-lt"/>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800" dirty="0">
                        <a:effectLst/>
                        <a:latin typeface="+mj-lt"/>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800">
                        <a:effectLst/>
                        <a:latin typeface="+mj-lt"/>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800">
                        <a:effectLst/>
                        <a:latin typeface="+mj-lt"/>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800" dirty="0">
                        <a:effectLst/>
                        <a:latin typeface="+mj-lt"/>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r>
            </a:tbl>
          </a:graphicData>
        </a:graphic>
      </p:graphicFrame>
    </p:spTree>
    <p:extLst>
      <p:ext uri="{BB962C8B-B14F-4D97-AF65-F5344CB8AC3E}">
        <p14:creationId xmlns:p14="http://schemas.microsoft.com/office/powerpoint/2010/main" val="12622889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21</a:t>
            </a:fld>
            <a:endParaRPr lang="en-US">
              <a:solidFill>
                <a:prstClr val="black">
                  <a:tint val="75000"/>
                </a:prstClr>
              </a:solidFill>
            </a:endParaRPr>
          </a:p>
        </p:txBody>
      </p:sp>
      <p:sp>
        <p:nvSpPr>
          <p:cNvPr id="5" name="Title 4"/>
          <p:cNvSpPr>
            <a:spLocks noGrp="1"/>
          </p:cNvSpPr>
          <p:nvPr>
            <p:ph type="title"/>
          </p:nvPr>
        </p:nvSpPr>
        <p:spPr/>
        <p:txBody>
          <a:bodyPr/>
          <a:lstStyle/>
          <a:p>
            <a:r>
              <a:rPr lang="en-US" dirty="0" smtClean="0"/>
              <a:t>Final Proposed Resource </a:t>
            </a:r>
            <a:r>
              <a:rPr lang="en-US" dirty="0"/>
              <a:t>Definition Framework</a:t>
            </a:r>
          </a:p>
        </p:txBody>
      </p:sp>
      <p:pic>
        <p:nvPicPr>
          <p:cNvPr id="7" name="Picture 6"/>
          <p:cNvPicPr>
            <a:picLocks noChangeAspect="1"/>
          </p:cNvPicPr>
          <p:nvPr/>
        </p:nvPicPr>
        <p:blipFill>
          <a:blip r:embed="rId3"/>
          <a:stretch>
            <a:fillRect/>
          </a:stretch>
        </p:blipFill>
        <p:spPr>
          <a:xfrm>
            <a:off x="228600" y="1066800"/>
            <a:ext cx="8710968" cy="3810000"/>
          </a:xfrm>
          <a:prstGeom prst="rect">
            <a:avLst/>
          </a:prstGeom>
        </p:spPr>
      </p:pic>
      <p:sp>
        <p:nvSpPr>
          <p:cNvPr id="8" name="Rectangle 7"/>
          <p:cNvSpPr/>
          <p:nvPr/>
        </p:nvSpPr>
        <p:spPr>
          <a:xfrm>
            <a:off x="864394" y="5291464"/>
            <a:ext cx="7415213" cy="507831"/>
          </a:xfrm>
          <a:prstGeom prst="rect">
            <a:avLst/>
          </a:prstGeom>
        </p:spPr>
        <p:txBody>
          <a:bodyPr wrap="square">
            <a:spAutoFit/>
          </a:bodyPr>
          <a:lstStyle/>
          <a:p>
            <a:r>
              <a:rPr lang="en-US" sz="1350" b="1" dirty="0">
                <a:solidFill>
                  <a:srgbClr val="7030A0"/>
                </a:solidFill>
                <a:ea typeface="Calibri" panose="020F0502020204030204" pitchFamily="34" charset="0"/>
                <a:cs typeface="Times New Roman" panose="02020603050405020304" pitchFamily="18" charset="0"/>
              </a:rPr>
              <a:t>**Settlement Only generator means that they may not participate in Ancillary Services Market, RUC, SCED, or make Energy Offers.</a:t>
            </a:r>
            <a:endParaRPr lang="en-US" sz="1350" dirty="0">
              <a:solidFill>
                <a:srgbClr val="7030A0"/>
              </a:solidFill>
            </a:endParaRPr>
          </a:p>
        </p:txBody>
      </p:sp>
    </p:spTree>
    <p:extLst>
      <p:ext uri="{BB962C8B-B14F-4D97-AF65-F5344CB8AC3E}">
        <p14:creationId xmlns:p14="http://schemas.microsoft.com/office/powerpoint/2010/main" val="41859444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22</a:t>
            </a:fld>
            <a:endParaRPr lang="en-US">
              <a:solidFill>
                <a:prstClr val="black">
                  <a:tint val="75000"/>
                </a:prstClr>
              </a:solidFill>
            </a:endParaRPr>
          </a:p>
        </p:txBody>
      </p:sp>
      <p:sp>
        <p:nvSpPr>
          <p:cNvPr id="5" name="Title 4"/>
          <p:cNvSpPr>
            <a:spLocks noGrp="1"/>
          </p:cNvSpPr>
          <p:nvPr>
            <p:ph type="title"/>
          </p:nvPr>
        </p:nvSpPr>
        <p:spPr/>
        <p:txBody>
          <a:bodyPr/>
          <a:lstStyle/>
          <a:p>
            <a:r>
              <a:rPr lang="en-US" dirty="0"/>
              <a:t>Example Registration Flowchart page 1</a:t>
            </a:r>
          </a:p>
        </p:txBody>
      </p:sp>
      <p:pic>
        <p:nvPicPr>
          <p:cNvPr id="3" name="Picture 2"/>
          <p:cNvPicPr>
            <a:picLocks noChangeAspect="1"/>
          </p:cNvPicPr>
          <p:nvPr/>
        </p:nvPicPr>
        <p:blipFill>
          <a:blip r:embed="rId3"/>
          <a:stretch>
            <a:fillRect/>
          </a:stretch>
        </p:blipFill>
        <p:spPr>
          <a:xfrm>
            <a:off x="533400" y="732171"/>
            <a:ext cx="8382000" cy="5597191"/>
          </a:xfrm>
          <a:prstGeom prst="rect">
            <a:avLst/>
          </a:prstGeom>
        </p:spPr>
      </p:pic>
    </p:spTree>
    <p:extLst>
      <p:ext uri="{BB962C8B-B14F-4D97-AF65-F5344CB8AC3E}">
        <p14:creationId xmlns:p14="http://schemas.microsoft.com/office/powerpoint/2010/main" val="8247540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23</a:t>
            </a:fld>
            <a:endParaRPr lang="en-US">
              <a:solidFill>
                <a:prstClr val="black">
                  <a:tint val="75000"/>
                </a:prstClr>
              </a:solidFill>
            </a:endParaRPr>
          </a:p>
        </p:txBody>
      </p:sp>
      <p:sp>
        <p:nvSpPr>
          <p:cNvPr id="5" name="Title 4"/>
          <p:cNvSpPr>
            <a:spLocks noGrp="1"/>
          </p:cNvSpPr>
          <p:nvPr>
            <p:ph type="title"/>
          </p:nvPr>
        </p:nvSpPr>
        <p:spPr/>
        <p:txBody>
          <a:bodyPr/>
          <a:lstStyle/>
          <a:p>
            <a:r>
              <a:rPr lang="en-US" dirty="0"/>
              <a:t>Example Registration Flowchart page </a:t>
            </a:r>
            <a:r>
              <a:rPr lang="en-US" dirty="0" smtClean="0"/>
              <a:t>2</a:t>
            </a:r>
            <a:endParaRPr lang="en-US" dirty="0"/>
          </a:p>
        </p:txBody>
      </p:sp>
      <p:pic>
        <p:nvPicPr>
          <p:cNvPr id="2" name="Picture 1"/>
          <p:cNvPicPr>
            <a:picLocks noChangeAspect="1"/>
          </p:cNvPicPr>
          <p:nvPr/>
        </p:nvPicPr>
        <p:blipFill>
          <a:blip r:embed="rId3"/>
          <a:stretch>
            <a:fillRect/>
          </a:stretch>
        </p:blipFill>
        <p:spPr>
          <a:xfrm>
            <a:off x="169782" y="762000"/>
            <a:ext cx="8631318" cy="5508812"/>
          </a:xfrm>
          <a:prstGeom prst="rect">
            <a:avLst/>
          </a:prstGeom>
        </p:spPr>
      </p:pic>
    </p:spTree>
    <p:extLst>
      <p:ext uri="{BB962C8B-B14F-4D97-AF65-F5344CB8AC3E}">
        <p14:creationId xmlns:p14="http://schemas.microsoft.com/office/powerpoint/2010/main" val="4973245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379663" y="179143"/>
            <a:ext cx="8444685" cy="887657"/>
          </a:xfrm>
        </p:spPr>
        <p:txBody>
          <a:bodyPr/>
          <a:lstStyle/>
          <a:p>
            <a:r>
              <a:rPr lang="en-US" dirty="0">
                <a:solidFill>
                  <a:srgbClr val="1ECBE2"/>
                </a:solidFill>
              </a:rPr>
              <a:t>Points brought up during discussions for consideration in future NPRRs (Stage 2+)</a:t>
            </a:r>
          </a:p>
        </p:txBody>
      </p:sp>
      <p:sp>
        <p:nvSpPr>
          <p:cNvPr id="4" name="Rectangle 5"/>
          <p:cNvSpPr txBox="1">
            <a:spLocks noChangeArrowheads="1"/>
          </p:cNvSpPr>
          <p:nvPr/>
        </p:nvSpPr>
        <p:spPr bwMode="auto">
          <a:xfrm>
            <a:off x="220505" y="1524000"/>
            <a:ext cx="8763000" cy="5155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342900" indent="-342900" algn="l" rtl="0" fontAlgn="base">
              <a:spcBef>
                <a:spcPct val="20000"/>
              </a:spcBef>
              <a:spcAft>
                <a:spcPct val="0"/>
              </a:spcAft>
              <a:buChar char="•"/>
              <a:defRPr sz="2000" b="1">
                <a:solidFill>
                  <a:schemeClr val="tx1"/>
                </a:solidFill>
                <a:latin typeface="+mn-lt"/>
                <a:ea typeface="+mn-ea"/>
                <a:cs typeface="+mn-cs"/>
              </a:defRPr>
            </a:lvl1pPr>
            <a:lvl2pPr marL="742950" indent="-285750" algn="l" rtl="0" fontAlgn="base">
              <a:spcBef>
                <a:spcPct val="20000"/>
              </a:spcBef>
              <a:spcAft>
                <a:spcPct val="0"/>
              </a:spcAft>
              <a:buChar char="–"/>
              <a:defRPr sz="2000">
                <a:solidFill>
                  <a:schemeClr val="tx1"/>
                </a:solidFill>
                <a:latin typeface="+mn-lt"/>
              </a:defRPr>
            </a:lvl2pPr>
            <a:lvl3pPr marL="1143000" indent="-228600" algn="l" rtl="0" fontAlgn="base">
              <a:spcBef>
                <a:spcPct val="20000"/>
              </a:spcBef>
              <a:spcAft>
                <a:spcPct val="0"/>
              </a:spcAft>
              <a:buChar char="•"/>
              <a:defRPr>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pPr marL="457200" indent="-228600" algn="just">
              <a:spcBef>
                <a:spcPts val="0"/>
              </a:spcBef>
              <a:spcAft>
                <a:spcPts val="600"/>
              </a:spcAft>
              <a:defRPr/>
            </a:pPr>
            <a:r>
              <a:rPr lang="en-US" sz="1600" b="0" dirty="0"/>
              <a:t>Clarify Implicit Definitions in Protocols for Distribution connected resources 10 MW and greater</a:t>
            </a:r>
          </a:p>
          <a:p>
            <a:pPr marL="228600" indent="0" algn="just">
              <a:spcBef>
                <a:spcPts val="0"/>
              </a:spcBef>
              <a:spcAft>
                <a:spcPts val="600"/>
              </a:spcAft>
              <a:buNone/>
              <a:defRPr/>
            </a:pPr>
            <a:endParaRPr lang="en-US" sz="1600" b="0" dirty="0" smtClean="0"/>
          </a:p>
          <a:p>
            <a:pPr marL="457200" indent="-228600" algn="just">
              <a:spcBef>
                <a:spcPts val="0"/>
              </a:spcBef>
              <a:spcAft>
                <a:spcPts val="600"/>
              </a:spcAft>
              <a:defRPr/>
            </a:pPr>
            <a:r>
              <a:rPr lang="en-US" sz="1600" b="0" dirty="0" smtClean="0"/>
              <a:t>All transmission connected resources would be required to be registered and modeled, regardless of size.</a:t>
            </a:r>
          </a:p>
          <a:p>
            <a:pPr marL="457200" indent="-228600" algn="just">
              <a:spcBef>
                <a:spcPts val="0"/>
              </a:spcBef>
              <a:spcAft>
                <a:spcPts val="600"/>
              </a:spcAft>
              <a:defRPr/>
            </a:pPr>
            <a:endParaRPr lang="en-US" sz="900" b="0" dirty="0" smtClean="0"/>
          </a:p>
          <a:p>
            <a:pPr marL="457200" indent="-228600" algn="just">
              <a:spcBef>
                <a:spcPts val="0"/>
              </a:spcBef>
              <a:spcAft>
                <a:spcPts val="600"/>
              </a:spcAft>
              <a:defRPr/>
            </a:pPr>
            <a:r>
              <a:rPr lang="en-US" sz="1600" b="0" dirty="0" smtClean="0"/>
              <a:t>A Transmission connected self-generator may be registered as an Non-modeled even though it might occasionally produce more than 10 MW net output for payment during an ERCOT-declared Emergency.</a:t>
            </a:r>
          </a:p>
          <a:p>
            <a:pPr marL="857250" lvl="1" indent="-228600" algn="just">
              <a:spcBef>
                <a:spcPts val="0"/>
              </a:spcBef>
              <a:spcAft>
                <a:spcPts val="600"/>
              </a:spcAft>
              <a:defRPr/>
            </a:pPr>
            <a:r>
              <a:rPr lang="en-US" sz="1400" b="0" dirty="0"/>
              <a:t>ERCOT would review output and determine if a generator is exceeding </a:t>
            </a:r>
            <a:r>
              <a:rPr lang="en-US" sz="1400" b="0" dirty="0" smtClean="0"/>
              <a:t>the </a:t>
            </a:r>
            <a:r>
              <a:rPr lang="en-US" sz="1400" b="0" dirty="0"/>
              <a:t>threshold and should </a:t>
            </a:r>
            <a:r>
              <a:rPr lang="en-US" sz="1400" b="0" dirty="0" smtClean="0"/>
              <a:t>subject </a:t>
            </a:r>
            <a:r>
              <a:rPr lang="en-US" sz="1400" b="0" dirty="0"/>
              <a:t>to registering as a Generation Resource</a:t>
            </a:r>
            <a:r>
              <a:rPr lang="en-US" sz="1400" b="0" dirty="0" smtClean="0"/>
              <a:t>.</a:t>
            </a:r>
          </a:p>
          <a:p>
            <a:pPr marL="628650" lvl="1" indent="0" algn="just">
              <a:spcBef>
                <a:spcPts val="0"/>
              </a:spcBef>
              <a:spcAft>
                <a:spcPts val="600"/>
              </a:spcAft>
              <a:buNone/>
              <a:defRPr/>
            </a:pPr>
            <a:endParaRPr lang="en-US" sz="900" dirty="0"/>
          </a:p>
          <a:p>
            <a:pPr marL="457200" indent="-228600" algn="just">
              <a:spcBef>
                <a:spcPts val="0"/>
              </a:spcBef>
              <a:spcAft>
                <a:spcPts val="600"/>
              </a:spcAft>
              <a:defRPr/>
            </a:pPr>
            <a:r>
              <a:rPr lang="en-US" sz="1600" b="0" dirty="0" smtClean="0"/>
              <a:t>Any resource that wants to participate in Ancillary service market or SCED is required to register as a Generation Resource.</a:t>
            </a:r>
          </a:p>
          <a:p>
            <a:pPr marL="228600" indent="0" algn="just">
              <a:spcBef>
                <a:spcPts val="0"/>
              </a:spcBef>
              <a:spcAft>
                <a:spcPts val="600"/>
              </a:spcAft>
              <a:buNone/>
              <a:defRPr/>
            </a:pPr>
            <a:endParaRPr lang="en-US" sz="900" b="0" dirty="0" smtClean="0"/>
          </a:p>
          <a:p>
            <a:pPr marL="457200" indent="-228600" algn="just">
              <a:spcBef>
                <a:spcPts val="0"/>
              </a:spcBef>
              <a:spcAft>
                <a:spcPts val="600"/>
              </a:spcAft>
              <a:defRPr/>
            </a:pPr>
            <a:r>
              <a:rPr lang="en-US" sz="1600" b="0" dirty="0" smtClean="0"/>
              <a:t>Existing resources </a:t>
            </a:r>
            <a:r>
              <a:rPr lang="en-US" sz="1600" b="0" dirty="0"/>
              <a:t>that are not currently registered, but </a:t>
            </a:r>
            <a:r>
              <a:rPr lang="en-US" sz="1600" b="0" dirty="0" smtClean="0"/>
              <a:t>might be required to </a:t>
            </a:r>
            <a:r>
              <a:rPr lang="en-US" sz="1600" b="0" dirty="0"/>
              <a:t>register under </a:t>
            </a:r>
            <a:r>
              <a:rPr lang="en-US" sz="1600" b="0" dirty="0" smtClean="0"/>
              <a:t>any proposed </a:t>
            </a:r>
            <a:r>
              <a:rPr lang="en-US" sz="1600" b="0" dirty="0"/>
              <a:t>requirements and choose to register as </a:t>
            </a:r>
            <a:r>
              <a:rPr lang="en-US" sz="1600" b="0" dirty="0">
                <a:solidFill>
                  <a:srgbClr val="FF0000"/>
                </a:solidFill>
              </a:rPr>
              <a:t>Non-modeled generators</a:t>
            </a:r>
            <a:r>
              <a:rPr lang="en-US" sz="1600" b="0" dirty="0"/>
              <a:t>, may be grandfathered if they cannot meet specific “Technical Requirements” (reactive, governor</a:t>
            </a:r>
            <a:r>
              <a:rPr lang="en-US" sz="1600" b="0" dirty="0" smtClean="0"/>
              <a:t>).</a:t>
            </a:r>
          </a:p>
          <a:p>
            <a:pPr marL="457200" indent="-228600" algn="just">
              <a:spcBef>
                <a:spcPts val="0"/>
              </a:spcBef>
              <a:spcAft>
                <a:spcPts val="600"/>
              </a:spcAft>
              <a:defRPr/>
            </a:pPr>
            <a:endParaRPr lang="en-US" sz="900" b="0" dirty="0" smtClean="0"/>
          </a:p>
          <a:p>
            <a:pPr marL="457200" indent="-228600" algn="just">
              <a:spcBef>
                <a:spcPts val="0"/>
              </a:spcBef>
              <a:spcAft>
                <a:spcPts val="600"/>
              </a:spcAft>
              <a:defRPr/>
            </a:pPr>
            <a:endParaRPr lang="en-US" sz="1800" b="0" dirty="0"/>
          </a:p>
        </p:txBody>
      </p:sp>
    </p:spTree>
    <p:extLst>
      <p:ext uri="{BB962C8B-B14F-4D97-AF65-F5344CB8AC3E}">
        <p14:creationId xmlns:p14="http://schemas.microsoft.com/office/powerpoint/2010/main" val="10441588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txBox="1">
            <a:spLocks noChangeArrowheads="1"/>
          </p:cNvSpPr>
          <p:nvPr/>
        </p:nvSpPr>
        <p:spPr bwMode="auto">
          <a:xfrm>
            <a:off x="702644" y="838299"/>
            <a:ext cx="7767588" cy="3247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342900" indent="-342900" algn="l" rtl="0" fontAlgn="base">
              <a:spcBef>
                <a:spcPct val="20000"/>
              </a:spcBef>
              <a:spcAft>
                <a:spcPct val="0"/>
              </a:spcAft>
              <a:buChar char="•"/>
              <a:defRPr sz="2000" b="1">
                <a:solidFill>
                  <a:schemeClr val="tx1"/>
                </a:solidFill>
                <a:latin typeface="+mn-lt"/>
                <a:ea typeface="+mn-ea"/>
                <a:cs typeface="+mn-cs"/>
              </a:defRPr>
            </a:lvl1pPr>
            <a:lvl2pPr marL="742950" indent="-285750" algn="l" rtl="0" fontAlgn="base">
              <a:spcBef>
                <a:spcPct val="20000"/>
              </a:spcBef>
              <a:spcAft>
                <a:spcPct val="0"/>
              </a:spcAft>
              <a:buChar char="–"/>
              <a:defRPr sz="2000">
                <a:solidFill>
                  <a:schemeClr val="tx1"/>
                </a:solidFill>
                <a:latin typeface="+mn-lt"/>
              </a:defRPr>
            </a:lvl2pPr>
            <a:lvl3pPr marL="1143000" indent="-228600" algn="l" rtl="0" fontAlgn="base">
              <a:spcBef>
                <a:spcPct val="20000"/>
              </a:spcBef>
              <a:spcAft>
                <a:spcPct val="0"/>
              </a:spcAft>
              <a:buChar char="•"/>
              <a:defRPr>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pPr marL="457200" lvl="1" algn="just">
              <a:spcBef>
                <a:spcPts val="0"/>
              </a:spcBef>
              <a:spcAft>
                <a:spcPts val="600"/>
              </a:spcAft>
              <a:defRPr/>
            </a:pPr>
            <a:r>
              <a:rPr lang="en-US" sz="1800" dirty="0" smtClean="0"/>
              <a:t>How </a:t>
            </a:r>
            <a:r>
              <a:rPr lang="en-US" sz="1800" dirty="0"/>
              <a:t>to handle Aggregations of distribution connected </a:t>
            </a:r>
            <a:r>
              <a:rPr lang="en-US" sz="1800" dirty="0" smtClean="0"/>
              <a:t>generators that want to register as Generation </a:t>
            </a:r>
            <a:r>
              <a:rPr lang="en-US" sz="1800" dirty="0"/>
              <a:t>R</a:t>
            </a:r>
            <a:r>
              <a:rPr lang="en-US" sz="1800" dirty="0" smtClean="0"/>
              <a:t>esources ?</a:t>
            </a:r>
          </a:p>
          <a:p>
            <a:pPr marL="457200" lvl="1" algn="just">
              <a:spcBef>
                <a:spcPts val="0"/>
              </a:spcBef>
              <a:spcAft>
                <a:spcPts val="600"/>
              </a:spcAft>
              <a:defRPr/>
            </a:pPr>
            <a:endParaRPr lang="en-US" sz="1800" dirty="0"/>
          </a:p>
          <a:p>
            <a:pPr marL="457200" lvl="1" algn="just">
              <a:spcBef>
                <a:spcPts val="0"/>
              </a:spcBef>
              <a:spcAft>
                <a:spcPts val="600"/>
              </a:spcAft>
              <a:defRPr/>
            </a:pPr>
            <a:r>
              <a:rPr lang="en-US" sz="1800" dirty="0"/>
              <a:t>Energy Storage registration/modeling issues.</a:t>
            </a:r>
          </a:p>
          <a:p>
            <a:pPr marL="857250" lvl="2">
              <a:spcBef>
                <a:spcPts val="0"/>
              </a:spcBef>
              <a:spcAft>
                <a:spcPts val="600"/>
              </a:spcAft>
              <a:defRPr/>
            </a:pPr>
            <a:r>
              <a:rPr lang="en-US" dirty="0"/>
              <a:t>This will not be a significant area of focus as part of this task force and will instead be included in the whitepaper for further discussion</a:t>
            </a:r>
            <a:r>
              <a:rPr lang="en-US" dirty="0" smtClean="0"/>
              <a:t>.</a:t>
            </a:r>
          </a:p>
          <a:p>
            <a:pPr marL="857250" lvl="2">
              <a:spcBef>
                <a:spcPts val="0"/>
              </a:spcBef>
              <a:spcAft>
                <a:spcPts val="600"/>
              </a:spcAft>
              <a:defRPr/>
            </a:pPr>
            <a:endParaRPr lang="en-US" dirty="0"/>
          </a:p>
          <a:p>
            <a:pPr marL="457200" lvl="1" algn="just">
              <a:spcBef>
                <a:spcPts val="0"/>
              </a:spcBef>
              <a:spcAft>
                <a:spcPts val="600"/>
              </a:spcAft>
              <a:defRPr/>
            </a:pPr>
            <a:r>
              <a:rPr lang="en-US" sz="1800" dirty="0" smtClean="0"/>
              <a:t>To </a:t>
            </a:r>
            <a:r>
              <a:rPr lang="en-US" sz="1800" dirty="0"/>
              <a:t>what extent do we construct definitions-- and do definitions correlate to obligations? This may be a whitepaper issue. </a:t>
            </a:r>
          </a:p>
        </p:txBody>
      </p:sp>
      <p:sp>
        <p:nvSpPr>
          <p:cNvPr id="9" name="Title 8"/>
          <p:cNvSpPr>
            <a:spLocks noGrp="1"/>
          </p:cNvSpPr>
          <p:nvPr>
            <p:ph type="title"/>
          </p:nvPr>
        </p:nvSpPr>
        <p:spPr>
          <a:xfrm>
            <a:off x="379663" y="179143"/>
            <a:ext cx="8444685" cy="461665"/>
          </a:xfrm>
        </p:spPr>
        <p:txBody>
          <a:bodyPr/>
          <a:lstStyle/>
          <a:p>
            <a:r>
              <a:rPr lang="en-US" dirty="0">
                <a:solidFill>
                  <a:srgbClr val="1ECBE2"/>
                </a:solidFill>
              </a:rPr>
              <a:t>Topics for Additional Discussion</a:t>
            </a:r>
          </a:p>
        </p:txBody>
      </p:sp>
    </p:spTree>
    <p:extLst>
      <p:ext uri="{BB962C8B-B14F-4D97-AF65-F5344CB8AC3E}">
        <p14:creationId xmlns:p14="http://schemas.microsoft.com/office/powerpoint/2010/main" val="4164602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latin typeface="Calibri Light" panose="020F0302020204030204" pitchFamily="34" charset="0"/>
              </a:rPr>
              <a:t>Stages of Activities</a:t>
            </a:r>
          </a:p>
        </p:txBody>
      </p:sp>
      <p:sp>
        <p:nvSpPr>
          <p:cNvPr id="2" name="Content Placeholder 1"/>
          <p:cNvSpPr>
            <a:spLocks noGrp="1"/>
          </p:cNvSpPr>
          <p:nvPr>
            <p:ph idx="1"/>
          </p:nvPr>
        </p:nvSpPr>
        <p:spPr>
          <a:xfrm>
            <a:off x="304800" y="1066800"/>
            <a:ext cx="8534400" cy="4319832"/>
          </a:xfrm>
        </p:spPr>
        <p:txBody>
          <a:bodyPr/>
          <a:lstStyle/>
          <a:p>
            <a:r>
              <a:rPr lang="en-US" sz="2400" dirty="0" smtClean="0"/>
              <a:t>Stage </a:t>
            </a:r>
            <a:r>
              <a:rPr lang="en-US" sz="2400" dirty="0"/>
              <a:t>1 - Align definitions to identify differences</a:t>
            </a:r>
          </a:p>
          <a:p>
            <a:pPr lvl="1"/>
            <a:r>
              <a:rPr lang="en-US" sz="2000" dirty="0"/>
              <a:t>Initial </a:t>
            </a:r>
            <a:r>
              <a:rPr lang="en-US" sz="2000" dirty="0" smtClean="0">
                <a:solidFill>
                  <a:srgbClr val="1ECBE2"/>
                </a:solidFill>
              </a:rPr>
              <a:t>Framework</a:t>
            </a:r>
            <a:r>
              <a:rPr lang="en-US" sz="2000" dirty="0" smtClean="0"/>
              <a:t> </a:t>
            </a:r>
            <a:r>
              <a:rPr lang="en-US" sz="2000" dirty="0"/>
              <a:t>by Jay identifies resource types</a:t>
            </a:r>
            <a:r>
              <a:rPr lang="en-US" sz="2000" dirty="0" smtClean="0"/>
              <a:t>. (see slide 6) </a:t>
            </a:r>
            <a:endParaRPr lang="en-US" sz="2000" dirty="0"/>
          </a:p>
          <a:p>
            <a:pPr lvl="1"/>
            <a:r>
              <a:rPr lang="en-US" sz="2000" dirty="0" smtClean="0"/>
              <a:t>Initial </a:t>
            </a:r>
            <a:r>
              <a:rPr lang="en-US" sz="2000" dirty="0"/>
              <a:t>table comparing </a:t>
            </a:r>
            <a:r>
              <a:rPr lang="en-US" sz="2000" dirty="0" smtClean="0"/>
              <a:t>NERC/PURA/PUCT/ERCOT generated</a:t>
            </a:r>
          </a:p>
          <a:p>
            <a:pPr lvl="1"/>
            <a:r>
              <a:rPr lang="en-US" sz="2000" dirty="0"/>
              <a:t>Develop consensus on new Terms and/or </a:t>
            </a:r>
            <a:r>
              <a:rPr lang="en-US" sz="2000" dirty="0" smtClean="0"/>
              <a:t>definitions</a:t>
            </a:r>
            <a:endParaRPr lang="en-US" sz="2000" dirty="0"/>
          </a:p>
          <a:p>
            <a:pPr lvl="1"/>
            <a:r>
              <a:rPr lang="en-US" sz="2000" dirty="0" smtClean="0"/>
              <a:t>Align </a:t>
            </a:r>
            <a:r>
              <a:rPr lang="en-US" sz="2000" dirty="0"/>
              <a:t>with Jay’s Resource analysis</a:t>
            </a:r>
          </a:p>
          <a:p>
            <a:pPr lvl="2"/>
            <a:r>
              <a:rPr lang="en-US" sz="1600" dirty="0"/>
              <a:t>Revise and streamline to capture key issues and gaps</a:t>
            </a:r>
          </a:p>
          <a:p>
            <a:pPr lvl="1"/>
            <a:r>
              <a:rPr lang="en-US" sz="2000" dirty="0" smtClean="0"/>
              <a:t>Publish </a:t>
            </a:r>
            <a:r>
              <a:rPr lang="en-US" sz="2000" dirty="0"/>
              <a:t>new Terms/Definitions</a:t>
            </a:r>
          </a:p>
          <a:p>
            <a:pPr lvl="2"/>
            <a:r>
              <a:rPr lang="en-US" sz="1600" dirty="0">
                <a:solidFill>
                  <a:srgbClr val="FF0000"/>
                </a:solidFill>
              </a:rPr>
              <a:t>Terms or definitions without agreement will be included in the whitepaper.</a:t>
            </a:r>
          </a:p>
          <a:p>
            <a:pPr lvl="1"/>
            <a:r>
              <a:rPr lang="en-US" sz="2000" dirty="0">
                <a:solidFill>
                  <a:srgbClr val="FF0000"/>
                </a:solidFill>
              </a:rPr>
              <a:t>Should suggested changes be sent to PRS for approval</a:t>
            </a:r>
            <a:r>
              <a:rPr lang="en-US" sz="2000" dirty="0" smtClean="0">
                <a:solidFill>
                  <a:srgbClr val="FF0000"/>
                </a:solidFill>
              </a:rPr>
              <a:t>?</a:t>
            </a:r>
          </a:p>
          <a:p>
            <a:pPr lvl="1"/>
            <a:endParaRPr lang="en-US" sz="2000" dirty="0">
              <a:solidFill>
                <a:srgbClr val="FF0000"/>
              </a:solidFill>
            </a:endParaRPr>
          </a:p>
          <a:p>
            <a:r>
              <a:rPr lang="en-US" sz="2400" dirty="0"/>
              <a:t>Estimated duration 6-8 months</a:t>
            </a:r>
          </a:p>
        </p:txBody>
      </p:sp>
    </p:spTree>
    <p:extLst>
      <p:ext uri="{BB962C8B-B14F-4D97-AF65-F5344CB8AC3E}">
        <p14:creationId xmlns:p14="http://schemas.microsoft.com/office/powerpoint/2010/main" val="3719231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latin typeface="Calibri Light" panose="020F0302020204030204" pitchFamily="34" charset="0"/>
              </a:rPr>
              <a:t>Stages of </a:t>
            </a:r>
            <a:r>
              <a:rPr lang="en-US" dirty="0" smtClean="0">
                <a:latin typeface="Calibri Light" panose="020F0302020204030204" pitchFamily="34" charset="0"/>
              </a:rPr>
              <a:t>Activities (</a:t>
            </a:r>
            <a:r>
              <a:rPr lang="en-US" dirty="0" err="1" smtClean="0">
                <a:latin typeface="Calibri Light" panose="020F0302020204030204" pitchFamily="34" charset="0"/>
              </a:rPr>
              <a:t>cont</a:t>
            </a:r>
            <a:r>
              <a:rPr lang="en-US" dirty="0" smtClean="0">
                <a:latin typeface="Calibri Light" panose="020F0302020204030204" pitchFamily="34" charset="0"/>
              </a:rPr>
              <a:t>)</a:t>
            </a:r>
            <a:endParaRPr lang="en-US" dirty="0">
              <a:latin typeface="Calibri Light" panose="020F0302020204030204" pitchFamily="34" charset="0"/>
            </a:endParaRPr>
          </a:p>
        </p:txBody>
      </p:sp>
      <p:sp>
        <p:nvSpPr>
          <p:cNvPr id="2" name="Content Placeholder 1"/>
          <p:cNvSpPr>
            <a:spLocks noGrp="1"/>
          </p:cNvSpPr>
          <p:nvPr>
            <p:ph idx="1"/>
          </p:nvPr>
        </p:nvSpPr>
        <p:spPr>
          <a:xfrm>
            <a:off x="304800" y="1066800"/>
            <a:ext cx="8534400" cy="4319832"/>
          </a:xfrm>
        </p:spPr>
        <p:txBody>
          <a:bodyPr/>
          <a:lstStyle/>
          <a:p>
            <a:r>
              <a:rPr lang="en-US" sz="2400" dirty="0" smtClean="0"/>
              <a:t>Stage </a:t>
            </a:r>
            <a:r>
              <a:rPr lang="en-US" sz="2400" dirty="0"/>
              <a:t>2 – Clarify Definitions for Transmission connected resources </a:t>
            </a:r>
          </a:p>
          <a:p>
            <a:pPr lvl="1"/>
            <a:r>
              <a:rPr lang="en-US" sz="2000" dirty="0"/>
              <a:t>Revise/replace “Non-modeled” term per new definitions</a:t>
            </a:r>
          </a:p>
          <a:p>
            <a:pPr lvl="1"/>
            <a:r>
              <a:rPr lang="en-US" sz="2000" dirty="0"/>
              <a:t>Recommend/Submit first NPRR.</a:t>
            </a:r>
          </a:p>
          <a:p>
            <a:pPr lvl="1"/>
            <a:endParaRPr lang="en-US" sz="2000" dirty="0"/>
          </a:p>
          <a:p>
            <a:r>
              <a:rPr lang="en-US" sz="2400" dirty="0"/>
              <a:t>Estimated Duration 6 months</a:t>
            </a:r>
          </a:p>
          <a:p>
            <a:endParaRPr lang="en-US" sz="2400" dirty="0"/>
          </a:p>
        </p:txBody>
      </p:sp>
    </p:spTree>
    <p:extLst>
      <p:ext uri="{BB962C8B-B14F-4D97-AF65-F5344CB8AC3E}">
        <p14:creationId xmlns:p14="http://schemas.microsoft.com/office/powerpoint/2010/main" val="2572657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latin typeface="Calibri Light" panose="020F0302020204030204" pitchFamily="34" charset="0"/>
              </a:rPr>
              <a:t>Stages of </a:t>
            </a:r>
            <a:r>
              <a:rPr lang="en-US" dirty="0" smtClean="0">
                <a:latin typeface="Calibri Light" panose="020F0302020204030204" pitchFamily="34" charset="0"/>
              </a:rPr>
              <a:t>Activities (</a:t>
            </a:r>
            <a:r>
              <a:rPr lang="en-US" dirty="0" err="1" smtClean="0">
                <a:latin typeface="Calibri Light" panose="020F0302020204030204" pitchFamily="34" charset="0"/>
              </a:rPr>
              <a:t>cont</a:t>
            </a:r>
            <a:r>
              <a:rPr lang="en-US" dirty="0" smtClean="0">
                <a:latin typeface="Calibri Light" panose="020F0302020204030204" pitchFamily="34" charset="0"/>
              </a:rPr>
              <a:t>)</a:t>
            </a:r>
            <a:endParaRPr lang="en-US" dirty="0">
              <a:latin typeface="Calibri Light" panose="020F0302020204030204" pitchFamily="34" charset="0"/>
            </a:endParaRPr>
          </a:p>
        </p:txBody>
      </p:sp>
      <p:sp>
        <p:nvSpPr>
          <p:cNvPr id="2" name="Content Placeholder 1"/>
          <p:cNvSpPr>
            <a:spLocks noGrp="1"/>
          </p:cNvSpPr>
          <p:nvPr>
            <p:ph idx="1"/>
          </p:nvPr>
        </p:nvSpPr>
        <p:spPr>
          <a:xfrm>
            <a:off x="304800" y="1066800"/>
            <a:ext cx="8534400" cy="4319832"/>
          </a:xfrm>
        </p:spPr>
        <p:txBody>
          <a:bodyPr/>
          <a:lstStyle/>
          <a:p>
            <a:r>
              <a:rPr lang="en-US" sz="2400" dirty="0" smtClean="0"/>
              <a:t>Stage </a:t>
            </a:r>
            <a:r>
              <a:rPr lang="en-US" sz="2400" dirty="0"/>
              <a:t>3 – Clarify definitions for Distribution connected resources</a:t>
            </a:r>
          </a:p>
          <a:p>
            <a:pPr lvl="1"/>
            <a:r>
              <a:rPr lang="en-US" sz="2000" dirty="0"/>
              <a:t>Generate new categories addressing multiple configurations</a:t>
            </a:r>
          </a:p>
          <a:p>
            <a:pPr lvl="1"/>
            <a:r>
              <a:rPr lang="en-US" sz="2000" dirty="0"/>
              <a:t>Utilize definitions  established in step 1 where possible.</a:t>
            </a:r>
          </a:p>
          <a:p>
            <a:pPr lvl="1"/>
            <a:r>
              <a:rPr lang="en-US" sz="2000" dirty="0"/>
              <a:t>Include current and proposed future DG categories together, or address in separate NPRRs?</a:t>
            </a:r>
          </a:p>
          <a:p>
            <a:pPr lvl="1"/>
            <a:r>
              <a:rPr lang="en-US" sz="2000" dirty="0"/>
              <a:t>Submit  NPRR(s).</a:t>
            </a:r>
          </a:p>
          <a:p>
            <a:pPr lvl="1"/>
            <a:endParaRPr lang="en-US" sz="2000" dirty="0"/>
          </a:p>
          <a:p>
            <a:r>
              <a:rPr lang="en-US" sz="2400" dirty="0"/>
              <a:t>Estimated duration 6-8 months</a:t>
            </a:r>
          </a:p>
          <a:p>
            <a:pPr lvl="1"/>
            <a:endParaRPr lang="en-US" sz="2000" dirty="0"/>
          </a:p>
          <a:p>
            <a:endParaRPr lang="en-US" sz="2400" dirty="0"/>
          </a:p>
        </p:txBody>
      </p:sp>
    </p:spTree>
    <p:extLst>
      <p:ext uri="{BB962C8B-B14F-4D97-AF65-F5344CB8AC3E}">
        <p14:creationId xmlns:p14="http://schemas.microsoft.com/office/powerpoint/2010/main" val="1071372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latin typeface="Calibri Light" panose="020F0302020204030204" pitchFamily="34" charset="0"/>
              </a:rPr>
              <a:t>The RTF Journey through the wilderness….</a:t>
            </a:r>
            <a:endParaRPr lang="en-US" dirty="0">
              <a:latin typeface="Calibri Light" panose="020F0302020204030204" pitchFamily="34" charset="0"/>
            </a:endParaRPr>
          </a:p>
        </p:txBody>
      </p:sp>
      <p:sp>
        <p:nvSpPr>
          <p:cNvPr id="2" name="Content Placeholder 1"/>
          <p:cNvSpPr>
            <a:spLocks noGrp="1"/>
          </p:cNvSpPr>
          <p:nvPr>
            <p:ph idx="1"/>
          </p:nvPr>
        </p:nvSpPr>
        <p:spPr>
          <a:xfrm>
            <a:off x="304800" y="1066800"/>
            <a:ext cx="8534400" cy="4319832"/>
          </a:xfrm>
        </p:spPr>
        <p:txBody>
          <a:bodyPr/>
          <a:lstStyle/>
          <a:p>
            <a:r>
              <a:rPr lang="en-US" sz="2400" dirty="0" smtClean="0"/>
              <a:t>The information on the following slides represents the discussions that took place over the months as we discussed and debated what was in the protocols and what would require further clarification.</a:t>
            </a:r>
          </a:p>
          <a:p>
            <a:r>
              <a:rPr lang="en-US" sz="2400" dirty="0" smtClean="0"/>
              <a:t>The priority was to separate and refine by topics those that were simply definition items from those that could include additional requirements.  </a:t>
            </a:r>
          </a:p>
          <a:p>
            <a:pPr lvl="1"/>
            <a:r>
              <a:rPr lang="en-US" sz="2000" dirty="0" smtClean="0"/>
              <a:t>Additional Items resolved among the group as needing further work with NPRR are captured on slide #20</a:t>
            </a:r>
          </a:p>
          <a:p>
            <a:pPr lvl="1"/>
            <a:r>
              <a:rPr lang="en-US" sz="2000" dirty="0" smtClean="0"/>
              <a:t>Additional Items identified as requiring significant further work in other committees are captured on slide #21</a:t>
            </a:r>
          </a:p>
          <a:p>
            <a:r>
              <a:rPr lang="en-US" sz="2400" dirty="0" smtClean="0"/>
              <a:t>Extensive notes have been added to the following slides to help clarify the thought processes along the way.</a:t>
            </a:r>
          </a:p>
          <a:p>
            <a:endParaRPr lang="en-US" sz="2400" dirty="0"/>
          </a:p>
          <a:p>
            <a:pPr lvl="1"/>
            <a:endParaRPr lang="en-US" sz="2000" dirty="0"/>
          </a:p>
          <a:p>
            <a:endParaRPr lang="en-US" sz="2400" dirty="0"/>
          </a:p>
        </p:txBody>
      </p:sp>
    </p:spTree>
    <p:extLst>
      <p:ext uri="{BB962C8B-B14F-4D97-AF65-F5344CB8AC3E}">
        <p14:creationId xmlns:p14="http://schemas.microsoft.com/office/powerpoint/2010/main" val="1257202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838201" y="1176708"/>
            <a:ext cx="7162800" cy="5386845"/>
          </a:xfrm>
          <a:prstGeom prst="rect">
            <a:avLst/>
          </a:prstGeom>
        </p:spPr>
      </p:pic>
      <p:sp>
        <p:nvSpPr>
          <p:cNvPr id="9" name="Title 8"/>
          <p:cNvSpPr>
            <a:spLocks noGrp="1"/>
          </p:cNvSpPr>
          <p:nvPr>
            <p:ph type="title"/>
          </p:nvPr>
        </p:nvSpPr>
        <p:spPr>
          <a:xfrm>
            <a:off x="381000" y="228600"/>
            <a:ext cx="8458200" cy="1143000"/>
          </a:xfrm>
        </p:spPr>
        <p:txBody>
          <a:bodyPr/>
          <a:lstStyle/>
          <a:p>
            <a:pPr algn="ctr"/>
            <a:r>
              <a:rPr lang="en-US" dirty="0" smtClean="0">
                <a:latin typeface="Calibri Light" panose="020F0302020204030204" pitchFamily="34" charset="0"/>
              </a:rPr>
              <a:t>Jay’s First Proposal for a Framework </a:t>
            </a:r>
            <a:br>
              <a:rPr lang="en-US" dirty="0" smtClean="0">
                <a:latin typeface="Calibri Light" panose="020F0302020204030204" pitchFamily="34" charset="0"/>
              </a:rPr>
            </a:br>
            <a:r>
              <a:rPr lang="en-US" dirty="0" smtClean="0">
                <a:latin typeface="Calibri Light" panose="020F0302020204030204" pitchFamily="34" charset="0"/>
              </a:rPr>
              <a:t>(see RTF Aug 11, 2017)</a:t>
            </a:r>
            <a:endParaRPr lang="en-US" dirty="0">
              <a:latin typeface="Calibri Light" panose="020F0302020204030204" pitchFamily="34" charset="0"/>
            </a:endParaRPr>
          </a:p>
        </p:txBody>
      </p:sp>
      <p:sp>
        <p:nvSpPr>
          <p:cNvPr id="3" name="Rectangle 2"/>
          <p:cNvSpPr/>
          <p:nvPr/>
        </p:nvSpPr>
        <p:spPr>
          <a:xfrm>
            <a:off x="685800" y="1066800"/>
            <a:ext cx="7313024" cy="3886200"/>
          </a:xfrm>
          <a:prstGeom prst="rect">
            <a:avLst/>
          </a:prstGeom>
          <a:noFill/>
          <a:ln w="349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85800" y="4953000"/>
            <a:ext cx="3807823"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495800" y="4953000"/>
            <a:ext cx="3503024"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08846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Light" panose="020F0302020204030204" pitchFamily="34" charset="0"/>
              </a:rPr>
              <a:t>Current definition (Protocol Section 2.1)</a:t>
            </a:r>
            <a:endParaRPr lang="en-US" dirty="0">
              <a:latin typeface="Calibri Light" panose="020F0302020204030204" pitchFamily="34" charset="0"/>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8</a:t>
            </a:fld>
            <a:endParaRPr lang="en-US" dirty="0">
              <a:solidFill>
                <a:prstClr val="black">
                  <a:tint val="75000"/>
                </a:prstClr>
              </a:solidFill>
            </a:endParaRPr>
          </a:p>
        </p:txBody>
      </p:sp>
      <p:pic>
        <p:nvPicPr>
          <p:cNvPr id="5" name="Picture 4"/>
          <p:cNvPicPr>
            <a:picLocks noChangeAspect="1"/>
          </p:cNvPicPr>
          <p:nvPr/>
        </p:nvPicPr>
        <p:blipFill>
          <a:blip r:embed="rId3"/>
          <a:stretch>
            <a:fillRect/>
          </a:stretch>
        </p:blipFill>
        <p:spPr>
          <a:xfrm>
            <a:off x="413657" y="1219200"/>
            <a:ext cx="8153400" cy="2888365"/>
          </a:xfrm>
          <a:prstGeom prst="rect">
            <a:avLst/>
          </a:prstGeom>
        </p:spPr>
      </p:pic>
    </p:spTree>
    <p:extLst>
      <p:ext uri="{BB962C8B-B14F-4D97-AF65-F5344CB8AC3E}">
        <p14:creationId xmlns:p14="http://schemas.microsoft.com/office/powerpoint/2010/main" val="29283354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46918"/>
          </a:xfrm>
        </p:spPr>
        <p:txBody>
          <a:bodyPr/>
          <a:lstStyle/>
          <a:p>
            <a:pPr algn="ctr"/>
            <a:r>
              <a:rPr lang="en-US" dirty="0" smtClean="0">
                <a:solidFill>
                  <a:srgbClr val="1ECBE2"/>
                </a:solidFill>
                <a:latin typeface="Calibri Light" panose="020F0302020204030204"/>
              </a:rPr>
              <a:t>Framework proposal, revision 2 – </a:t>
            </a:r>
            <a:br>
              <a:rPr lang="en-US" dirty="0" smtClean="0">
                <a:solidFill>
                  <a:srgbClr val="1ECBE2"/>
                </a:solidFill>
                <a:latin typeface="Calibri Light" panose="020F0302020204030204"/>
              </a:rPr>
            </a:br>
            <a:r>
              <a:rPr lang="en-US" dirty="0" smtClean="0">
                <a:solidFill>
                  <a:srgbClr val="1ECBE2"/>
                </a:solidFill>
                <a:latin typeface="Calibri Light" panose="020F0302020204030204"/>
              </a:rPr>
              <a:t>Includes all distributed generation types.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9</a:t>
            </a:fld>
            <a:endParaRPr lang="en-US" dirty="0">
              <a:solidFill>
                <a:prstClr val="black">
                  <a:tint val="75000"/>
                </a:prstClr>
              </a:solidFill>
            </a:endParaRPr>
          </a:p>
        </p:txBody>
      </p:sp>
      <p:pic>
        <p:nvPicPr>
          <p:cNvPr id="3" name="Picture 2"/>
          <p:cNvPicPr>
            <a:picLocks noChangeAspect="1"/>
          </p:cNvPicPr>
          <p:nvPr/>
        </p:nvPicPr>
        <p:blipFill>
          <a:blip r:embed="rId3"/>
          <a:stretch>
            <a:fillRect/>
          </a:stretch>
        </p:blipFill>
        <p:spPr>
          <a:xfrm>
            <a:off x="261937" y="1609725"/>
            <a:ext cx="8620125" cy="3638550"/>
          </a:xfrm>
          <a:prstGeom prst="rect">
            <a:avLst/>
          </a:prstGeom>
        </p:spPr>
      </p:pic>
    </p:spTree>
    <p:extLst>
      <p:ext uri="{BB962C8B-B14F-4D97-AF65-F5344CB8AC3E}">
        <p14:creationId xmlns:p14="http://schemas.microsoft.com/office/powerpoint/2010/main" val="220349220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48F63C-08AC-4CDD-B36F-0851B11853CB}">
  <ds:schemaRefs>
    <ds:schemaRef ds:uri="http://schemas.microsoft.com/office/2006/documentManagement/types"/>
    <ds:schemaRef ds:uri="http://www.w3.org/XML/1998/namespace"/>
    <ds:schemaRef ds:uri="c34af464-7aa1-4edd-9be4-83dffc1cb926"/>
    <ds:schemaRef ds:uri="http://purl.org/dc/elements/1.1/"/>
    <ds:schemaRef ds:uri="http://schemas.microsoft.com/office/infopath/2007/PartnerControls"/>
    <ds:schemaRef ds:uri="http://purl.org/dc/dcmitype/"/>
    <ds:schemaRef ds:uri="http://schemas.openxmlformats.org/package/2006/metadata/core-properti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686AC9E6-93EC-408A-81EA-765D121FF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0884B7F-5407-4A7E-885F-D19D0E5ED72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10515</TotalTime>
  <Words>1617</Words>
  <Application>Microsoft Office PowerPoint</Application>
  <PresentationFormat>On-screen Show (4:3)</PresentationFormat>
  <Paragraphs>285</Paragraphs>
  <Slides>25</Slides>
  <Notes>18</Notes>
  <HiddenSlides>0</HiddenSlides>
  <MMClips>0</MMClips>
  <ScaleCrop>false</ScaleCrop>
  <HeadingPairs>
    <vt:vector size="6" baseType="variant">
      <vt:variant>
        <vt:lpstr>Fonts Used</vt:lpstr>
      </vt:variant>
      <vt:variant>
        <vt:i4>6</vt:i4>
      </vt:variant>
      <vt:variant>
        <vt:lpstr>Theme</vt:lpstr>
      </vt:variant>
      <vt:variant>
        <vt:i4>6</vt:i4>
      </vt:variant>
      <vt:variant>
        <vt:lpstr>Slide Titles</vt:lpstr>
      </vt:variant>
      <vt:variant>
        <vt:i4>25</vt:i4>
      </vt:variant>
    </vt:vector>
  </HeadingPairs>
  <TitlesOfParts>
    <vt:vector size="37" baseType="lpstr">
      <vt:lpstr>Arial</vt:lpstr>
      <vt:lpstr>Calibri</vt:lpstr>
      <vt:lpstr>Calibri Light</vt:lpstr>
      <vt:lpstr>Courier New</vt:lpstr>
      <vt:lpstr>Times New Roman</vt:lpstr>
      <vt:lpstr>Wingdings</vt:lpstr>
      <vt:lpstr>1_Custom Design</vt:lpstr>
      <vt:lpstr>Office Theme</vt:lpstr>
      <vt:lpstr>Custom Design</vt:lpstr>
      <vt:lpstr>1_Office Theme</vt:lpstr>
      <vt:lpstr>2_Office Theme</vt:lpstr>
      <vt:lpstr>4_Office Theme</vt:lpstr>
      <vt:lpstr>PowerPoint Presentation</vt:lpstr>
      <vt:lpstr>Background</vt:lpstr>
      <vt:lpstr>Stages of Activities</vt:lpstr>
      <vt:lpstr>Stages of Activities (cont)</vt:lpstr>
      <vt:lpstr>Stages of Activities (cont)</vt:lpstr>
      <vt:lpstr>The RTF Journey through the wilderness….</vt:lpstr>
      <vt:lpstr>Jay’s First Proposal for a Framework  (see RTF Aug 11, 2017)</vt:lpstr>
      <vt:lpstr>Current definition (Protocol Section 2.1)</vt:lpstr>
      <vt:lpstr>Framework proposal, revision 2 –  Includes all distributed generation types.</vt:lpstr>
      <vt:lpstr>Framework Proposal (continued)</vt:lpstr>
      <vt:lpstr>Example Technical Requirements</vt:lpstr>
      <vt:lpstr>PowerPoint Presentation</vt:lpstr>
      <vt:lpstr>PowerPoint Presentation</vt:lpstr>
      <vt:lpstr>Revise terminology for resources in the ERCOT systems</vt:lpstr>
      <vt:lpstr>Some Examples</vt:lpstr>
      <vt:lpstr>Examples</vt:lpstr>
      <vt:lpstr>PowerPoint Presentation</vt:lpstr>
      <vt:lpstr>PowerPoint Presentation</vt:lpstr>
      <vt:lpstr>Examples of Distribution Connected Resources</vt:lpstr>
      <vt:lpstr>Proposed Category Nomenclature – using existing requirements</vt:lpstr>
      <vt:lpstr>Final Proposed Resource Definition Framework</vt:lpstr>
      <vt:lpstr>Example Registration Flowchart page 1</vt:lpstr>
      <vt:lpstr>Example Registration Flowchart page 2</vt:lpstr>
      <vt:lpstr>Points brought up during discussions for consideration in future NPRRs (Stage 2+)</vt:lpstr>
      <vt:lpstr>Topics for Additional Discussion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Stice, Clayton</cp:lastModifiedBy>
  <cp:revision>196</cp:revision>
  <cp:lastPrinted>2016-01-21T20:53:15Z</cp:lastPrinted>
  <dcterms:created xsi:type="dcterms:W3CDTF">2016-01-21T15:20:31Z</dcterms:created>
  <dcterms:modified xsi:type="dcterms:W3CDTF">2018-04-10T19:19:11Z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