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
  </p:notesMasterIdLst>
  <p:sldIdLst>
    <p:sldId id="618031053" r:id="rId2"/>
    <p:sldId id="800613797" r:id="rId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4660"/>
  </p:normalViewPr>
  <p:slideViewPr>
    <p:cSldViewPr snapToGrid="0">
      <p:cViewPr varScale="1">
        <p:scale>
          <a:sx n="129" d="100"/>
          <a:sy n="129" d="100"/>
        </p:scale>
        <p:origin x="774" y="12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4EDCFE6-CA15-4CA7-873E-6F8DA85A3850}" type="datetimeFigureOut">
              <a:rPr lang="en-US" smtClean="0"/>
              <a:t>4/10/2018</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12B735D-DB4C-4AFA-A4E8-22F5406E71D5}" type="slidenum">
              <a:rPr lang="en-US" smtClean="0"/>
              <a:t>‹#›</a:t>
            </a:fld>
            <a:endParaRPr lang="en-US"/>
          </a:p>
        </p:txBody>
      </p:sp>
    </p:spTree>
    <p:extLst>
      <p:ext uri="{BB962C8B-B14F-4D97-AF65-F5344CB8AC3E}">
        <p14:creationId xmlns:p14="http://schemas.microsoft.com/office/powerpoint/2010/main" val="19784158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a:prstGeom prst="rect">
            <a:avLst/>
          </a:prstGeo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r>
              <a:rPr lang="en-US" smtClean="0">
                <a:solidFill>
                  <a:prstClr val="black">
                    <a:tint val="75000"/>
                  </a:prstClr>
                </a:solidFill>
              </a:rPr>
              <a:t>Footer text goes here.</a:t>
            </a:r>
            <a:endParaRPr lang="en-US">
              <a:solidFill>
                <a:prstClr val="black">
                  <a:tint val="75000"/>
                </a:prstClr>
              </a:solidFill>
            </a:endParaRPr>
          </a:p>
        </p:txBody>
      </p:sp>
      <p:sp>
        <p:nvSpPr>
          <p:cNvPr id="7" name="Slide Number Placeholder 5"/>
          <p:cNvSpPr>
            <a:spLocks noGrp="1"/>
          </p:cNvSpPr>
          <p:nvPr>
            <p:ph type="sldNum" sz="quarter" idx="4"/>
          </p:nvPr>
        </p:nvSpPr>
        <p:spPr>
          <a:xfrm>
            <a:off x="8610600" y="6561140"/>
            <a:ext cx="457200" cy="212725"/>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634731105"/>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1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FFFFFF"/>
              </a:solidFill>
            </a:endParaRPr>
          </a:p>
        </p:txBody>
      </p:sp>
      <p:sp>
        <p:nvSpPr>
          <p:cNvPr id="8" name="Footer Placeholder 4"/>
          <p:cNvSpPr>
            <a:spLocks noGrp="1"/>
          </p:cNvSpPr>
          <p:nvPr>
            <p:ph type="ftr" sz="quarter" idx="11"/>
          </p:nvPr>
        </p:nvSpPr>
        <p:spPr>
          <a:xfrm>
            <a:off x="2743200" y="6553200"/>
            <a:ext cx="4038600" cy="228600"/>
          </a:xfrm>
        </p:spPr>
        <p:txBody>
          <a:bodyPr/>
          <a:lstStyle/>
          <a:p>
            <a:r>
              <a:rPr lang="en-US" smtClean="0">
                <a:solidFill>
                  <a:prstClr val="black">
                    <a:tint val="75000"/>
                  </a:prstClr>
                </a:solidFill>
              </a:rPr>
              <a:t>Footer text goes here.</a:t>
            </a:r>
            <a:endParaRPr lang="en-US">
              <a:solidFill>
                <a:prstClr val="black">
                  <a:tint val="75000"/>
                </a:prstClr>
              </a:solidFill>
            </a:endParaRP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40"/>
            <a:ext cx="457200" cy="212725"/>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57974092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smtClean="0">
                <a:solidFill>
                  <a:prstClr val="black">
                    <a:tint val="75000"/>
                  </a:prstClr>
                </a:solidFill>
              </a:rPr>
              <a:t>Footer text goes here.</a:t>
            </a:r>
            <a:endParaRPr lang="en-US" dirty="0">
              <a:solidFill>
                <a:prstClr val="black">
                  <a:tint val="75000"/>
                </a:prstClr>
              </a:solidFill>
            </a:endParaRPr>
          </a:p>
        </p:txBody>
      </p:sp>
      <p:sp>
        <p:nvSpPr>
          <p:cNvPr id="6" name="Slide Number Placeholder 5"/>
          <p:cNvSpPr>
            <a:spLocks noGrp="1"/>
          </p:cNvSpPr>
          <p:nvPr>
            <p:ph type="sldNum" sz="quarter" idx="4"/>
          </p:nvPr>
        </p:nvSpPr>
        <p:spPr>
          <a:xfrm>
            <a:off x="8610600" y="6561140"/>
            <a:ext cx="457200" cy="212725"/>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a:solidFill>
                <a:prstClr val="black">
                  <a:tint val="75000"/>
                </a:prstClr>
              </a:solidFill>
            </a:endParaRP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2"/>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6" y="6553201"/>
            <a:ext cx="707325" cy="207749"/>
          </a:xfrm>
          <a:prstGeom prst="rect">
            <a:avLst/>
          </a:prstGeom>
          <a:noFill/>
        </p:spPr>
        <p:txBody>
          <a:bodyPr wrap="square" rtlCol="0">
            <a:spAutoFit/>
          </a:bodyPr>
          <a:lstStyle/>
          <a:p>
            <a:r>
              <a:rPr lang="en-US" sz="750" b="1" dirty="0">
                <a:solidFill>
                  <a:srgbClr val="5B6770"/>
                </a:solidFill>
              </a:rPr>
              <a:t>PUBLIC</a:t>
            </a:r>
          </a:p>
        </p:txBody>
      </p:sp>
    </p:spTree>
    <p:extLst>
      <p:ext uri="{BB962C8B-B14F-4D97-AF65-F5344CB8AC3E}">
        <p14:creationId xmlns:p14="http://schemas.microsoft.com/office/powerpoint/2010/main" val="1148036705"/>
      </p:ext>
    </p:extLst>
  </p:cSld>
  <p:clrMap bg1="lt1" tx1="dk1" bg2="lt2" tx2="dk2" accent1="accent1" accent2="accent2" accent3="accent3" accent4="accent4" accent5="accent5" accent6="accent6" hlink="hlink" folHlink="folHlink"/>
  <p:sldLayoutIdLst>
    <p:sldLayoutId id="2147483661" r:id="rId1"/>
    <p:sldLayoutId id="2147483662" r:id="rId2"/>
  </p:sldLayoutIdLst>
  <p:timing>
    <p:tnLst>
      <p:par>
        <p:cTn id="1" dur="indefinite" restart="never" nodeType="tmRoot"/>
      </p:par>
    </p:tnLst>
  </p:timing>
  <p:hf hdr="0" ftr="0" dt="0"/>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p:txBody>
          <a:bodyPr/>
          <a:lstStyle/>
          <a:p>
            <a:r>
              <a:rPr dirty="0"/>
              <a:t>8.2(2)(g) Net Allocation to Load - Totals and $/MWh </a:t>
            </a:r>
          </a:p>
        </p:txBody>
      </p:sp>
      <p:graphicFrame>
        <p:nvGraphicFramePr>
          <p:cNvPr id="2" name="nvGraphicFrame 2"/>
          <p:cNvGraphicFramePr>
            <a:graphicFrameLocks noGrp="1"/>
          </p:cNvGraphicFramePr>
          <p:nvPr>
            <p:extLst>
              <p:ext uri="{D42A27DB-BD31-4B8C-83A1-F6EECF244321}">
                <p14:modId xmlns:p14="http://schemas.microsoft.com/office/powerpoint/2010/main" val="575878003"/>
              </p:ext>
            </p:extLst>
          </p:nvPr>
        </p:nvGraphicFramePr>
        <p:xfrm>
          <a:off x="457200" y="1078992"/>
          <a:ext cx="8302752" cy="3950212"/>
        </p:xfrm>
        <a:graphic>
          <a:graphicData uri="http://schemas.openxmlformats.org/drawingml/2006/table">
            <a:tbl>
              <a:tblPr/>
              <a:tblGrid>
                <a:gridCol w="1645920"/>
                <a:gridCol w="512064"/>
                <a:gridCol w="512064"/>
                <a:gridCol w="512064"/>
                <a:gridCol w="512064"/>
                <a:gridCol w="512064"/>
                <a:gridCol w="512064"/>
                <a:gridCol w="512064"/>
                <a:gridCol w="512064"/>
                <a:gridCol w="512064"/>
                <a:gridCol w="512064"/>
                <a:gridCol w="512064"/>
                <a:gridCol w="512064"/>
                <a:gridCol w="512064"/>
              </a:tblGrid>
              <a:tr h="176546">
                <a:tc>
                  <a:txBody>
                    <a:bodyPr/>
                    <a:lstStyle/>
                    <a:p>
                      <a:pPr marL="50800" marR="50800" indent="0" algn="r">
                        <a:spcBef>
                          <a:spcPts val="100"/>
                        </a:spcBef>
                        <a:spcAft>
                          <a:spcPts val="100"/>
                        </a:spcAft>
                        <a:buNone/>
                      </a:pPr>
                      <a:r>
                        <a:rPr sz="800" dirty="0">
                          <a:solidFill>
                            <a:srgbClr val="CCCCCC">
                              <a:alpha val="100000"/>
                            </a:srgbClr>
                          </a:solidFill>
                          <a:latin typeface="Times New Roman"/>
                          <a:ea typeface="Times New Roman"/>
                          <a:cs typeface="Times New Roman"/>
                        </a:rPr>
                        <a:t>CHARGE</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CCCCCC">
                        <a:alpha val="100000"/>
                      </a:srgbClr>
                    </a:solidFill>
                  </a:tcPr>
                </a:tc>
                <a:tc>
                  <a:txBody>
                    <a:bodyPr/>
                    <a:lstStyle/>
                    <a:p>
                      <a:pPr marL="12700" marR="12700" indent="0" algn="r">
                        <a:spcBef>
                          <a:spcPts val="100"/>
                        </a:spcBef>
                        <a:spcAft>
                          <a:spcPts val="100"/>
                        </a:spcAft>
                        <a:buNone/>
                      </a:pPr>
                      <a:r>
                        <a:rPr sz="800" b="1">
                          <a:solidFill>
                            <a:srgbClr val="000000">
                              <a:alpha val="100000"/>
                            </a:srgbClr>
                          </a:solidFill>
                          <a:latin typeface="Times New Roman"/>
                          <a:ea typeface="Times New Roman"/>
                          <a:cs typeface="Times New Roman"/>
                        </a:rPr>
                        <a:t>Sep 2016</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CCCCCC">
                        <a:alpha val="100000"/>
                      </a:srgbClr>
                    </a:solidFill>
                  </a:tcPr>
                </a:tc>
                <a:tc>
                  <a:txBody>
                    <a:bodyPr/>
                    <a:lstStyle/>
                    <a:p>
                      <a:pPr marL="12700" marR="12700" indent="0" algn="r">
                        <a:spcBef>
                          <a:spcPts val="100"/>
                        </a:spcBef>
                        <a:spcAft>
                          <a:spcPts val="100"/>
                        </a:spcAft>
                        <a:buNone/>
                      </a:pPr>
                      <a:r>
                        <a:rPr sz="800" b="1">
                          <a:solidFill>
                            <a:srgbClr val="000000">
                              <a:alpha val="100000"/>
                            </a:srgbClr>
                          </a:solidFill>
                          <a:latin typeface="Times New Roman"/>
                          <a:ea typeface="Times New Roman"/>
                          <a:cs typeface="Times New Roman"/>
                        </a:rPr>
                        <a:t>Oct 2016</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CCCCCC">
                        <a:alpha val="100000"/>
                      </a:srgbClr>
                    </a:solidFill>
                  </a:tcPr>
                </a:tc>
                <a:tc>
                  <a:txBody>
                    <a:bodyPr/>
                    <a:lstStyle/>
                    <a:p>
                      <a:pPr marL="12700" marR="12700" indent="0" algn="r">
                        <a:spcBef>
                          <a:spcPts val="100"/>
                        </a:spcBef>
                        <a:spcAft>
                          <a:spcPts val="100"/>
                        </a:spcAft>
                        <a:buNone/>
                      </a:pPr>
                      <a:r>
                        <a:rPr sz="800" b="1">
                          <a:solidFill>
                            <a:srgbClr val="000000">
                              <a:alpha val="100000"/>
                            </a:srgbClr>
                          </a:solidFill>
                          <a:latin typeface="Times New Roman"/>
                          <a:ea typeface="Times New Roman"/>
                          <a:cs typeface="Times New Roman"/>
                        </a:rPr>
                        <a:t>Nov 2016</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CCCCCC">
                        <a:alpha val="100000"/>
                      </a:srgbClr>
                    </a:solidFill>
                  </a:tcPr>
                </a:tc>
                <a:tc>
                  <a:txBody>
                    <a:bodyPr/>
                    <a:lstStyle/>
                    <a:p>
                      <a:pPr marL="12700" marR="12700" indent="0" algn="r">
                        <a:spcBef>
                          <a:spcPts val="100"/>
                        </a:spcBef>
                        <a:spcAft>
                          <a:spcPts val="100"/>
                        </a:spcAft>
                        <a:buNone/>
                      </a:pPr>
                      <a:r>
                        <a:rPr sz="800" b="1">
                          <a:solidFill>
                            <a:srgbClr val="000000">
                              <a:alpha val="100000"/>
                            </a:srgbClr>
                          </a:solidFill>
                          <a:latin typeface="Times New Roman"/>
                          <a:ea typeface="Times New Roman"/>
                          <a:cs typeface="Times New Roman"/>
                        </a:rPr>
                        <a:t>Dec 2016</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CCCCCC">
                        <a:alpha val="100000"/>
                      </a:srgbClr>
                    </a:solidFill>
                  </a:tcPr>
                </a:tc>
                <a:tc>
                  <a:txBody>
                    <a:bodyPr/>
                    <a:lstStyle/>
                    <a:p>
                      <a:pPr marL="12700" marR="12700" indent="0" algn="r">
                        <a:spcBef>
                          <a:spcPts val="100"/>
                        </a:spcBef>
                        <a:spcAft>
                          <a:spcPts val="100"/>
                        </a:spcAft>
                        <a:buNone/>
                      </a:pPr>
                      <a:r>
                        <a:rPr sz="800" b="1">
                          <a:solidFill>
                            <a:srgbClr val="000000">
                              <a:alpha val="100000"/>
                            </a:srgbClr>
                          </a:solidFill>
                          <a:latin typeface="Times New Roman"/>
                          <a:ea typeface="Times New Roman"/>
                          <a:cs typeface="Times New Roman"/>
                        </a:rPr>
                        <a:t>Jan 2017</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CCCCCC">
                        <a:alpha val="100000"/>
                      </a:srgbClr>
                    </a:solidFill>
                  </a:tcPr>
                </a:tc>
                <a:tc>
                  <a:txBody>
                    <a:bodyPr/>
                    <a:lstStyle/>
                    <a:p>
                      <a:pPr marL="12700" marR="12700" indent="0" algn="r">
                        <a:spcBef>
                          <a:spcPts val="100"/>
                        </a:spcBef>
                        <a:spcAft>
                          <a:spcPts val="100"/>
                        </a:spcAft>
                        <a:buNone/>
                      </a:pPr>
                      <a:r>
                        <a:rPr sz="800" b="1">
                          <a:solidFill>
                            <a:srgbClr val="000000">
                              <a:alpha val="100000"/>
                            </a:srgbClr>
                          </a:solidFill>
                          <a:latin typeface="Times New Roman"/>
                          <a:ea typeface="Times New Roman"/>
                          <a:cs typeface="Times New Roman"/>
                        </a:rPr>
                        <a:t>Feb 2017</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CCCCCC">
                        <a:alpha val="100000"/>
                      </a:srgbClr>
                    </a:solidFill>
                  </a:tcPr>
                </a:tc>
                <a:tc>
                  <a:txBody>
                    <a:bodyPr/>
                    <a:lstStyle/>
                    <a:p>
                      <a:pPr marL="12700" marR="12700" indent="0" algn="r">
                        <a:spcBef>
                          <a:spcPts val="100"/>
                        </a:spcBef>
                        <a:spcAft>
                          <a:spcPts val="100"/>
                        </a:spcAft>
                        <a:buNone/>
                      </a:pPr>
                      <a:r>
                        <a:rPr sz="800" b="1">
                          <a:solidFill>
                            <a:srgbClr val="000000">
                              <a:alpha val="100000"/>
                            </a:srgbClr>
                          </a:solidFill>
                          <a:latin typeface="Times New Roman"/>
                          <a:ea typeface="Times New Roman"/>
                          <a:cs typeface="Times New Roman"/>
                        </a:rPr>
                        <a:t>Mar 2017</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CCCCCC">
                        <a:alpha val="100000"/>
                      </a:srgbClr>
                    </a:solidFill>
                  </a:tcPr>
                </a:tc>
                <a:tc>
                  <a:txBody>
                    <a:bodyPr/>
                    <a:lstStyle/>
                    <a:p>
                      <a:pPr marL="12700" marR="12700" indent="0" algn="r">
                        <a:spcBef>
                          <a:spcPts val="100"/>
                        </a:spcBef>
                        <a:spcAft>
                          <a:spcPts val="100"/>
                        </a:spcAft>
                        <a:buNone/>
                      </a:pPr>
                      <a:r>
                        <a:rPr sz="800" b="1">
                          <a:solidFill>
                            <a:srgbClr val="000000">
                              <a:alpha val="100000"/>
                            </a:srgbClr>
                          </a:solidFill>
                          <a:latin typeface="Times New Roman"/>
                          <a:ea typeface="Times New Roman"/>
                          <a:cs typeface="Times New Roman"/>
                        </a:rPr>
                        <a:t>Apr 2017</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CCCCCC">
                        <a:alpha val="100000"/>
                      </a:srgbClr>
                    </a:solidFill>
                  </a:tcPr>
                </a:tc>
                <a:tc>
                  <a:txBody>
                    <a:bodyPr/>
                    <a:lstStyle/>
                    <a:p>
                      <a:pPr marL="12700" marR="12700" indent="0" algn="r">
                        <a:spcBef>
                          <a:spcPts val="100"/>
                        </a:spcBef>
                        <a:spcAft>
                          <a:spcPts val="100"/>
                        </a:spcAft>
                        <a:buNone/>
                      </a:pPr>
                      <a:r>
                        <a:rPr sz="800" b="1">
                          <a:solidFill>
                            <a:srgbClr val="000000">
                              <a:alpha val="100000"/>
                            </a:srgbClr>
                          </a:solidFill>
                          <a:latin typeface="Times New Roman"/>
                          <a:ea typeface="Times New Roman"/>
                          <a:cs typeface="Times New Roman"/>
                        </a:rPr>
                        <a:t>May 2017</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CCCCCC">
                        <a:alpha val="100000"/>
                      </a:srgbClr>
                    </a:solidFill>
                  </a:tcPr>
                </a:tc>
                <a:tc>
                  <a:txBody>
                    <a:bodyPr/>
                    <a:lstStyle/>
                    <a:p>
                      <a:pPr marL="12700" marR="12700" indent="0" algn="r">
                        <a:spcBef>
                          <a:spcPts val="100"/>
                        </a:spcBef>
                        <a:spcAft>
                          <a:spcPts val="100"/>
                        </a:spcAft>
                        <a:buNone/>
                      </a:pPr>
                      <a:r>
                        <a:rPr sz="800" b="1">
                          <a:solidFill>
                            <a:srgbClr val="000000">
                              <a:alpha val="100000"/>
                            </a:srgbClr>
                          </a:solidFill>
                          <a:latin typeface="Times New Roman"/>
                          <a:ea typeface="Times New Roman"/>
                          <a:cs typeface="Times New Roman"/>
                        </a:rPr>
                        <a:t>Jun 2017</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CCCCCC">
                        <a:alpha val="100000"/>
                      </a:srgbClr>
                    </a:solidFill>
                  </a:tcPr>
                </a:tc>
                <a:tc>
                  <a:txBody>
                    <a:bodyPr/>
                    <a:lstStyle/>
                    <a:p>
                      <a:pPr marL="12700" marR="12700" indent="0" algn="r">
                        <a:spcBef>
                          <a:spcPts val="100"/>
                        </a:spcBef>
                        <a:spcAft>
                          <a:spcPts val="100"/>
                        </a:spcAft>
                        <a:buNone/>
                      </a:pPr>
                      <a:r>
                        <a:rPr sz="800" b="1">
                          <a:solidFill>
                            <a:srgbClr val="000000">
                              <a:alpha val="100000"/>
                            </a:srgbClr>
                          </a:solidFill>
                          <a:latin typeface="Times New Roman"/>
                          <a:ea typeface="Times New Roman"/>
                          <a:cs typeface="Times New Roman"/>
                        </a:rPr>
                        <a:t>Jul 2017</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CCCCCC">
                        <a:alpha val="100000"/>
                      </a:srgbClr>
                    </a:solidFill>
                  </a:tcPr>
                </a:tc>
                <a:tc>
                  <a:txBody>
                    <a:bodyPr/>
                    <a:lstStyle/>
                    <a:p>
                      <a:pPr marL="12700" marR="12700" indent="0" algn="r">
                        <a:spcBef>
                          <a:spcPts val="100"/>
                        </a:spcBef>
                        <a:spcAft>
                          <a:spcPts val="100"/>
                        </a:spcAft>
                        <a:buNone/>
                      </a:pPr>
                      <a:r>
                        <a:rPr sz="800" b="1">
                          <a:solidFill>
                            <a:srgbClr val="000000">
                              <a:alpha val="100000"/>
                            </a:srgbClr>
                          </a:solidFill>
                          <a:latin typeface="Times New Roman"/>
                          <a:ea typeface="Times New Roman"/>
                          <a:cs typeface="Times New Roman"/>
                        </a:rPr>
                        <a:t>Aug 2017</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CCCCCC">
                        <a:alpha val="100000"/>
                      </a:srgbClr>
                    </a:solidFill>
                  </a:tcPr>
                </a:tc>
                <a:tc>
                  <a:txBody>
                    <a:bodyPr/>
                    <a:lstStyle/>
                    <a:p>
                      <a:pPr marL="12700" marR="12700" indent="0" algn="r">
                        <a:spcBef>
                          <a:spcPts val="100"/>
                        </a:spcBef>
                        <a:spcAft>
                          <a:spcPts val="100"/>
                        </a:spcAft>
                        <a:buNone/>
                      </a:pPr>
                      <a:r>
                        <a:rPr sz="800" b="1">
                          <a:solidFill>
                            <a:srgbClr val="000000">
                              <a:alpha val="100000"/>
                            </a:srgbClr>
                          </a:solidFill>
                          <a:latin typeface="Times New Roman"/>
                          <a:ea typeface="Times New Roman"/>
                          <a:cs typeface="Times New Roman"/>
                        </a:rPr>
                        <a:t>Sep 2017</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CCCCCC">
                        <a:alpha val="100000"/>
                      </a:srgbClr>
                    </a:solidFill>
                  </a:tcPr>
                </a:tc>
              </a:tr>
              <a:tr h="198614">
                <a:tc>
                  <a:txBody>
                    <a:bodyPr/>
                    <a:lstStyle/>
                    <a:p>
                      <a:pPr marL="12700" marR="12700" indent="0" algn="l">
                        <a:spcBef>
                          <a:spcPts val="100"/>
                        </a:spcBef>
                        <a:spcAft>
                          <a:spcPts val="100"/>
                        </a:spcAft>
                        <a:buNone/>
                      </a:pPr>
                      <a:r>
                        <a:rPr sz="900">
                          <a:solidFill>
                            <a:srgbClr val="000000">
                              <a:alpha val="100000"/>
                            </a:srgbClr>
                          </a:solidFill>
                          <a:latin typeface="Times New Roman"/>
                          <a:ea typeface="Times New Roman"/>
                          <a:cs typeface="Times New Roman"/>
                        </a:rPr>
                        <a:t>Ancillary Service Settlement</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21.8</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29.9</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28.0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36.0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27.2</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22.5</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24.7</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26.9</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24.0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17.8</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22.6</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17.1</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16.6</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r>
              <a:tr h="198614">
                <a:tc>
                  <a:txBody>
                    <a:bodyPr/>
                    <a:lstStyle/>
                    <a:p>
                      <a:pPr marL="12700" marR="12700" indent="0" algn="l">
                        <a:spcBef>
                          <a:spcPts val="100"/>
                        </a:spcBef>
                        <a:spcAft>
                          <a:spcPts val="100"/>
                        </a:spcAft>
                        <a:buNone/>
                      </a:pPr>
                      <a:r>
                        <a:rPr sz="900">
                          <a:solidFill>
                            <a:srgbClr val="000000">
                              <a:alpha val="100000"/>
                            </a:srgbClr>
                          </a:solidFill>
                          <a:latin typeface="Times New Roman"/>
                          <a:ea typeface="Times New Roman"/>
                          <a:cs typeface="Times New Roman"/>
                        </a:rPr>
                        <a:t>Balancing Account Payout to Load</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-4.8</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-5.4</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0.0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0.0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-3.3</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-4.1</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-11.3</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-2.9</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-6.5</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-24.2</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-11.1</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-5.3</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-6.3</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r>
              <a:tr h="198614">
                <a:tc>
                  <a:txBody>
                    <a:bodyPr/>
                    <a:lstStyle/>
                    <a:p>
                      <a:pPr marL="12700" marR="12700" indent="0" algn="l">
                        <a:spcBef>
                          <a:spcPts val="100"/>
                        </a:spcBef>
                        <a:spcAft>
                          <a:spcPts val="100"/>
                        </a:spcAft>
                        <a:buNone/>
                      </a:pPr>
                      <a:r>
                        <a:rPr sz="900">
                          <a:solidFill>
                            <a:srgbClr val="000000">
                              <a:alpha val="100000"/>
                            </a:srgbClr>
                          </a:solidFill>
                          <a:latin typeface="Times New Roman"/>
                          <a:ea typeface="Times New Roman"/>
                          <a:cs typeface="Times New Roman"/>
                        </a:rPr>
                        <a:t>Base Point Deviation Payments</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-0.2</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-0.2</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-0.1</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-0.2</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-0.2</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-0.2</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-0.2</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-0.2</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-0.3</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-0.3</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-0.3</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-0.3</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-0.2</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r>
              <a:tr h="198614">
                <a:tc>
                  <a:txBody>
                    <a:bodyPr/>
                    <a:lstStyle/>
                    <a:p>
                      <a:pPr marL="12700" marR="12700" indent="0" algn="l">
                        <a:spcBef>
                          <a:spcPts val="100"/>
                        </a:spcBef>
                        <a:spcAft>
                          <a:spcPts val="100"/>
                        </a:spcAft>
                        <a:buNone/>
                      </a:pPr>
                      <a:r>
                        <a:rPr sz="900" dirty="0">
                          <a:solidFill>
                            <a:srgbClr val="000000">
                              <a:alpha val="100000"/>
                            </a:srgbClr>
                          </a:solidFill>
                          <a:latin typeface="Times New Roman"/>
                          <a:ea typeface="Times New Roman"/>
                          <a:cs typeface="Times New Roman"/>
                        </a:rPr>
                        <a:t>Black Start Service Settlement</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0.6</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0.6</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0.6</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0.6</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0.6</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0.6</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0.6</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0.6</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0.6</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0.6</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0.6</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0.6</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0.6</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r>
              <a:tr h="198614">
                <a:tc>
                  <a:txBody>
                    <a:bodyPr/>
                    <a:lstStyle/>
                    <a:p>
                      <a:pPr marL="12700" marR="12700" indent="0" algn="l">
                        <a:spcBef>
                          <a:spcPts val="100"/>
                        </a:spcBef>
                        <a:spcAft>
                          <a:spcPts val="100"/>
                        </a:spcAft>
                        <a:buNone/>
                      </a:pPr>
                      <a:r>
                        <a:rPr sz="900">
                          <a:solidFill>
                            <a:srgbClr val="000000">
                              <a:alpha val="100000"/>
                            </a:srgbClr>
                          </a:solidFill>
                          <a:latin typeface="Times New Roman"/>
                          <a:ea typeface="Times New Roman"/>
                          <a:cs typeface="Times New Roman"/>
                        </a:rPr>
                        <a:t>Block Load Transfer Settlement</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0.0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0.0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0.0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0.0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0.0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0.0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0.0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0.0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0.0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0.0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0.0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0.0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0.0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r>
              <a:tr h="198614">
                <a:tc>
                  <a:txBody>
                    <a:bodyPr/>
                    <a:lstStyle/>
                    <a:p>
                      <a:pPr marL="12700" marR="12700" indent="0" algn="l">
                        <a:spcBef>
                          <a:spcPts val="100"/>
                        </a:spcBef>
                        <a:spcAft>
                          <a:spcPts val="100"/>
                        </a:spcAft>
                        <a:buNone/>
                      </a:pPr>
                      <a:r>
                        <a:rPr sz="900">
                          <a:solidFill>
                            <a:srgbClr val="000000">
                              <a:alpha val="100000"/>
                            </a:srgbClr>
                          </a:solidFill>
                          <a:latin typeface="Times New Roman"/>
                          <a:ea typeface="Times New Roman"/>
                          <a:cs typeface="Times New Roman"/>
                        </a:rPr>
                        <a:t>Emergency Energy Charges</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0.1</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0.5</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0.1</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0.1</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0.1</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0.1</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0.1</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0.1</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0.1</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0.1</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0.2</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0.1</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0.4</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r>
              <a:tr h="198614">
                <a:tc>
                  <a:txBody>
                    <a:bodyPr/>
                    <a:lstStyle/>
                    <a:p>
                      <a:pPr marL="12700" marR="12700" indent="0" algn="l">
                        <a:spcBef>
                          <a:spcPts val="100"/>
                        </a:spcBef>
                        <a:spcAft>
                          <a:spcPts val="100"/>
                        </a:spcAft>
                        <a:buNone/>
                      </a:pPr>
                      <a:r>
                        <a:rPr sz="900">
                          <a:solidFill>
                            <a:srgbClr val="000000">
                              <a:alpha val="100000"/>
                            </a:srgbClr>
                          </a:solidFill>
                          <a:latin typeface="Times New Roman"/>
                          <a:ea typeface="Times New Roman"/>
                          <a:cs typeface="Times New Roman"/>
                        </a:rPr>
                        <a:t>ERCOT Admin Fee Settlement</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18.4</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16.3</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13.7</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15.4</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15.2</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12.8</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14.5</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14.5</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16.8</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18.9</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21.3</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20.3</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17.9</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r>
              <a:tr h="198614">
                <a:tc>
                  <a:txBody>
                    <a:bodyPr/>
                    <a:lstStyle/>
                    <a:p>
                      <a:pPr marL="12700" marR="12700" indent="0" algn="l">
                        <a:spcBef>
                          <a:spcPts val="100"/>
                        </a:spcBef>
                        <a:spcAft>
                          <a:spcPts val="100"/>
                        </a:spcAft>
                        <a:buNone/>
                      </a:pPr>
                      <a:r>
                        <a:rPr sz="900">
                          <a:solidFill>
                            <a:srgbClr val="000000">
                              <a:alpha val="100000"/>
                            </a:srgbClr>
                          </a:solidFill>
                          <a:latin typeface="Times New Roman"/>
                          <a:ea typeface="Times New Roman"/>
                          <a:cs typeface="Times New Roman"/>
                        </a:rPr>
                        <a:t>ERS Settlement</a:t>
                      </a:r>
                      <a:r>
                        <a:rPr sz="1100" baseline="30000">
                          <a:solidFill>
                            <a:srgbClr val="000000">
                              <a:alpha val="100000"/>
                            </a:srgbClr>
                          </a:solidFill>
                          <a:latin typeface="Times New Roman"/>
                          <a:ea typeface="Times New Roman"/>
                          <a:cs typeface="Times New Roman"/>
                        </a:rPr>
                        <a:t>1</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3.4</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4.1</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4.1</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4.1</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4.1</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4.8</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4.8</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4.8</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4.8</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3.3</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3.3</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3.3</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3.3</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r>
              <a:tr h="198614">
                <a:tc>
                  <a:txBody>
                    <a:bodyPr/>
                    <a:lstStyle/>
                    <a:p>
                      <a:pPr marL="12700" marR="12700" indent="0" algn="l">
                        <a:spcBef>
                          <a:spcPts val="100"/>
                        </a:spcBef>
                        <a:spcAft>
                          <a:spcPts val="100"/>
                        </a:spcAft>
                        <a:buNone/>
                      </a:pPr>
                      <a:r>
                        <a:rPr sz="900">
                          <a:solidFill>
                            <a:srgbClr val="000000">
                              <a:alpha val="100000"/>
                            </a:srgbClr>
                          </a:solidFill>
                          <a:latin typeface="Times New Roman"/>
                          <a:ea typeface="Times New Roman"/>
                          <a:cs typeface="Times New Roman"/>
                        </a:rPr>
                        <a:t>High Dispatch Limit Override </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0.0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0.0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0.0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0.0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0.0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0.0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0.0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0.0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0.0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0.0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0.0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0.0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0.0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r>
              <a:tr h="198614">
                <a:tc>
                  <a:txBody>
                    <a:bodyPr/>
                    <a:lstStyle/>
                    <a:p>
                      <a:pPr marL="12700" marR="12700" indent="0" algn="l">
                        <a:spcBef>
                          <a:spcPts val="100"/>
                        </a:spcBef>
                        <a:spcAft>
                          <a:spcPts val="100"/>
                        </a:spcAft>
                        <a:buNone/>
                      </a:pPr>
                      <a:r>
                        <a:rPr sz="900">
                          <a:solidFill>
                            <a:srgbClr val="000000">
                              <a:alpha val="100000"/>
                            </a:srgbClr>
                          </a:solidFill>
                          <a:latin typeface="Times New Roman"/>
                          <a:ea typeface="Times New Roman"/>
                          <a:cs typeface="Times New Roman"/>
                        </a:rPr>
                        <a:t>Non-Zonal Auction Distribution</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-6.3</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-10.4</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-8.0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-4.8</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-4.4</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-5.4</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-8.9</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-10.5</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-10.1</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-10.5</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-12.8</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-11.4</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-11.3</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r>
              <a:tr h="198614">
                <a:tc>
                  <a:txBody>
                    <a:bodyPr/>
                    <a:lstStyle/>
                    <a:p>
                      <a:pPr marL="12700" marR="12700" indent="0" algn="l">
                        <a:spcBef>
                          <a:spcPts val="100"/>
                        </a:spcBef>
                        <a:spcAft>
                          <a:spcPts val="100"/>
                        </a:spcAft>
                        <a:buNone/>
                      </a:pPr>
                      <a:r>
                        <a:rPr sz="900">
                          <a:solidFill>
                            <a:srgbClr val="000000">
                              <a:alpha val="100000"/>
                            </a:srgbClr>
                          </a:solidFill>
                          <a:latin typeface="Times New Roman"/>
                          <a:ea typeface="Times New Roman"/>
                          <a:cs typeface="Times New Roman"/>
                        </a:rPr>
                        <a:t>ORDC Settlement</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0.7</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0.6</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0.0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0.1</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0.6</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0.2</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0.1</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0.2</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0.7</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0.6</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0.5</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0.6</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0.2</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r>
              <a:tr h="198614">
                <a:tc>
                  <a:txBody>
                    <a:bodyPr/>
                    <a:lstStyle/>
                    <a:p>
                      <a:pPr marL="12700" marR="12700" indent="0" algn="l">
                        <a:spcBef>
                          <a:spcPts val="100"/>
                        </a:spcBef>
                        <a:spcAft>
                          <a:spcPts val="100"/>
                        </a:spcAft>
                        <a:buNone/>
                      </a:pPr>
                      <a:r>
                        <a:rPr sz="900">
                          <a:solidFill>
                            <a:srgbClr val="000000">
                              <a:alpha val="100000"/>
                            </a:srgbClr>
                          </a:solidFill>
                          <a:latin typeface="Times New Roman"/>
                          <a:ea typeface="Times New Roman"/>
                          <a:cs typeface="Times New Roman"/>
                        </a:rPr>
                        <a:t>Revenue Neutrality Total</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-0.9</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3.3</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3.6</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0.2</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10.4</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5.8</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25.9</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9.6</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8.7</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10.1</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1.5</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2.1</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3.6</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r>
              <a:tr h="198614">
                <a:tc>
                  <a:txBody>
                    <a:bodyPr/>
                    <a:lstStyle/>
                    <a:p>
                      <a:pPr marL="12700" marR="12700" indent="0" algn="l">
                        <a:spcBef>
                          <a:spcPts val="100"/>
                        </a:spcBef>
                        <a:spcAft>
                          <a:spcPts val="100"/>
                        </a:spcAft>
                        <a:buNone/>
                      </a:pPr>
                      <a:r>
                        <a:rPr sz="900">
                          <a:solidFill>
                            <a:srgbClr val="000000">
                              <a:alpha val="100000"/>
                            </a:srgbClr>
                          </a:solidFill>
                          <a:latin typeface="Times New Roman"/>
                          <a:ea typeface="Times New Roman"/>
                          <a:cs typeface="Times New Roman"/>
                        </a:rPr>
                        <a:t>RMR Settlement</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1.3</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1.6</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1.9</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3.0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1.9</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2.2</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2.2</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1.2</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1.4</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0.0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0.0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0.0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0.0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r>
              <a:tr h="198614">
                <a:tc>
                  <a:txBody>
                    <a:bodyPr/>
                    <a:lstStyle/>
                    <a:p>
                      <a:pPr marL="12700" marR="12700" indent="0" algn="l">
                        <a:spcBef>
                          <a:spcPts val="100"/>
                        </a:spcBef>
                        <a:spcAft>
                          <a:spcPts val="100"/>
                        </a:spcAft>
                        <a:buNone/>
                      </a:pPr>
                      <a:r>
                        <a:rPr sz="900">
                          <a:solidFill>
                            <a:srgbClr val="000000">
                              <a:alpha val="100000"/>
                            </a:srgbClr>
                          </a:solidFill>
                          <a:latin typeface="Times New Roman"/>
                          <a:ea typeface="Times New Roman"/>
                          <a:cs typeface="Times New Roman"/>
                        </a:rPr>
                        <a:t>RUC Settlement</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0.0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-0.1</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-0.3</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0.0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-0.2</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0.0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0.0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0.0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-0.6</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-0.2</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0.0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0.0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-0.1</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r>
              <a:tr h="198614">
                <a:tc>
                  <a:txBody>
                    <a:bodyPr/>
                    <a:lstStyle/>
                    <a:p>
                      <a:pPr marL="12700" marR="12700" indent="0" algn="l">
                        <a:spcBef>
                          <a:spcPts val="100"/>
                        </a:spcBef>
                        <a:spcAft>
                          <a:spcPts val="100"/>
                        </a:spcAft>
                        <a:buNone/>
                      </a:pPr>
                      <a:r>
                        <a:rPr sz="900">
                          <a:solidFill>
                            <a:srgbClr val="000000">
                              <a:alpha val="100000"/>
                            </a:srgbClr>
                          </a:solidFill>
                          <a:latin typeface="Times New Roman"/>
                          <a:ea typeface="Times New Roman"/>
                          <a:cs typeface="Times New Roman"/>
                        </a:rPr>
                        <a:t>Voltage Services Settlement</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0.0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0.0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0.0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0.0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0.0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0.0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0.0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0.0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0.0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0.0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0.0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0.0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0.0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r>
              <a:tr h="198614">
                <a:tc>
                  <a:txBody>
                    <a:bodyPr/>
                    <a:lstStyle/>
                    <a:p>
                      <a:pPr marL="12700" marR="12700" indent="0" algn="l">
                        <a:spcBef>
                          <a:spcPts val="100"/>
                        </a:spcBef>
                        <a:spcAft>
                          <a:spcPts val="100"/>
                        </a:spcAft>
                        <a:buNone/>
                      </a:pPr>
                      <a:r>
                        <a:rPr sz="900">
                          <a:solidFill>
                            <a:srgbClr val="000000">
                              <a:alpha val="100000"/>
                            </a:srgbClr>
                          </a:solidFill>
                          <a:latin typeface="Times New Roman"/>
                          <a:ea typeface="Times New Roman"/>
                          <a:cs typeface="Times New Roman"/>
                        </a:rPr>
                        <a:t>Zonal Auction Distribution</a:t>
                      </a:r>
                      <a:r>
                        <a:rPr sz="1100" baseline="30000">
                          <a:solidFill>
                            <a:srgbClr val="000000">
                              <a:alpha val="100000"/>
                            </a:srgbClr>
                          </a:solidFill>
                          <a:latin typeface="Times New Roman"/>
                          <a:ea typeface="Times New Roman"/>
                          <a:cs typeface="Times New Roman"/>
                        </a:rPr>
                        <a:t>2</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EEEEEE">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-21.7</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EEEEEE">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-18.2</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EEEEEE">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-15.4</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EEEEEE">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-14.2</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EEEEEE">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-14.2</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EEEEEE">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-12.7</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EEEEEE">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-14.0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EEEEEE">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-15.0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EEEEEE">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-22.9</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EEEEEE">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-26.4</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EEEEEE">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-36.2</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EEEEEE">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-35.6</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EEEEEE">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-24.3</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EEEEEE">
                        <a:alpha val="100000"/>
                      </a:srgbClr>
                    </a:solidFill>
                  </a:tcPr>
                </a:tc>
              </a:tr>
              <a:tr h="198614">
                <a:tc>
                  <a:txBody>
                    <a:bodyPr/>
                    <a:lstStyle/>
                    <a:p>
                      <a:pPr marL="12700" marR="12700" indent="0" algn="l">
                        <a:spcBef>
                          <a:spcPts val="100"/>
                        </a:spcBef>
                        <a:spcAft>
                          <a:spcPts val="100"/>
                        </a:spcAft>
                        <a:buNone/>
                      </a:pPr>
                      <a:r>
                        <a:rPr sz="900">
                          <a:solidFill>
                            <a:srgbClr val="000000">
                              <a:alpha val="100000"/>
                            </a:srgbClr>
                          </a:solidFill>
                          <a:latin typeface="Times New Roman"/>
                          <a:ea typeface="Times New Roman"/>
                          <a:cs typeface="Times New Roman"/>
                        </a:rPr>
                        <a:t>Total Allocation to Load</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12.4</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22.6</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28.2</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40.3</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37.8</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26.6</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38.5</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29.3</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16.7</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-10.2</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-10.4</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-8.5</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0.4</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r>
              <a:tr h="198614">
                <a:tc>
                  <a:txBody>
                    <a:bodyPr/>
                    <a:lstStyle/>
                    <a:p>
                      <a:pPr marL="12700" marR="12700" indent="0" algn="l">
                        <a:spcBef>
                          <a:spcPts val="100"/>
                        </a:spcBef>
                        <a:spcAft>
                          <a:spcPts val="100"/>
                        </a:spcAft>
                        <a:buNone/>
                      </a:pPr>
                      <a:r>
                        <a:rPr sz="900">
                          <a:solidFill>
                            <a:srgbClr val="000000">
                              <a:alpha val="100000"/>
                            </a:srgbClr>
                          </a:solidFill>
                          <a:latin typeface="Times New Roman"/>
                          <a:ea typeface="Times New Roman"/>
                          <a:cs typeface="Times New Roman"/>
                        </a:rPr>
                        <a:t>Adjusted Metered Load (TWh)</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EEEEEE">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33.2</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EEEEEE">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29.4</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EEEEEE">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24.6</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EEEEEE">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27.8</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EEEEEE">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27.4</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EEEEEE">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23.0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EEEEEE">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26.1</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EEEEEE">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26.2</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EEEEEE">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30.2</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EEEEEE">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34.0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EEEEEE">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38.4</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EEEEEE">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36.5</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EEEEEE">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32.2</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EEEEEE">
                        <a:alpha val="100000"/>
                      </a:srgbClr>
                    </a:solidFill>
                  </a:tcPr>
                </a:tc>
              </a:tr>
              <a:tr h="198614">
                <a:tc>
                  <a:txBody>
                    <a:bodyPr/>
                    <a:lstStyle/>
                    <a:p>
                      <a:pPr marL="12700" marR="12700" indent="0" algn="l">
                        <a:spcBef>
                          <a:spcPts val="100"/>
                        </a:spcBef>
                        <a:spcAft>
                          <a:spcPts val="100"/>
                        </a:spcAft>
                        <a:buNone/>
                      </a:pPr>
                      <a:r>
                        <a:rPr sz="900">
                          <a:solidFill>
                            <a:srgbClr val="000000">
                              <a:alpha val="100000"/>
                            </a:srgbClr>
                          </a:solidFill>
                          <a:latin typeface="Times New Roman"/>
                          <a:ea typeface="Times New Roman"/>
                          <a:cs typeface="Times New Roman"/>
                        </a:rPr>
                        <a:t>$/MWh</a:t>
                      </a:r>
                      <a:r>
                        <a:rPr sz="1100" baseline="30000">
                          <a:solidFill>
                            <a:srgbClr val="000000">
                              <a:alpha val="100000"/>
                            </a:srgbClr>
                          </a:solidFill>
                          <a:latin typeface="Times New Roman"/>
                          <a:ea typeface="Times New Roman"/>
                          <a:cs typeface="Times New Roman"/>
                        </a:rPr>
                        <a:t>3</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0.4</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0.8</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1.1</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1.4</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1.4</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1.2</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1.5</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1.1</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0.6</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-0.3</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-0.3</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a:solidFill>
                            <a:srgbClr val="000000">
                              <a:alpha val="100000"/>
                            </a:srgbClr>
                          </a:solidFill>
                          <a:latin typeface="Times New Roman"/>
                          <a:ea typeface="Times New Roman"/>
                          <a:cs typeface="Times New Roman"/>
                        </a:rPr>
                        <a:t> -0.2</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50800" marR="50800" indent="0" algn="r">
                        <a:spcBef>
                          <a:spcPts val="100"/>
                        </a:spcBef>
                        <a:spcAft>
                          <a:spcPts val="100"/>
                        </a:spcAft>
                        <a:buNone/>
                      </a:pPr>
                      <a:r>
                        <a:rPr sz="900" dirty="0">
                          <a:solidFill>
                            <a:srgbClr val="000000">
                              <a:alpha val="100000"/>
                            </a:srgbClr>
                          </a:solidFill>
                          <a:latin typeface="Times New Roman"/>
                          <a:ea typeface="Times New Roman"/>
                          <a:cs typeface="Times New Roman"/>
                        </a:rPr>
                        <a:t>  0.0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r>
            </a:tbl>
          </a:graphicData>
        </a:graphic>
      </p:graphicFrame>
      <p:sp>
        <p:nvSpPr>
          <p:cNvPr id="3" name="Title Texts3"/>
          <p:cNvSpPr>
            <a:spLocks noGrp="1"/>
          </p:cNvSpPr>
          <p:nvPr>
            <p:ph idx="3"/>
          </p:nvPr>
        </p:nvSpPr>
        <p:spPr>
          <a:xfrm>
            <a:off x="457200" y="5192751"/>
            <a:ext cx="8229600" cy="740664"/>
          </a:xfrm>
        </p:spPr>
        <p:txBody>
          <a:bodyPr/>
          <a:lstStyle/>
          <a:p>
            <a:pPr marL="0" marR="0" indent="0" algn="l">
              <a:spcBef>
                <a:spcPts val="0"/>
              </a:spcBef>
              <a:spcAft>
                <a:spcPts val="0"/>
              </a:spcAft>
              <a:buNone/>
            </a:pPr>
            <a:r>
              <a:rPr sz="1400" dirty="0">
                <a:solidFill>
                  <a:srgbClr val="000000">
                    <a:alpha val="100000"/>
                  </a:srgbClr>
                </a:solidFill>
                <a:latin typeface="Times New Roman"/>
                <a:ea typeface="Times New Roman"/>
                <a:cs typeface="Times New Roman"/>
              </a:rPr>
              <a:t>Note: The Net Allocation to Load amounts provided in this presentation are for informational purposes only and cannot be relied upon for accurate measurements or forecasts of individual QSE charges and payments.
    </a:t>
            </a:r>
          </a:p>
        </p:txBody>
      </p:sp>
      <p:sp>
        <p:nvSpPr>
          <p:cNvPr id="4" name="Title Texts4"/>
          <p:cNvSpPr>
            <a:spLocks noGrp="1"/>
          </p:cNvSpPr>
          <p:nvPr>
            <p:ph idx="4"/>
          </p:nvPr>
        </p:nvSpPr>
        <p:spPr>
          <a:xfrm>
            <a:off x="4718304" y="5815584"/>
            <a:ext cx="4425696" cy="594360"/>
          </a:xfrm>
        </p:spPr>
        <p:txBody>
          <a:bodyPr/>
          <a:lstStyle/>
          <a:p>
            <a:pPr marL="0" marR="0" indent="0" algn="l">
              <a:spcBef>
                <a:spcPts val="0"/>
              </a:spcBef>
              <a:spcAft>
                <a:spcPts val="0"/>
              </a:spcAft>
              <a:buNone/>
            </a:pPr>
            <a:r>
              <a:rPr sz="800" baseline="30000">
                <a:solidFill>
                  <a:srgbClr val="000000">
                    <a:alpha val="100000"/>
                  </a:srgbClr>
                </a:solidFill>
                <a:latin typeface="Times New Roman"/>
                <a:ea typeface="Times New Roman"/>
                <a:cs typeface="Times New Roman"/>
              </a:rPr>
              <a:t>1</a:t>
            </a:r>
            <a:r>
              <a:rPr sz="800">
                <a:solidFill>
                  <a:srgbClr val="000000">
                    <a:alpha val="100000"/>
                  </a:srgbClr>
                </a:solidFill>
                <a:latin typeface="Times New Roman"/>
                <a:ea typeface="Times New Roman"/>
                <a:cs typeface="Times New Roman"/>
              </a:rPr>
              <a:t>The total ERS charges have been evenly allocated across the contract period.</a:t>
            </a:r>
          </a:p>
          <a:p>
            <a:pPr marL="0" marR="0" indent="0" algn="l">
              <a:spcBef>
                <a:spcPts val="0"/>
              </a:spcBef>
              <a:spcAft>
                <a:spcPts val="0"/>
              </a:spcAft>
              <a:buNone/>
            </a:pPr>
            <a:r>
              <a:rPr sz="800" baseline="30000">
                <a:solidFill>
                  <a:srgbClr val="000000">
                    <a:alpha val="100000"/>
                  </a:srgbClr>
                </a:solidFill>
                <a:latin typeface="Times New Roman"/>
                <a:ea typeface="Times New Roman"/>
                <a:cs typeface="Times New Roman"/>
              </a:rPr>
              <a:t>2</a:t>
            </a:r>
            <a:r>
              <a:rPr sz="800">
                <a:solidFill>
                  <a:srgbClr val="000000">
                    <a:alpha val="100000"/>
                  </a:srgbClr>
                </a:solidFill>
                <a:latin typeface="Times New Roman"/>
                <a:ea typeface="Times New Roman"/>
                <a:cs typeface="Times New Roman"/>
              </a:rPr>
              <a:t>Zonal Auction Distribution by 2003 Congestion Management Zone, shown below.</a:t>
            </a:r>
          </a:p>
          <a:p>
            <a:pPr marL="0" marR="0" indent="0" algn="l">
              <a:spcBef>
                <a:spcPts val="0"/>
              </a:spcBef>
              <a:spcAft>
                <a:spcPts val="0"/>
              </a:spcAft>
              <a:buNone/>
            </a:pPr>
            <a:r>
              <a:rPr sz="800" baseline="30000">
                <a:solidFill>
                  <a:srgbClr val="000000">
                    <a:alpha val="100000"/>
                  </a:srgbClr>
                </a:solidFill>
                <a:latin typeface="Times New Roman"/>
                <a:ea typeface="Times New Roman"/>
                <a:cs typeface="Times New Roman"/>
              </a:rPr>
              <a:t>3</a:t>
            </a:r>
            <a:r>
              <a:rPr sz="800">
                <a:solidFill>
                  <a:srgbClr val="000000">
                    <a:alpha val="100000"/>
                  </a:srgbClr>
                </a:solidFill>
                <a:latin typeface="Times New Roman"/>
                <a:ea typeface="Times New Roman"/>
                <a:cs typeface="Times New Roman"/>
              </a:rPr>
              <a:t>The $/MWh value as calculated per PR 8.2 (2) g</a:t>
            </a:r>
          </a:p>
          <a:p>
            <a:pPr marL="0" marR="0" indent="0" algn="l">
              <a:spcBef>
                <a:spcPts val="0"/>
              </a:spcBef>
              <a:spcAft>
                <a:spcPts val="0"/>
              </a:spcAft>
              <a:buNone/>
            </a:pPr>
            <a:r>
              <a:rPr sz="800" baseline="30000">
                <a:solidFill>
                  <a:srgbClr val="000000">
                    <a:alpha val="100000"/>
                  </a:srgbClr>
                </a:solidFill>
                <a:latin typeface="Times New Roman"/>
                <a:ea typeface="Times New Roman"/>
                <a:cs typeface="Times New Roman"/>
              </a:rPr>
              <a:t>4</a:t>
            </a:r>
            <a:r>
              <a:rPr sz="800">
                <a:solidFill>
                  <a:srgbClr val="000000">
                    <a:alpha val="100000"/>
                  </a:srgbClr>
                </a:solidFill>
                <a:latin typeface="Times New Roman"/>
                <a:ea typeface="Times New Roman"/>
                <a:cs typeface="Times New Roman"/>
              </a:rPr>
              <a:t>The $/MWh value by 2003 Congestion Management Zone, as calculated per PR 8.2(2) g</a:t>
            </a:r>
          </a:p>
        </p:txBody>
      </p:sp>
      <p:sp>
        <p:nvSpPr>
          <p:cNvPr id="5" name="Title Texts5"/>
          <p:cNvSpPr>
            <a:spLocks noGrp="1"/>
          </p:cNvSpPr>
          <p:nvPr>
            <p:ph idx="5"/>
          </p:nvPr>
        </p:nvSpPr>
        <p:spPr>
          <a:xfrm>
            <a:off x="1691640" y="813816"/>
            <a:ext cx="5788152" cy="219456"/>
          </a:xfrm>
        </p:spPr>
        <p:txBody>
          <a:bodyPr/>
          <a:lstStyle/>
          <a:p>
            <a:pPr marL="0" marR="0" indent="0" algn="ctr">
              <a:spcBef>
                <a:spcPts val="0"/>
              </a:spcBef>
              <a:spcAft>
                <a:spcPts val="0"/>
              </a:spcAft>
              <a:buNone/>
            </a:pPr>
            <a:r>
              <a:rPr sz="800" b="1" dirty="0">
                <a:solidFill>
                  <a:srgbClr val="3DB0CD">
                    <a:alpha val="100000"/>
                  </a:srgbClr>
                </a:solidFill>
                <a:latin typeface="Times New Roman"/>
                <a:ea typeface="Times New Roman"/>
                <a:cs typeface="Times New Roman"/>
              </a:rPr>
              <a:t>NET ALLOCATION TO LOAD ($M)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p:cNvSpPr>
            <a:spLocks noGrp="1"/>
          </p:cNvSpPr>
          <p:nvPr>
            <p:ph type="title"/>
          </p:nvPr>
        </p:nvSpPr>
        <p:spPr/>
        <p:txBody>
          <a:bodyPr/>
          <a:lstStyle/>
          <a:p>
            <a:r>
              <a:rPr/>
              <a:t>8.2(2)(g) Net Allocation to Load - Totals and $/MWh </a:t>
            </a:r>
          </a:p>
        </p:txBody>
      </p:sp>
      <p:graphicFrame>
        <p:nvGraphicFramePr>
          <p:cNvPr id="2" name="nvGraphicFrame 2"/>
          <p:cNvGraphicFramePr>
            <a:graphicFrameLocks noGrp="1"/>
          </p:cNvGraphicFramePr>
          <p:nvPr>
            <p:extLst>
              <p:ext uri="{D42A27DB-BD31-4B8C-83A1-F6EECF244321}">
                <p14:modId xmlns:p14="http://schemas.microsoft.com/office/powerpoint/2010/main" val="2422621340"/>
              </p:ext>
            </p:extLst>
          </p:nvPr>
        </p:nvGraphicFramePr>
        <p:xfrm>
          <a:off x="457200" y="1033272"/>
          <a:ext cx="8403336" cy="1063751"/>
        </p:xfrm>
        <a:graphic>
          <a:graphicData uri="http://schemas.openxmlformats.org/drawingml/2006/table">
            <a:tbl>
              <a:tblPr/>
              <a:tblGrid>
                <a:gridCol w="795528"/>
                <a:gridCol w="585216"/>
                <a:gridCol w="585216"/>
                <a:gridCol w="585216"/>
                <a:gridCol w="585216"/>
                <a:gridCol w="585216"/>
                <a:gridCol w="585216"/>
                <a:gridCol w="585216"/>
                <a:gridCol w="585216"/>
                <a:gridCol w="585216"/>
                <a:gridCol w="585216"/>
                <a:gridCol w="585216"/>
                <a:gridCol w="585216"/>
                <a:gridCol w="585216"/>
              </a:tblGrid>
              <a:tr h="160566">
                <a:tc>
                  <a:txBody>
                    <a:bodyPr/>
                    <a:lstStyle/>
                    <a:p>
                      <a:pPr marL="50800" marR="50800" indent="0" algn="r">
                        <a:spcBef>
                          <a:spcPts val="100"/>
                        </a:spcBef>
                        <a:spcAft>
                          <a:spcPts val="100"/>
                        </a:spcAft>
                        <a:buNone/>
                      </a:pPr>
                      <a:r>
                        <a:rPr sz="800" dirty="0">
                          <a:solidFill>
                            <a:srgbClr val="CCCCCC">
                              <a:alpha val="100000"/>
                            </a:srgbClr>
                          </a:solidFill>
                          <a:latin typeface="Times New Roman"/>
                          <a:ea typeface="Times New Roman"/>
                          <a:cs typeface="Times New Roman"/>
                        </a:rPr>
                        <a:t>Zone</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CCCCCC">
                        <a:alpha val="100000"/>
                      </a:srgbClr>
                    </a:solidFill>
                  </a:tcPr>
                </a:tc>
                <a:tc>
                  <a:txBody>
                    <a:bodyPr/>
                    <a:lstStyle/>
                    <a:p>
                      <a:pPr marL="12700" marR="12700" indent="0" algn="r">
                        <a:spcBef>
                          <a:spcPts val="100"/>
                        </a:spcBef>
                        <a:spcAft>
                          <a:spcPts val="100"/>
                        </a:spcAft>
                        <a:buNone/>
                      </a:pPr>
                      <a:r>
                        <a:rPr sz="800" b="1">
                          <a:solidFill>
                            <a:srgbClr val="000000">
                              <a:alpha val="100000"/>
                            </a:srgbClr>
                          </a:solidFill>
                          <a:latin typeface="Times New Roman"/>
                          <a:ea typeface="Times New Roman"/>
                          <a:cs typeface="Times New Roman"/>
                        </a:rPr>
                        <a:t>Sep 2016</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CCCCCC">
                        <a:alpha val="100000"/>
                      </a:srgbClr>
                    </a:solidFill>
                  </a:tcPr>
                </a:tc>
                <a:tc>
                  <a:txBody>
                    <a:bodyPr/>
                    <a:lstStyle/>
                    <a:p>
                      <a:pPr marL="12700" marR="12700" indent="0" algn="r">
                        <a:spcBef>
                          <a:spcPts val="100"/>
                        </a:spcBef>
                        <a:spcAft>
                          <a:spcPts val="100"/>
                        </a:spcAft>
                        <a:buNone/>
                      </a:pPr>
                      <a:r>
                        <a:rPr sz="800" b="1">
                          <a:solidFill>
                            <a:srgbClr val="000000">
                              <a:alpha val="100000"/>
                            </a:srgbClr>
                          </a:solidFill>
                          <a:latin typeface="Times New Roman"/>
                          <a:ea typeface="Times New Roman"/>
                          <a:cs typeface="Times New Roman"/>
                        </a:rPr>
                        <a:t>Oct 2016</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CCCCCC">
                        <a:alpha val="100000"/>
                      </a:srgbClr>
                    </a:solidFill>
                  </a:tcPr>
                </a:tc>
                <a:tc>
                  <a:txBody>
                    <a:bodyPr/>
                    <a:lstStyle/>
                    <a:p>
                      <a:pPr marL="12700" marR="12700" indent="0" algn="r">
                        <a:spcBef>
                          <a:spcPts val="100"/>
                        </a:spcBef>
                        <a:spcAft>
                          <a:spcPts val="100"/>
                        </a:spcAft>
                        <a:buNone/>
                      </a:pPr>
                      <a:r>
                        <a:rPr sz="800" b="1">
                          <a:solidFill>
                            <a:srgbClr val="000000">
                              <a:alpha val="100000"/>
                            </a:srgbClr>
                          </a:solidFill>
                          <a:latin typeface="Times New Roman"/>
                          <a:ea typeface="Times New Roman"/>
                          <a:cs typeface="Times New Roman"/>
                        </a:rPr>
                        <a:t>Nov 2016</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CCCCCC">
                        <a:alpha val="100000"/>
                      </a:srgbClr>
                    </a:solidFill>
                  </a:tcPr>
                </a:tc>
                <a:tc>
                  <a:txBody>
                    <a:bodyPr/>
                    <a:lstStyle/>
                    <a:p>
                      <a:pPr marL="12700" marR="12700" indent="0" algn="r">
                        <a:spcBef>
                          <a:spcPts val="100"/>
                        </a:spcBef>
                        <a:spcAft>
                          <a:spcPts val="100"/>
                        </a:spcAft>
                        <a:buNone/>
                      </a:pPr>
                      <a:r>
                        <a:rPr sz="800" b="1">
                          <a:solidFill>
                            <a:srgbClr val="000000">
                              <a:alpha val="100000"/>
                            </a:srgbClr>
                          </a:solidFill>
                          <a:latin typeface="Times New Roman"/>
                          <a:ea typeface="Times New Roman"/>
                          <a:cs typeface="Times New Roman"/>
                        </a:rPr>
                        <a:t>Dec 2016</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CCCCCC">
                        <a:alpha val="100000"/>
                      </a:srgbClr>
                    </a:solidFill>
                  </a:tcPr>
                </a:tc>
                <a:tc>
                  <a:txBody>
                    <a:bodyPr/>
                    <a:lstStyle/>
                    <a:p>
                      <a:pPr marL="12700" marR="12700" indent="0" algn="r">
                        <a:spcBef>
                          <a:spcPts val="100"/>
                        </a:spcBef>
                        <a:spcAft>
                          <a:spcPts val="100"/>
                        </a:spcAft>
                        <a:buNone/>
                      </a:pPr>
                      <a:r>
                        <a:rPr sz="800" b="1">
                          <a:solidFill>
                            <a:srgbClr val="000000">
                              <a:alpha val="100000"/>
                            </a:srgbClr>
                          </a:solidFill>
                          <a:latin typeface="Times New Roman"/>
                          <a:ea typeface="Times New Roman"/>
                          <a:cs typeface="Times New Roman"/>
                        </a:rPr>
                        <a:t>Jan 2017</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CCCCCC">
                        <a:alpha val="100000"/>
                      </a:srgbClr>
                    </a:solidFill>
                  </a:tcPr>
                </a:tc>
                <a:tc>
                  <a:txBody>
                    <a:bodyPr/>
                    <a:lstStyle/>
                    <a:p>
                      <a:pPr marL="12700" marR="12700" indent="0" algn="r">
                        <a:spcBef>
                          <a:spcPts val="100"/>
                        </a:spcBef>
                        <a:spcAft>
                          <a:spcPts val="100"/>
                        </a:spcAft>
                        <a:buNone/>
                      </a:pPr>
                      <a:r>
                        <a:rPr sz="800" b="1">
                          <a:solidFill>
                            <a:srgbClr val="000000">
                              <a:alpha val="100000"/>
                            </a:srgbClr>
                          </a:solidFill>
                          <a:latin typeface="Times New Roman"/>
                          <a:ea typeface="Times New Roman"/>
                          <a:cs typeface="Times New Roman"/>
                        </a:rPr>
                        <a:t>Feb 2017</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CCCCCC">
                        <a:alpha val="100000"/>
                      </a:srgbClr>
                    </a:solidFill>
                  </a:tcPr>
                </a:tc>
                <a:tc>
                  <a:txBody>
                    <a:bodyPr/>
                    <a:lstStyle/>
                    <a:p>
                      <a:pPr marL="12700" marR="12700" indent="0" algn="r">
                        <a:spcBef>
                          <a:spcPts val="100"/>
                        </a:spcBef>
                        <a:spcAft>
                          <a:spcPts val="100"/>
                        </a:spcAft>
                        <a:buNone/>
                      </a:pPr>
                      <a:r>
                        <a:rPr sz="800" b="1">
                          <a:solidFill>
                            <a:srgbClr val="000000">
                              <a:alpha val="100000"/>
                            </a:srgbClr>
                          </a:solidFill>
                          <a:latin typeface="Times New Roman"/>
                          <a:ea typeface="Times New Roman"/>
                          <a:cs typeface="Times New Roman"/>
                        </a:rPr>
                        <a:t>Mar 2017</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CCCCCC">
                        <a:alpha val="100000"/>
                      </a:srgbClr>
                    </a:solidFill>
                  </a:tcPr>
                </a:tc>
                <a:tc>
                  <a:txBody>
                    <a:bodyPr/>
                    <a:lstStyle/>
                    <a:p>
                      <a:pPr marL="12700" marR="12700" indent="0" algn="r">
                        <a:spcBef>
                          <a:spcPts val="100"/>
                        </a:spcBef>
                        <a:spcAft>
                          <a:spcPts val="100"/>
                        </a:spcAft>
                        <a:buNone/>
                      </a:pPr>
                      <a:r>
                        <a:rPr sz="800" b="1">
                          <a:solidFill>
                            <a:srgbClr val="000000">
                              <a:alpha val="100000"/>
                            </a:srgbClr>
                          </a:solidFill>
                          <a:latin typeface="Times New Roman"/>
                          <a:ea typeface="Times New Roman"/>
                          <a:cs typeface="Times New Roman"/>
                        </a:rPr>
                        <a:t>Apr 2017</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CCCCCC">
                        <a:alpha val="100000"/>
                      </a:srgbClr>
                    </a:solidFill>
                  </a:tcPr>
                </a:tc>
                <a:tc>
                  <a:txBody>
                    <a:bodyPr/>
                    <a:lstStyle/>
                    <a:p>
                      <a:pPr marL="12700" marR="12700" indent="0" algn="r">
                        <a:spcBef>
                          <a:spcPts val="100"/>
                        </a:spcBef>
                        <a:spcAft>
                          <a:spcPts val="100"/>
                        </a:spcAft>
                        <a:buNone/>
                      </a:pPr>
                      <a:r>
                        <a:rPr sz="800" b="1">
                          <a:solidFill>
                            <a:srgbClr val="000000">
                              <a:alpha val="100000"/>
                            </a:srgbClr>
                          </a:solidFill>
                          <a:latin typeface="Times New Roman"/>
                          <a:ea typeface="Times New Roman"/>
                          <a:cs typeface="Times New Roman"/>
                        </a:rPr>
                        <a:t>May 2017</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CCCCCC">
                        <a:alpha val="100000"/>
                      </a:srgbClr>
                    </a:solidFill>
                  </a:tcPr>
                </a:tc>
                <a:tc>
                  <a:txBody>
                    <a:bodyPr/>
                    <a:lstStyle/>
                    <a:p>
                      <a:pPr marL="12700" marR="12700" indent="0" algn="r">
                        <a:spcBef>
                          <a:spcPts val="100"/>
                        </a:spcBef>
                        <a:spcAft>
                          <a:spcPts val="100"/>
                        </a:spcAft>
                        <a:buNone/>
                      </a:pPr>
                      <a:r>
                        <a:rPr sz="800" b="1">
                          <a:solidFill>
                            <a:srgbClr val="000000">
                              <a:alpha val="100000"/>
                            </a:srgbClr>
                          </a:solidFill>
                          <a:latin typeface="Times New Roman"/>
                          <a:ea typeface="Times New Roman"/>
                          <a:cs typeface="Times New Roman"/>
                        </a:rPr>
                        <a:t>Jun 2017</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CCCCCC">
                        <a:alpha val="100000"/>
                      </a:srgbClr>
                    </a:solidFill>
                  </a:tcPr>
                </a:tc>
                <a:tc>
                  <a:txBody>
                    <a:bodyPr/>
                    <a:lstStyle/>
                    <a:p>
                      <a:pPr marL="12700" marR="12700" indent="0" algn="r">
                        <a:spcBef>
                          <a:spcPts val="100"/>
                        </a:spcBef>
                        <a:spcAft>
                          <a:spcPts val="100"/>
                        </a:spcAft>
                        <a:buNone/>
                      </a:pPr>
                      <a:r>
                        <a:rPr sz="800" b="1">
                          <a:solidFill>
                            <a:srgbClr val="000000">
                              <a:alpha val="100000"/>
                            </a:srgbClr>
                          </a:solidFill>
                          <a:latin typeface="Times New Roman"/>
                          <a:ea typeface="Times New Roman"/>
                          <a:cs typeface="Times New Roman"/>
                        </a:rPr>
                        <a:t>Jul 2017</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CCCCCC">
                        <a:alpha val="100000"/>
                      </a:srgbClr>
                    </a:solidFill>
                  </a:tcPr>
                </a:tc>
                <a:tc>
                  <a:txBody>
                    <a:bodyPr/>
                    <a:lstStyle/>
                    <a:p>
                      <a:pPr marL="12700" marR="12700" indent="0" algn="r">
                        <a:spcBef>
                          <a:spcPts val="100"/>
                        </a:spcBef>
                        <a:spcAft>
                          <a:spcPts val="100"/>
                        </a:spcAft>
                        <a:buNone/>
                      </a:pPr>
                      <a:r>
                        <a:rPr sz="800" b="1">
                          <a:solidFill>
                            <a:srgbClr val="000000">
                              <a:alpha val="100000"/>
                            </a:srgbClr>
                          </a:solidFill>
                          <a:latin typeface="Times New Roman"/>
                          <a:ea typeface="Times New Roman"/>
                          <a:cs typeface="Times New Roman"/>
                        </a:rPr>
                        <a:t>Aug 2017</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CCCCCC">
                        <a:alpha val="100000"/>
                      </a:srgbClr>
                    </a:solidFill>
                  </a:tcPr>
                </a:tc>
                <a:tc>
                  <a:txBody>
                    <a:bodyPr/>
                    <a:lstStyle/>
                    <a:p>
                      <a:pPr marL="12700" marR="12700" indent="0" algn="r">
                        <a:spcBef>
                          <a:spcPts val="100"/>
                        </a:spcBef>
                        <a:spcAft>
                          <a:spcPts val="100"/>
                        </a:spcAft>
                        <a:buNone/>
                      </a:pPr>
                      <a:r>
                        <a:rPr sz="800" b="1">
                          <a:solidFill>
                            <a:srgbClr val="000000">
                              <a:alpha val="100000"/>
                            </a:srgbClr>
                          </a:solidFill>
                          <a:latin typeface="Times New Roman"/>
                          <a:ea typeface="Times New Roman"/>
                          <a:cs typeface="Times New Roman"/>
                        </a:rPr>
                        <a:t>Sep 2017</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CCCCCC">
                        <a:alpha val="100000"/>
                      </a:srgbClr>
                    </a:solidFill>
                  </a:tcPr>
                </a:tc>
              </a:tr>
              <a:tr h="180637">
                <a:tc>
                  <a:txBody>
                    <a:bodyPr/>
                    <a:lstStyle/>
                    <a:p>
                      <a:pPr marL="12700" marR="12700" indent="0" algn="l">
                        <a:spcBef>
                          <a:spcPts val="100"/>
                        </a:spcBef>
                        <a:spcAft>
                          <a:spcPts val="100"/>
                        </a:spcAft>
                        <a:buNone/>
                      </a:pPr>
                      <a:r>
                        <a:rPr sz="900">
                          <a:solidFill>
                            <a:srgbClr val="000000">
                              <a:alpha val="100000"/>
                            </a:srgbClr>
                          </a:solidFill>
                          <a:latin typeface="Times New Roman"/>
                          <a:ea typeface="Times New Roman"/>
                          <a:cs typeface="Times New Roman"/>
                        </a:rPr>
                        <a:t>HOUSTON</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 -3.3</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 -2.9</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 -2.1</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 -1.6</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 -1.3</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 -0.8</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 -1.2</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 -1.7</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 -3.4</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 -3.8</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 -4.6</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 -4.6</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 -3.4</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r>
              <a:tr h="180637">
                <a:tc>
                  <a:txBody>
                    <a:bodyPr/>
                    <a:lstStyle/>
                    <a:p>
                      <a:pPr marL="12700" marR="12700" indent="0" algn="l">
                        <a:spcBef>
                          <a:spcPts val="100"/>
                        </a:spcBef>
                        <a:spcAft>
                          <a:spcPts val="100"/>
                        </a:spcAft>
                        <a:buNone/>
                      </a:pPr>
                      <a:r>
                        <a:rPr sz="900">
                          <a:solidFill>
                            <a:srgbClr val="000000">
                              <a:alpha val="100000"/>
                            </a:srgbClr>
                          </a:solidFill>
                          <a:latin typeface="Times New Roman"/>
                          <a:ea typeface="Times New Roman"/>
                          <a:cs typeface="Times New Roman"/>
                        </a:rPr>
                        <a:t>NORTH</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 -4.7</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 -3.9</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 -3.5</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 -3.5</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 -3.6</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 -3.7</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 -4.1</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 -3.1</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 -5.9</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 -7.7</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-12.4</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-12.8</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 -7.4</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r>
              <a:tr h="180637">
                <a:tc>
                  <a:txBody>
                    <a:bodyPr/>
                    <a:lstStyle/>
                    <a:p>
                      <a:pPr marL="12700" marR="12700" indent="0" algn="l">
                        <a:spcBef>
                          <a:spcPts val="100"/>
                        </a:spcBef>
                        <a:spcAft>
                          <a:spcPts val="100"/>
                        </a:spcAft>
                        <a:buNone/>
                      </a:pPr>
                      <a:r>
                        <a:rPr sz="900">
                          <a:solidFill>
                            <a:srgbClr val="000000">
                              <a:alpha val="100000"/>
                            </a:srgbClr>
                          </a:solidFill>
                          <a:latin typeface="Times New Roman"/>
                          <a:ea typeface="Times New Roman"/>
                          <a:cs typeface="Times New Roman"/>
                        </a:rPr>
                        <a:t>SOUTH</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 -8.8</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 -7.2</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 -6.3</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 -5.9</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 -6.0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dirty="0">
                          <a:solidFill>
                            <a:srgbClr val="000000">
                              <a:alpha val="100000"/>
                            </a:srgbClr>
                          </a:solidFill>
                          <a:latin typeface="Times New Roman"/>
                          <a:ea typeface="Times New Roman"/>
                          <a:cs typeface="Times New Roman"/>
                        </a:rPr>
                        <a:t> -5.4</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 -5.2</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 -5.8</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 -8.0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 -8.9</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-12.4</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-11.7</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 -8.8</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r>
              <a:tr h="180637">
                <a:tc>
                  <a:txBody>
                    <a:bodyPr/>
                    <a:lstStyle/>
                    <a:p>
                      <a:pPr marL="12700" marR="12700" indent="0" algn="l">
                        <a:spcBef>
                          <a:spcPts val="100"/>
                        </a:spcBef>
                        <a:spcAft>
                          <a:spcPts val="100"/>
                        </a:spcAft>
                        <a:buNone/>
                      </a:pPr>
                      <a:r>
                        <a:rPr sz="900">
                          <a:solidFill>
                            <a:srgbClr val="000000">
                              <a:alpha val="100000"/>
                            </a:srgbClr>
                          </a:solidFill>
                          <a:latin typeface="Times New Roman"/>
                          <a:ea typeface="Times New Roman"/>
                          <a:cs typeface="Times New Roman"/>
                        </a:rPr>
                        <a:t>WEST</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EEEEEE">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 -4.9</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EEEEEE">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 -4.2</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EEEEEE">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 -3.6</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EEEEEE">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 -3.3</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EEEEEE">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 -3.4</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EEEEEE">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 -2.8</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EEEEEE">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 -3.5</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EEEEEE">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 -4.3</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EEEEEE">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 -5.7</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EEEEEE">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 -6.0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EEEEEE">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 -6.8</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EEEEEE">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 -6.5</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EEEEEE">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 -4.8</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EEEEEE">
                        <a:alpha val="100000"/>
                      </a:srgbClr>
                    </a:solidFill>
                  </a:tcPr>
                </a:tc>
              </a:tr>
              <a:tr h="180637">
                <a:tc>
                  <a:txBody>
                    <a:bodyPr/>
                    <a:lstStyle/>
                    <a:p>
                      <a:pPr marL="12700" marR="12700" indent="0" algn="l">
                        <a:spcBef>
                          <a:spcPts val="100"/>
                        </a:spcBef>
                        <a:spcAft>
                          <a:spcPts val="100"/>
                        </a:spcAft>
                        <a:buNone/>
                      </a:pPr>
                      <a:r>
                        <a:rPr sz="900">
                          <a:solidFill>
                            <a:srgbClr val="000000">
                              <a:alpha val="100000"/>
                            </a:srgbClr>
                          </a:solidFill>
                          <a:latin typeface="Times New Roman"/>
                          <a:ea typeface="Times New Roman"/>
                          <a:cs typeface="Times New Roman"/>
                        </a:rPr>
                        <a:t>TOTAL</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-21.7</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-18.2</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-15.4</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-14.2</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-14.2</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-12.7</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-14.0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-15.0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-22.9</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-26.4</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-36.2</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-35.6</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dirty="0">
                          <a:solidFill>
                            <a:srgbClr val="000000">
                              <a:alpha val="100000"/>
                            </a:srgbClr>
                          </a:solidFill>
                          <a:latin typeface="Times New Roman"/>
                          <a:ea typeface="Times New Roman"/>
                          <a:cs typeface="Times New Roman"/>
                        </a:rPr>
                        <a:t>-24.3</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r>
            </a:tbl>
          </a:graphicData>
        </a:graphic>
      </p:graphicFrame>
      <p:sp>
        <p:nvSpPr>
          <p:cNvPr id="3" name="Title Texts3"/>
          <p:cNvSpPr>
            <a:spLocks noGrp="1"/>
          </p:cNvSpPr>
          <p:nvPr>
            <p:ph idx="3"/>
          </p:nvPr>
        </p:nvSpPr>
        <p:spPr>
          <a:xfrm>
            <a:off x="1901952" y="804672"/>
            <a:ext cx="5788152" cy="219456"/>
          </a:xfrm>
        </p:spPr>
        <p:txBody>
          <a:bodyPr/>
          <a:lstStyle/>
          <a:p>
            <a:pPr marL="0" marR="0" indent="0" algn="ctr">
              <a:spcBef>
                <a:spcPts val="0"/>
              </a:spcBef>
              <a:spcAft>
                <a:spcPts val="0"/>
              </a:spcAft>
              <a:buNone/>
            </a:pPr>
            <a:r>
              <a:rPr sz="800" b="1">
                <a:solidFill>
                  <a:srgbClr val="3DB0CD">
                    <a:alpha val="100000"/>
                  </a:srgbClr>
                </a:solidFill>
                <a:latin typeface="Times New Roman"/>
                <a:ea typeface="Times New Roman"/>
                <a:cs typeface="Times New Roman"/>
              </a:rPr>
              <a:t>ZONAL AUCTION DISTRIBUTION PER CONGESTION MANAGEMENT ZONE ($M)</a:t>
            </a:r>
          </a:p>
        </p:txBody>
      </p:sp>
      <p:graphicFrame>
        <p:nvGraphicFramePr>
          <p:cNvPr id="4" name="nvGraphicFrame 4"/>
          <p:cNvGraphicFramePr>
            <a:graphicFrameLocks noGrp="1"/>
          </p:cNvGraphicFramePr>
          <p:nvPr>
            <p:extLst>
              <p:ext uri="{D42A27DB-BD31-4B8C-83A1-F6EECF244321}">
                <p14:modId xmlns:p14="http://schemas.microsoft.com/office/powerpoint/2010/main" val="1442628482"/>
              </p:ext>
            </p:extLst>
          </p:nvPr>
        </p:nvGraphicFramePr>
        <p:xfrm>
          <a:off x="457200" y="2423160"/>
          <a:ext cx="8403336" cy="1060706"/>
        </p:xfrm>
        <a:graphic>
          <a:graphicData uri="http://schemas.openxmlformats.org/drawingml/2006/table">
            <a:tbl>
              <a:tblPr/>
              <a:tblGrid>
                <a:gridCol w="795528"/>
                <a:gridCol w="585216"/>
                <a:gridCol w="585216"/>
                <a:gridCol w="585216"/>
                <a:gridCol w="585216"/>
                <a:gridCol w="585216"/>
                <a:gridCol w="585216"/>
                <a:gridCol w="585216"/>
                <a:gridCol w="585216"/>
                <a:gridCol w="585216"/>
                <a:gridCol w="585216"/>
                <a:gridCol w="585216"/>
                <a:gridCol w="585216"/>
                <a:gridCol w="585216"/>
              </a:tblGrid>
              <a:tr h="160106">
                <a:tc>
                  <a:txBody>
                    <a:bodyPr/>
                    <a:lstStyle/>
                    <a:p>
                      <a:pPr marL="50800" marR="50800" indent="0" algn="r">
                        <a:spcBef>
                          <a:spcPts val="100"/>
                        </a:spcBef>
                        <a:spcAft>
                          <a:spcPts val="100"/>
                        </a:spcAft>
                        <a:buNone/>
                      </a:pPr>
                      <a:r>
                        <a:rPr sz="800" dirty="0">
                          <a:solidFill>
                            <a:srgbClr val="CCCCCC">
                              <a:alpha val="100000"/>
                            </a:srgbClr>
                          </a:solidFill>
                          <a:latin typeface="Times New Roman"/>
                          <a:ea typeface="Times New Roman"/>
                          <a:cs typeface="Times New Roman"/>
                        </a:rPr>
                        <a:t>Zone</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CCCCCC">
                        <a:alpha val="100000"/>
                      </a:srgbClr>
                    </a:solidFill>
                  </a:tcPr>
                </a:tc>
                <a:tc>
                  <a:txBody>
                    <a:bodyPr/>
                    <a:lstStyle/>
                    <a:p>
                      <a:pPr marL="12700" marR="12700" indent="0" algn="r">
                        <a:spcBef>
                          <a:spcPts val="100"/>
                        </a:spcBef>
                        <a:spcAft>
                          <a:spcPts val="100"/>
                        </a:spcAft>
                        <a:buNone/>
                      </a:pPr>
                      <a:r>
                        <a:rPr sz="800" b="1">
                          <a:solidFill>
                            <a:srgbClr val="000000">
                              <a:alpha val="100000"/>
                            </a:srgbClr>
                          </a:solidFill>
                          <a:latin typeface="Times New Roman"/>
                          <a:ea typeface="Times New Roman"/>
                          <a:cs typeface="Times New Roman"/>
                        </a:rPr>
                        <a:t>Sep 2016</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CCCCCC">
                        <a:alpha val="100000"/>
                      </a:srgbClr>
                    </a:solidFill>
                  </a:tcPr>
                </a:tc>
                <a:tc>
                  <a:txBody>
                    <a:bodyPr/>
                    <a:lstStyle/>
                    <a:p>
                      <a:pPr marL="12700" marR="12700" indent="0" algn="r">
                        <a:spcBef>
                          <a:spcPts val="100"/>
                        </a:spcBef>
                        <a:spcAft>
                          <a:spcPts val="100"/>
                        </a:spcAft>
                        <a:buNone/>
                      </a:pPr>
                      <a:r>
                        <a:rPr sz="800" b="1">
                          <a:solidFill>
                            <a:srgbClr val="000000">
                              <a:alpha val="100000"/>
                            </a:srgbClr>
                          </a:solidFill>
                          <a:latin typeface="Times New Roman"/>
                          <a:ea typeface="Times New Roman"/>
                          <a:cs typeface="Times New Roman"/>
                        </a:rPr>
                        <a:t>Oct 2016</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CCCCCC">
                        <a:alpha val="100000"/>
                      </a:srgbClr>
                    </a:solidFill>
                  </a:tcPr>
                </a:tc>
                <a:tc>
                  <a:txBody>
                    <a:bodyPr/>
                    <a:lstStyle/>
                    <a:p>
                      <a:pPr marL="12700" marR="12700" indent="0" algn="r">
                        <a:spcBef>
                          <a:spcPts val="100"/>
                        </a:spcBef>
                        <a:spcAft>
                          <a:spcPts val="100"/>
                        </a:spcAft>
                        <a:buNone/>
                      </a:pPr>
                      <a:r>
                        <a:rPr sz="800" b="1">
                          <a:solidFill>
                            <a:srgbClr val="000000">
                              <a:alpha val="100000"/>
                            </a:srgbClr>
                          </a:solidFill>
                          <a:latin typeface="Times New Roman"/>
                          <a:ea typeface="Times New Roman"/>
                          <a:cs typeface="Times New Roman"/>
                        </a:rPr>
                        <a:t>Nov 2016</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CCCCCC">
                        <a:alpha val="100000"/>
                      </a:srgbClr>
                    </a:solidFill>
                  </a:tcPr>
                </a:tc>
                <a:tc>
                  <a:txBody>
                    <a:bodyPr/>
                    <a:lstStyle/>
                    <a:p>
                      <a:pPr marL="12700" marR="12700" indent="0" algn="r">
                        <a:spcBef>
                          <a:spcPts val="100"/>
                        </a:spcBef>
                        <a:spcAft>
                          <a:spcPts val="100"/>
                        </a:spcAft>
                        <a:buNone/>
                      </a:pPr>
                      <a:r>
                        <a:rPr sz="800" b="1">
                          <a:solidFill>
                            <a:srgbClr val="000000">
                              <a:alpha val="100000"/>
                            </a:srgbClr>
                          </a:solidFill>
                          <a:latin typeface="Times New Roman"/>
                          <a:ea typeface="Times New Roman"/>
                          <a:cs typeface="Times New Roman"/>
                        </a:rPr>
                        <a:t>Dec 2016</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CCCCCC">
                        <a:alpha val="100000"/>
                      </a:srgbClr>
                    </a:solidFill>
                  </a:tcPr>
                </a:tc>
                <a:tc>
                  <a:txBody>
                    <a:bodyPr/>
                    <a:lstStyle/>
                    <a:p>
                      <a:pPr marL="12700" marR="12700" indent="0" algn="r">
                        <a:spcBef>
                          <a:spcPts val="100"/>
                        </a:spcBef>
                        <a:spcAft>
                          <a:spcPts val="100"/>
                        </a:spcAft>
                        <a:buNone/>
                      </a:pPr>
                      <a:r>
                        <a:rPr sz="800" b="1">
                          <a:solidFill>
                            <a:srgbClr val="000000">
                              <a:alpha val="100000"/>
                            </a:srgbClr>
                          </a:solidFill>
                          <a:latin typeface="Times New Roman"/>
                          <a:ea typeface="Times New Roman"/>
                          <a:cs typeface="Times New Roman"/>
                        </a:rPr>
                        <a:t>Jan 2017</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CCCCCC">
                        <a:alpha val="100000"/>
                      </a:srgbClr>
                    </a:solidFill>
                  </a:tcPr>
                </a:tc>
                <a:tc>
                  <a:txBody>
                    <a:bodyPr/>
                    <a:lstStyle/>
                    <a:p>
                      <a:pPr marL="12700" marR="12700" indent="0" algn="r">
                        <a:spcBef>
                          <a:spcPts val="100"/>
                        </a:spcBef>
                        <a:spcAft>
                          <a:spcPts val="100"/>
                        </a:spcAft>
                        <a:buNone/>
                      </a:pPr>
                      <a:r>
                        <a:rPr sz="800" b="1">
                          <a:solidFill>
                            <a:srgbClr val="000000">
                              <a:alpha val="100000"/>
                            </a:srgbClr>
                          </a:solidFill>
                          <a:latin typeface="Times New Roman"/>
                          <a:ea typeface="Times New Roman"/>
                          <a:cs typeface="Times New Roman"/>
                        </a:rPr>
                        <a:t>Feb 2017</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CCCCCC">
                        <a:alpha val="100000"/>
                      </a:srgbClr>
                    </a:solidFill>
                  </a:tcPr>
                </a:tc>
                <a:tc>
                  <a:txBody>
                    <a:bodyPr/>
                    <a:lstStyle/>
                    <a:p>
                      <a:pPr marL="12700" marR="12700" indent="0" algn="r">
                        <a:spcBef>
                          <a:spcPts val="100"/>
                        </a:spcBef>
                        <a:spcAft>
                          <a:spcPts val="100"/>
                        </a:spcAft>
                        <a:buNone/>
                      </a:pPr>
                      <a:r>
                        <a:rPr sz="800" b="1">
                          <a:solidFill>
                            <a:srgbClr val="000000">
                              <a:alpha val="100000"/>
                            </a:srgbClr>
                          </a:solidFill>
                          <a:latin typeface="Times New Roman"/>
                          <a:ea typeface="Times New Roman"/>
                          <a:cs typeface="Times New Roman"/>
                        </a:rPr>
                        <a:t>Mar 2017</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CCCCCC">
                        <a:alpha val="100000"/>
                      </a:srgbClr>
                    </a:solidFill>
                  </a:tcPr>
                </a:tc>
                <a:tc>
                  <a:txBody>
                    <a:bodyPr/>
                    <a:lstStyle/>
                    <a:p>
                      <a:pPr marL="12700" marR="12700" indent="0" algn="r">
                        <a:spcBef>
                          <a:spcPts val="100"/>
                        </a:spcBef>
                        <a:spcAft>
                          <a:spcPts val="100"/>
                        </a:spcAft>
                        <a:buNone/>
                      </a:pPr>
                      <a:r>
                        <a:rPr sz="800" b="1">
                          <a:solidFill>
                            <a:srgbClr val="000000">
                              <a:alpha val="100000"/>
                            </a:srgbClr>
                          </a:solidFill>
                          <a:latin typeface="Times New Roman"/>
                          <a:ea typeface="Times New Roman"/>
                          <a:cs typeface="Times New Roman"/>
                        </a:rPr>
                        <a:t>Apr 2017</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CCCCCC">
                        <a:alpha val="100000"/>
                      </a:srgbClr>
                    </a:solidFill>
                  </a:tcPr>
                </a:tc>
                <a:tc>
                  <a:txBody>
                    <a:bodyPr/>
                    <a:lstStyle/>
                    <a:p>
                      <a:pPr marL="12700" marR="12700" indent="0" algn="r">
                        <a:spcBef>
                          <a:spcPts val="100"/>
                        </a:spcBef>
                        <a:spcAft>
                          <a:spcPts val="100"/>
                        </a:spcAft>
                        <a:buNone/>
                      </a:pPr>
                      <a:r>
                        <a:rPr sz="800" b="1">
                          <a:solidFill>
                            <a:srgbClr val="000000">
                              <a:alpha val="100000"/>
                            </a:srgbClr>
                          </a:solidFill>
                          <a:latin typeface="Times New Roman"/>
                          <a:ea typeface="Times New Roman"/>
                          <a:cs typeface="Times New Roman"/>
                        </a:rPr>
                        <a:t>May 2017</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CCCCCC">
                        <a:alpha val="100000"/>
                      </a:srgbClr>
                    </a:solidFill>
                  </a:tcPr>
                </a:tc>
                <a:tc>
                  <a:txBody>
                    <a:bodyPr/>
                    <a:lstStyle/>
                    <a:p>
                      <a:pPr marL="12700" marR="12700" indent="0" algn="r">
                        <a:spcBef>
                          <a:spcPts val="100"/>
                        </a:spcBef>
                        <a:spcAft>
                          <a:spcPts val="100"/>
                        </a:spcAft>
                        <a:buNone/>
                      </a:pPr>
                      <a:r>
                        <a:rPr sz="800" b="1">
                          <a:solidFill>
                            <a:srgbClr val="000000">
                              <a:alpha val="100000"/>
                            </a:srgbClr>
                          </a:solidFill>
                          <a:latin typeface="Times New Roman"/>
                          <a:ea typeface="Times New Roman"/>
                          <a:cs typeface="Times New Roman"/>
                        </a:rPr>
                        <a:t>Jun 2017</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CCCCCC">
                        <a:alpha val="100000"/>
                      </a:srgbClr>
                    </a:solidFill>
                  </a:tcPr>
                </a:tc>
                <a:tc>
                  <a:txBody>
                    <a:bodyPr/>
                    <a:lstStyle/>
                    <a:p>
                      <a:pPr marL="12700" marR="12700" indent="0" algn="r">
                        <a:spcBef>
                          <a:spcPts val="100"/>
                        </a:spcBef>
                        <a:spcAft>
                          <a:spcPts val="100"/>
                        </a:spcAft>
                        <a:buNone/>
                      </a:pPr>
                      <a:r>
                        <a:rPr sz="800" b="1">
                          <a:solidFill>
                            <a:srgbClr val="000000">
                              <a:alpha val="100000"/>
                            </a:srgbClr>
                          </a:solidFill>
                          <a:latin typeface="Times New Roman"/>
                          <a:ea typeface="Times New Roman"/>
                          <a:cs typeface="Times New Roman"/>
                        </a:rPr>
                        <a:t>Jul 2017</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CCCCCC">
                        <a:alpha val="100000"/>
                      </a:srgbClr>
                    </a:solidFill>
                  </a:tcPr>
                </a:tc>
                <a:tc>
                  <a:txBody>
                    <a:bodyPr/>
                    <a:lstStyle/>
                    <a:p>
                      <a:pPr marL="12700" marR="12700" indent="0" algn="r">
                        <a:spcBef>
                          <a:spcPts val="100"/>
                        </a:spcBef>
                        <a:spcAft>
                          <a:spcPts val="100"/>
                        </a:spcAft>
                        <a:buNone/>
                      </a:pPr>
                      <a:r>
                        <a:rPr sz="800" b="1">
                          <a:solidFill>
                            <a:srgbClr val="000000">
                              <a:alpha val="100000"/>
                            </a:srgbClr>
                          </a:solidFill>
                          <a:latin typeface="Times New Roman"/>
                          <a:ea typeface="Times New Roman"/>
                          <a:cs typeface="Times New Roman"/>
                        </a:rPr>
                        <a:t>Aug 2017</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CCCCCC">
                        <a:alpha val="100000"/>
                      </a:srgbClr>
                    </a:solidFill>
                  </a:tcPr>
                </a:tc>
                <a:tc>
                  <a:txBody>
                    <a:bodyPr/>
                    <a:lstStyle/>
                    <a:p>
                      <a:pPr marL="12700" marR="12700" indent="0" algn="r">
                        <a:spcBef>
                          <a:spcPts val="100"/>
                        </a:spcBef>
                        <a:spcAft>
                          <a:spcPts val="100"/>
                        </a:spcAft>
                        <a:buNone/>
                      </a:pPr>
                      <a:r>
                        <a:rPr sz="800" b="1">
                          <a:solidFill>
                            <a:srgbClr val="000000">
                              <a:alpha val="100000"/>
                            </a:srgbClr>
                          </a:solidFill>
                          <a:latin typeface="Times New Roman"/>
                          <a:ea typeface="Times New Roman"/>
                          <a:cs typeface="Times New Roman"/>
                        </a:rPr>
                        <a:t>Sep 2017</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CCCCCC">
                        <a:alpha val="100000"/>
                      </a:srgbClr>
                    </a:solidFill>
                  </a:tcPr>
                </a:tc>
              </a:tr>
              <a:tr h="180120">
                <a:tc>
                  <a:txBody>
                    <a:bodyPr/>
                    <a:lstStyle/>
                    <a:p>
                      <a:pPr marL="12700" marR="12700" indent="0" algn="l">
                        <a:spcBef>
                          <a:spcPts val="100"/>
                        </a:spcBef>
                        <a:spcAft>
                          <a:spcPts val="100"/>
                        </a:spcAft>
                        <a:buNone/>
                      </a:pPr>
                      <a:r>
                        <a:rPr sz="900">
                          <a:solidFill>
                            <a:srgbClr val="000000">
                              <a:alpha val="100000"/>
                            </a:srgbClr>
                          </a:solidFill>
                          <a:latin typeface="Times New Roman"/>
                          <a:ea typeface="Times New Roman"/>
                          <a:cs typeface="Times New Roman"/>
                        </a:rPr>
                        <a:t>HOUSTON</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 9.1</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 8.3</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 6.9</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dirty="0">
                          <a:solidFill>
                            <a:srgbClr val="000000">
                              <a:alpha val="100000"/>
                            </a:srgbClr>
                          </a:solidFill>
                          <a:latin typeface="Times New Roman"/>
                          <a:ea typeface="Times New Roman"/>
                          <a:cs typeface="Times New Roman"/>
                        </a:rPr>
                        <a:t> 7.1</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 7.1</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 6.3</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 7.4</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 7.3</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 8.4</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 9.3</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10.4</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 9.9</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 8.8</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r>
              <a:tr h="180120">
                <a:tc>
                  <a:txBody>
                    <a:bodyPr/>
                    <a:lstStyle/>
                    <a:p>
                      <a:pPr marL="12700" marR="12700" indent="0" algn="l">
                        <a:spcBef>
                          <a:spcPts val="100"/>
                        </a:spcBef>
                        <a:spcAft>
                          <a:spcPts val="100"/>
                        </a:spcAft>
                        <a:buNone/>
                      </a:pPr>
                      <a:r>
                        <a:rPr sz="900">
                          <a:solidFill>
                            <a:srgbClr val="000000">
                              <a:alpha val="100000"/>
                            </a:srgbClr>
                          </a:solidFill>
                          <a:latin typeface="Times New Roman"/>
                          <a:ea typeface="Times New Roman"/>
                          <a:cs typeface="Times New Roman"/>
                        </a:rPr>
                        <a:t>NORTH</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12.1</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10.3</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 8.7</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10.5</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10.4</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 8.3</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 9.0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 8.9</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10.5</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12.1</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14.2</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13.3</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11.7</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r>
              <a:tr h="180120">
                <a:tc>
                  <a:txBody>
                    <a:bodyPr/>
                    <a:lstStyle/>
                    <a:p>
                      <a:pPr marL="12700" marR="12700" indent="0" algn="l">
                        <a:spcBef>
                          <a:spcPts val="100"/>
                        </a:spcBef>
                        <a:spcAft>
                          <a:spcPts val="100"/>
                        </a:spcAft>
                        <a:buNone/>
                      </a:pPr>
                      <a:r>
                        <a:rPr sz="900">
                          <a:solidFill>
                            <a:srgbClr val="000000">
                              <a:alpha val="100000"/>
                            </a:srgbClr>
                          </a:solidFill>
                          <a:latin typeface="Times New Roman"/>
                          <a:ea typeface="Times New Roman"/>
                          <a:cs typeface="Times New Roman"/>
                        </a:rPr>
                        <a:t>SOUTH</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 9.3</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 8.1</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 6.7</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 7.4</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 7.2</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 6.1</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 7.1</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 7.4</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 8.5</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 9.6</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10.6</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10.2</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 8.8</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r>
              <a:tr h="180120">
                <a:tc>
                  <a:txBody>
                    <a:bodyPr/>
                    <a:lstStyle/>
                    <a:p>
                      <a:pPr marL="12700" marR="12700" indent="0" algn="l">
                        <a:spcBef>
                          <a:spcPts val="100"/>
                        </a:spcBef>
                        <a:spcAft>
                          <a:spcPts val="100"/>
                        </a:spcAft>
                        <a:buNone/>
                      </a:pPr>
                      <a:r>
                        <a:rPr sz="900">
                          <a:solidFill>
                            <a:srgbClr val="000000">
                              <a:alpha val="100000"/>
                            </a:srgbClr>
                          </a:solidFill>
                          <a:latin typeface="Times New Roman"/>
                          <a:ea typeface="Times New Roman"/>
                          <a:cs typeface="Times New Roman"/>
                        </a:rPr>
                        <a:t>WEST</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EEEEEE">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 2.7</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EEEEEE">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 2.6</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EEEEEE">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 2.4</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EEEEEE">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 2.7</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EEEEEE">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 2.8</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EEEEEE">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 2.4</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EEEEEE">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 2.6</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EEEEEE">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 2.6</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EEEEEE">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 2.8</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EEEEEE">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 3.0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EEEEEE">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 3.2</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EEEEEE">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 3.1</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EEEEEE">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 2.9</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EEEEEE">
                        <a:alpha val="100000"/>
                      </a:srgbClr>
                    </a:solidFill>
                  </a:tcPr>
                </a:tc>
              </a:tr>
              <a:tr h="180120">
                <a:tc>
                  <a:txBody>
                    <a:bodyPr/>
                    <a:lstStyle/>
                    <a:p>
                      <a:pPr marL="12700" marR="12700" indent="0" algn="l">
                        <a:spcBef>
                          <a:spcPts val="100"/>
                        </a:spcBef>
                        <a:spcAft>
                          <a:spcPts val="100"/>
                        </a:spcAft>
                        <a:buNone/>
                      </a:pPr>
                      <a:r>
                        <a:rPr sz="900">
                          <a:solidFill>
                            <a:srgbClr val="000000">
                              <a:alpha val="100000"/>
                            </a:srgbClr>
                          </a:solidFill>
                          <a:latin typeface="Times New Roman"/>
                          <a:ea typeface="Times New Roman"/>
                          <a:cs typeface="Times New Roman"/>
                        </a:rPr>
                        <a:t>TOTAL</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33.2</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29.4</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24.6</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27.8</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27.4</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23.0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26.1</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26.2</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30.2</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34.0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38.4</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36.5</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32.2</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r>
            </a:tbl>
          </a:graphicData>
        </a:graphic>
      </p:graphicFrame>
      <p:sp>
        <p:nvSpPr>
          <p:cNvPr id="5" name="Title Texts5"/>
          <p:cNvSpPr>
            <a:spLocks noGrp="1"/>
          </p:cNvSpPr>
          <p:nvPr>
            <p:ph idx="5"/>
          </p:nvPr>
        </p:nvSpPr>
        <p:spPr>
          <a:xfrm>
            <a:off x="1901952" y="2167128"/>
            <a:ext cx="5788152" cy="219456"/>
          </a:xfrm>
        </p:spPr>
        <p:txBody>
          <a:bodyPr/>
          <a:lstStyle/>
          <a:p>
            <a:pPr marL="0" marR="0" indent="0" algn="ctr">
              <a:spcBef>
                <a:spcPts val="0"/>
              </a:spcBef>
              <a:spcAft>
                <a:spcPts val="0"/>
              </a:spcAft>
              <a:buNone/>
            </a:pPr>
            <a:r>
              <a:rPr sz="800" b="1">
                <a:solidFill>
                  <a:srgbClr val="3DB0CD">
                    <a:alpha val="100000"/>
                  </a:srgbClr>
                </a:solidFill>
                <a:latin typeface="Times New Roman"/>
                <a:ea typeface="Times New Roman"/>
                <a:cs typeface="Times New Roman"/>
              </a:rPr>
              <a:t>REAL-TIME ADJUSTED METERED LOAD BY CONGESTION MANAGEMENT ZONE (TWh)</a:t>
            </a:r>
          </a:p>
        </p:txBody>
      </p:sp>
      <p:graphicFrame>
        <p:nvGraphicFramePr>
          <p:cNvPr id="6" name="nvGraphicFrame 6"/>
          <p:cNvGraphicFramePr>
            <a:graphicFrameLocks noGrp="1"/>
          </p:cNvGraphicFramePr>
          <p:nvPr>
            <p:extLst>
              <p:ext uri="{D42A27DB-BD31-4B8C-83A1-F6EECF244321}">
                <p14:modId xmlns:p14="http://schemas.microsoft.com/office/powerpoint/2010/main" val="1245773957"/>
              </p:ext>
            </p:extLst>
          </p:nvPr>
        </p:nvGraphicFramePr>
        <p:xfrm>
          <a:off x="457200" y="3794760"/>
          <a:ext cx="8403336" cy="1060706"/>
        </p:xfrm>
        <a:graphic>
          <a:graphicData uri="http://schemas.openxmlformats.org/drawingml/2006/table">
            <a:tbl>
              <a:tblPr/>
              <a:tblGrid>
                <a:gridCol w="795528"/>
                <a:gridCol w="585216"/>
                <a:gridCol w="585216"/>
                <a:gridCol w="585216"/>
                <a:gridCol w="585216"/>
                <a:gridCol w="585216"/>
                <a:gridCol w="585216"/>
                <a:gridCol w="585216"/>
                <a:gridCol w="585216"/>
                <a:gridCol w="585216"/>
                <a:gridCol w="585216"/>
                <a:gridCol w="585216"/>
                <a:gridCol w="585216"/>
                <a:gridCol w="585216"/>
              </a:tblGrid>
              <a:tr h="160106">
                <a:tc>
                  <a:txBody>
                    <a:bodyPr/>
                    <a:lstStyle/>
                    <a:p>
                      <a:pPr marL="50800" marR="50800" indent="0" algn="r">
                        <a:spcBef>
                          <a:spcPts val="100"/>
                        </a:spcBef>
                        <a:spcAft>
                          <a:spcPts val="100"/>
                        </a:spcAft>
                        <a:buNone/>
                      </a:pPr>
                      <a:r>
                        <a:rPr sz="800" dirty="0">
                          <a:solidFill>
                            <a:srgbClr val="CCCCCC">
                              <a:alpha val="100000"/>
                            </a:srgbClr>
                          </a:solidFill>
                          <a:latin typeface="Times New Roman"/>
                          <a:ea typeface="Times New Roman"/>
                          <a:cs typeface="Times New Roman"/>
                        </a:rPr>
                        <a:t>Zone</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CCCCCC">
                        <a:alpha val="100000"/>
                      </a:srgbClr>
                    </a:solidFill>
                  </a:tcPr>
                </a:tc>
                <a:tc>
                  <a:txBody>
                    <a:bodyPr/>
                    <a:lstStyle/>
                    <a:p>
                      <a:pPr marL="12700" marR="12700" indent="0" algn="r">
                        <a:spcBef>
                          <a:spcPts val="100"/>
                        </a:spcBef>
                        <a:spcAft>
                          <a:spcPts val="100"/>
                        </a:spcAft>
                        <a:buNone/>
                      </a:pPr>
                      <a:r>
                        <a:rPr sz="800" b="1">
                          <a:solidFill>
                            <a:srgbClr val="000000">
                              <a:alpha val="100000"/>
                            </a:srgbClr>
                          </a:solidFill>
                          <a:latin typeface="Times New Roman"/>
                          <a:ea typeface="Times New Roman"/>
                          <a:cs typeface="Times New Roman"/>
                        </a:rPr>
                        <a:t>Sep 2016</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CCCCCC">
                        <a:alpha val="100000"/>
                      </a:srgbClr>
                    </a:solidFill>
                  </a:tcPr>
                </a:tc>
                <a:tc>
                  <a:txBody>
                    <a:bodyPr/>
                    <a:lstStyle/>
                    <a:p>
                      <a:pPr marL="12700" marR="12700" indent="0" algn="r">
                        <a:spcBef>
                          <a:spcPts val="100"/>
                        </a:spcBef>
                        <a:spcAft>
                          <a:spcPts val="100"/>
                        </a:spcAft>
                        <a:buNone/>
                      </a:pPr>
                      <a:r>
                        <a:rPr sz="800" b="1">
                          <a:solidFill>
                            <a:srgbClr val="000000">
                              <a:alpha val="100000"/>
                            </a:srgbClr>
                          </a:solidFill>
                          <a:latin typeface="Times New Roman"/>
                          <a:ea typeface="Times New Roman"/>
                          <a:cs typeface="Times New Roman"/>
                        </a:rPr>
                        <a:t>Oct 2016</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CCCCCC">
                        <a:alpha val="100000"/>
                      </a:srgbClr>
                    </a:solidFill>
                  </a:tcPr>
                </a:tc>
                <a:tc>
                  <a:txBody>
                    <a:bodyPr/>
                    <a:lstStyle/>
                    <a:p>
                      <a:pPr marL="12700" marR="12700" indent="0" algn="r">
                        <a:spcBef>
                          <a:spcPts val="100"/>
                        </a:spcBef>
                        <a:spcAft>
                          <a:spcPts val="100"/>
                        </a:spcAft>
                        <a:buNone/>
                      </a:pPr>
                      <a:r>
                        <a:rPr sz="800" b="1">
                          <a:solidFill>
                            <a:srgbClr val="000000">
                              <a:alpha val="100000"/>
                            </a:srgbClr>
                          </a:solidFill>
                          <a:latin typeface="Times New Roman"/>
                          <a:ea typeface="Times New Roman"/>
                          <a:cs typeface="Times New Roman"/>
                        </a:rPr>
                        <a:t>Nov 2016</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CCCCCC">
                        <a:alpha val="100000"/>
                      </a:srgbClr>
                    </a:solidFill>
                  </a:tcPr>
                </a:tc>
                <a:tc>
                  <a:txBody>
                    <a:bodyPr/>
                    <a:lstStyle/>
                    <a:p>
                      <a:pPr marL="12700" marR="12700" indent="0" algn="r">
                        <a:spcBef>
                          <a:spcPts val="100"/>
                        </a:spcBef>
                        <a:spcAft>
                          <a:spcPts val="100"/>
                        </a:spcAft>
                        <a:buNone/>
                      </a:pPr>
                      <a:r>
                        <a:rPr sz="800" b="1">
                          <a:solidFill>
                            <a:srgbClr val="000000">
                              <a:alpha val="100000"/>
                            </a:srgbClr>
                          </a:solidFill>
                          <a:latin typeface="Times New Roman"/>
                          <a:ea typeface="Times New Roman"/>
                          <a:cs typeface="Times New Roman"/>
                        </a:rPr>
                        <a:t>Dec 2016</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CCCCCC">
                        <a:alpha val="100000"/>
                      </a:srgbClr>
                    </a:solidFill>
                  </a:tcPr>
                </a:tc>
                <a:tc>
                  <a:txBody>
                    <a:bodyPr/>
                    <a:lstStyle/>
                    <a:p>
                      <a:pPr marL="12700" marR="12700" indent="0" algn="r">
                        <a:spcBef>
                          <a:spcPts val="100"/>
                        </a:spcBef>
                        <a:spcAft>
                          <a:spcPts val="100"/>
                        </a:spcAft>
                        <a:buNone/>
                      </a:pPr>
                      <a:r>
                        <a:rPr sz="800" b="1">
                          <a:solidFill>
                            <a:srgbClr val="000000">
                              <a:alpha val="100000"/>
                            </a:srgbClr>
                          </a:solidFill>
                          <a:latin typeface="Times New Roman"/>
                          <a:ea typeface="Times New Roman"/>
                          <a:cs typeface="Times New Roman"/>
                        </a:rPr>
                        <a:t>Jan 2017</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CCCCCC">
                        <a:alpha val="100000"/>
                      </a:srgbClr>
                    </a:solidFill>
                  </a:tcPr>
                </a:tc>
                <a:tc>
                  <a:txBody>
                    <a:bodyPr/>
                    <a:lstStyle/>
                    <a:p>
                      <a:pPr marL="12700" marR="12700" indent="0" algn="r">
                        <a:spcBef>
                          <a:spcPts val="100"/>
                        </a:spcBef>
                        <a:spcAft>
                          <a:spcPts val="100"/>
                        </a:spcAft>
                        <a:buNone/>
                      </a:pPr>
                      <a:r>
                        <a:rPr sz="800" b="1">
                          <a:solidFill>
                            <a:srgbClr val="000000">
                              <a:alpha val="100000"/>
                            </a:srgbClr>
                          </a:solidFill>
                          <a:latin typeface="Times New Roman"/>
                          <a:ea typeface="Times New Roman"/>
                          <a:cs typeface="Times New Roman"/>
                        </a:rPr>
                        <a:t>Feb 2017</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CCCCCC">
                        <a:alpha val="100000"/>
                      </a:srgbClr>
                    </a:solidFill>
                  </a:tcPr>
                </a:tc>
                <a:tc>
                  <a:txBody>
                    <a:bodyPr/>
                    <a:lstStyle/>
                    <a:p>
                      <a:pPr marL="12700" marR="12700" indent="0" algn="r">
                        <a:spcBef>
                          <a:spcPts val="100"/>
                        </a:spcBef>
                        <a:spcAft>
                          <a:spcPts val="100"/>
                        </a:spcAft>
                        <a:buNone/>
                      </a:pPr>
                      <a:r>
                        <a:rPr sz="800" b="1">
                          <a:solidFill>
                            <a:srgbClr val="000000">
                              <a:alpha val="100000"/>
                            </a:srgbClr>
                          </a:solidFill>
                          <a:latin typeface="Times New Roman"/>
                          <a:ea typeface="Times New Roman"/>
                          <a:cs typeface="Times New Roman"/>
                        </a:rPr>
                        <a:t>Mar 2017</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CCCCCC">
                        <a:alpha val="100000"/>
                      </a:srgbClr>
                    </a:solidFill>
                  </a:tcPr>
                </a:tc>
                <a:tc>
                  <a:txBody>
                    <a:bodyPr/>
                    <a:lstStyle/>
                    <a:p>
                      <a:pPr marL="12700" marR="12700" indent="0" algn="r">
                        <a:spcBef>
                          <a:spcPts val="100"/>
                        </a:spcBef>
                        <a:spcAft>
                          <a:spcPts val="100"/>
                        </a:spcAft>
                        <a:buNone/>
                      </a:pPr>
                      <a:r>
                        <a:rPr sz="800" b="1">
                          <a:solidFill>
                            <a:srgbClr val="000000">
                              <a:alpha val="100000"/>
                            </a:srgbClr>
                          </a:solidFill>
                          <a:latin typeface="Times New Roman"/>
                          <a:ea typeface="Times New Roman"/>
                          <a:cs typeface="Times New Roman"/>
                        </a:rPr>
                        <a:t>Apr 2017</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CCCCCC">
                        <a:alpha val="100000"/>
                      </a:srgbClr>
                    </a:solidFill>
                  </a:tcPr>
                </a:tc>
                <a:tc>
                  <a:txBody>
                    <a:bodyPr/>
                    <a:lstStyle/>
                    <a:p>
                      <a:pPr marL="12700" marR="12700" indent="0" algn="r">
                        <a:spcBef>
                          <a:spcPts val="100"/>
                        </a:spcBef>
                        <a:spcAft>
                          <a:spcPts val="100"/>
                        </a:spcAft>
                        <a:buNone/>
                      </a:pPr>
                      <a:r>
                        <a:rPr sz="800" b="1">
                          <a:solidFill>
                            <a:srgbClr val="000000">
                              <a:alpha val="100000"/>
                            </a:srgbClr>
                          </a:solidFill>
                          <a:latin typeface="Times New Roman"/>
                          <a:ea typeface="Times New Roman"/>
                          <a:cs typeface="Times New Roman"/>
                        </a:rPr>
                        <a:t>May 2017</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CCCCCC">
                        <a:alpha val="100000"/>
                      </a:srgbClr>
                    </a:solidFill>
                  </a:tcPr>
                </a:tc>
                <a:tc>
                  <a:txBody>
                    <a:bodyPr/>
                    <a:lstStyle/>
                    <a:p>
                      <a:pPr marL="12700" marR="12700" indent="0" algn="r">
                        <a:spcBef>
                          <a:spcPts val="100"/>
                        </a:spcBef>
                        <a:spcAft>
                          <a:spcPts val="100"/>
                        </a:spcAft>
                        <a:buNone/>
                      </a:pPr>
                      <a:r>
                        <a:rPr sz="800" b="1">
                          <a:solidFill>
                            <a:srgbClr val="000000">
                              <a:alpha val="100000"/>
                            </a:srgbClr>
                          </a:solidFill>
                          <a:latin typeface="Times New Roman"/>
                          <a:ea typeface="Times New Roman"/>
                          <a:cs typeface="Times New Roman"/>
                        </a:rPr>
                        <a:t>Jun 2017</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CCCCCC">
                        <a:alpha val="100000"/>
                      </a:srgbClr>
                    </a:solidFill>
                  </a:tcPr>
                </a:tc>
                <a:tc>
                  <a:txBody>
                    <a:bodyPr/>
                    <a:lstStyle/>
                    <a:p>
                      <a:pPr marL="12700" marR="12700" indent="0" algn="r">
                        <a:spcBef>
                          <a:spcPts val="100"/>
                        </a:spcBef>
                        <a:spcAft>
                          <a:spcPts val="100"/>
                        </a:spcAft>
                        <a:buNone/>
                      </a:pPr>
                      <a:r>
                        <a:rPr sz="800" b="1">
                          <a:solidFill>
                            <a:srgbClr val="000000">
                              <a:alpha val="100000"/>
                            </a:srgbClr>
                          </a:solidFill>
                          <a:latin typeface="Times New Roman"/>
                          <a:ea typeface="Times New Roman"/>
                          <a:cs typeface="Times New Roman"/>
                        </a:rPr>
                        <a:t>Jul 2017</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CCCCCC">
                        <a:alpha val="100000"/>
                      </a:srgbClr>
                    </a:solidFill>
                  </a:tcPr>
                </a:tc>
                <a:tc>
                  <a:txBody>
                    <a:bodyPr/>
                    <a:lstStyle/>
                    <a:p>
                      <a:pPr marL="12700" marR="12700" indent="0" algn="r">
                        <a:spcBef>
                          <a:spcPts val="100"/>
                        </a:spcBef>
                        <a:spcAft>
                          <a:spcPts val="100"/>
                        </a:spcAft>
                        <a:buNone/>
                      </a:pPr>
                      <a:r>
                        <a:rPr sz="800" b="1">
                          <a:solidFill>
                            <a:srgbClr val="000000">
                              <a:alpha val="100000"/>
                            </a:srgbClr>
                          </a:solidFill>
                          <a:latin typeface="Times New Roman"/>
                          <a:ea typeface="Times New Roman"/>
                          <a:cs typeface="Times New Roman"/>
                        </a:rPr>
                        <a:t>Aug 2017</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CCCCCC">
                        <a:alpha val="100000"/>
                      </a:srgbClr>
                    </a:solidFill>
                  </a:tcPr>
                </a:tc>
                <a:tc>
                  <a:txBody>
                    <a:bodyPr/>
                    <a:lstStyle/>
                    <a:p>
                      <a:pPr marL="12700" marR="12700" indent="0" algn="r">
                        <a:spcBef>
                          <a:spcPts val="100"/>
                        </a:spcBef>
                        <a:spcAft>
                          <a:spcPts val="100"/>
                        </a:spcAft>
                        <a:buNone/>
                      </a:pPr>
                      <a:r>
                        <a:rPr sz="800" b="1">
                          <a:solidFill>
                            <a:srgbClr val="000000">
                              <a:alpha val="100000"/>
                            </a:srgbClr>
                          </a:solidFill>
                          <a:latin typeface="Times New Roman"/>
                          <a:ea typeface="Times New Roman"/>
                          <a:cs typeface="Times New Roman"/>
                        </a:rPr>
                        <a:t>Sep 2017</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CCCCCC">
                        <a:alpha val="100000"/>
                      </a:srgbClr>
                    </a:solidFill>
                  </a:tcPr>
                </a:tc>
              </a:tr>
              <a:tr h="180120">
                <a:tc>
                  <a:txBody>
                    <a:bodyPr/>
                    <a:lstStyle/>
                    <a:p>
                      <a:pPr marL="12700" marR="12700" indent="0" algn="l">
                        <a:spcBef>
                          <a:spcPts val="100"/>
                        </a:spcBef>
                        <a:spcAft>
                          <a:spcPts val="100"/>
                        </a:spcAft>
                        <a:buNone/>
                      </a:pPr>
                      <a:r>
                        <a:rPr sz="900">
                          <a:solidFill>
                            <a:srgbClr val="000000">
                              <a:alpha val="100000"/>
                            </a:srgbClr>
                          </a:solidFill>
                          <a:latin typeface="Times New Roman"/>
                          <a:ea typeface="Times New Roman"/>
                          <a:cs typeface="Times New Roman"/>
                        </a:rPr>
                        <a:t>HOUSTON</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-0.4</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-0.3</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-0.3</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-0.2</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-0.2</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-0.1</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-0.2</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-0.2</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-0.4</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-0.4</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-0.4</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-0.5</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-0.4</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r>
              <a:tr h="180120">
                <a:tc>
                  <a:txBody>
                    <a:bodyPr/>
                    <a:lstStyle/>
                    <a:p>
                      <a:pPr marL="12700" marR="12700" indent="0" algn="l">
                        <a:spcBef>
                          <a:spcPts val="100"/>
                        </a:spcBef>
                        <a:spcAft>
                          <a:spcPts val="100"/>
                        </a:spcAft>
                        <a:buNone/>
                      </a:pPr>
                      <a:r>
                        <a:rPr sz="900">
                          <a:solidFill>
                            <a:srgbClr val="000000">
                              <a:alpha val="100000"/>
                            </a:srgbClr>
                          </a:solidFill>
                          <a:latin typeface="Times New Roman"/>
                          <a:ea typeface="Times New Roman"/>
                          <a:cs typeface="Times New Roman"/>
                        </a:rPr>
                        <a:t>NORTH</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-0.4</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-0.4</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-0.4</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-0.3</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-0.3</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-0.4</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-0.5</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-0.3</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-0.6</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-0.6</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-0.9</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-1.0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-0.6</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r>
              <a:tr h="180120">
                <a:tc>
                  <a:txBody>
                    <a:bodyPr/>
                    <a:lstStyle/>
                    <a:p>
                      <a:pPr marL="12700" marR="12700" indent="0" algn="l">
                        <a:spcBef>
                          <a:spcPts val="100"/>
                        </a:spcBef>
                        <a:spcAft>
                          <a:spcPts val="100"/>
                        </a:spcAft>
                        <a:buNone/>
                      </a:pPr>
                      <a:r>
                        <a:rPr sz="900">
                          <a:solidFill>
                            <a:srgbClr val="000000">
                              <a:alpha val="100000"/>
                            </a:srgbClr>
                          </a:solidFill>
                          <a:latin typeface="Times New Roman"/>
                          <a:ea typeface="Times New Roman"/>
                          <a:cs typeface="Times New Roman"/>
                        </a:rPr>
                        <a:t>SOUTH</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-0.9</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-0.9</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-0.9</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-0.8</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-0.8</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-0.9</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-0.7</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-0.8</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-0.9</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-0.9</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-1.2</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-1.1</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-1.0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r>
              <a:tr h="180120">
                <a:tc>
                  <a:txBody>
                    <a:bodyPr/>
                    <a:lstStyle/>
                    <a:p>
                      <a:pPr marL="12700" marR="12700" indent="0" algn="l">
                        <a:spcBef>
                          <a:spcPts val="100"/>
                        </a:spcBef>
                        <a:spcAft>
                          <a:spcPts val="100"/>
                        </a:spcAft>
                        <a:buNone/>
                      </a:pPr>
                      <a:r>
                        <a:rPr sz="900">
                          <a:solidFill>
                            <a:srgbClr val="000000">
                              <a:alpha val="100000"/>
                            </a:srgbClr>
                          </a:solidFill>
                          <a:latin typeface="Times New Roman"/>
                          <a:ea typeface="Times New Roman"/>
                          <a:cs typeface="Times New Roman"/>
                        </a:rPr>
                        <a:t>WEST</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EEEEEE">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-1.8</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EEEEEE">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-1.6</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EEEEEE">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-1.5</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EEEEEE">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-1.2</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EEEEEE">
                        <a:alpha val="100000"/>
                      </a:srgbClr>
                    </a:solidFill>
                  </a:tcPr>
                </a:tc>
                <a:tc>
                  <a:txBody>
                    <a:bodyPr/>
                    <a:lstStyle/>
                    <a:p>
                      <a:pPr marL="12700" marR="12700" indent="0" algn="r">
                        <a:spcBef>
                          <a:spcPts val="100"/>
                        </a:spcBef>
                        <a:spcAft>
                          <a:spcPts val="100"/>
                        </a:spcAft>
                        <a:buNone/>
                      </a:pPr>
                      <a:r>
                        <a:rPr sz="900" dirty="0">
                          <a:solidFill>
                            <a:srgbClr val="000000">
                              <a:alpha val="100000"/>
                            </a:srgbClr>
                          </a:solidFill>
                          <a:latin typeface="Times New Roman"/>
                          <a:ea typeface="Times New Roman"/>
                          <a:cs typeface="Times New Roman"/>
                        </a:rPr>
                        <a:t>-1.2</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EEEEEE">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-1.2</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EEEEEE">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-1.3</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EEEEEE">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-1.7</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EEEEEE">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-2.0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EEEEEE">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-2.0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EEEEEE">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-2.1</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EEEEEE">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-2.1</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EEEEEE">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-1.7</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EEEEEE">
                        <a:alpha val="100000"/>
                      </a:srgbClr>
                    </a:solidFill>
                  </a:tcPr>
                </a:tc>
              </a:tr>
              <a:tr h="180120">
                <a:tc>
                  <a:txBody>
                    <a:bodyPr/>
                    <a:lstStyle/>
                    <a:p>
                      <a:pPr marL="12700" marR="12700" indent="0" algn="l">
                        <a:spcBef>
                          <a:spcPts val="100"/>
                        </a:spcBef>
                        <a:spcAft>
                          <a:spcPts val="100"/>
                        </a:spcAft>
                        <a:buNone/>
                      </a:pPr>
                      <a:r>
                        <a:rPr sz="900">
                          <a:solidFill>
                            <a:srgbClr val="000000">
                              <a:alpha val="100000"/>
                            </a:srgbClr>
                          </a:solidFill>
                          <a:latin typeface="Times New Roman"/>
                          <a:ea typeface="Times New Roman"/>
                          <a:cs typeface="Times New Roman"/>
                        </a:rPr>
                        <a:t>TOTAL</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-0.7</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-0.6</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-0.6</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-0.5</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-0.5</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-0.6</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-0.5</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-0.6</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-0.8</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-0.8</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-0.9</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-1.0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-0.8</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r>
            </a:tbl>
          </a:graphicData>
        </a:graphic>
      </p:graphicFrame>
      <p:sp>
        <p:nvSpPr>
          <p:cNvPr id="7" name="Title Texts7"/>
          <p:cNvSpPr>
            <a:spLocks noGrp="1"/>
          </p:cNvSpPr>
          <p:nvPr>
            <p:ph idx="7"/>
          </p:nvPr>
        </p:nvSpPr>
        <p:spPr>
          <a:xfrm>
            <a:off x="1901952" y="3557016"/>
            <a:ext cx="5788152" cy="219456"/>
          </a:xfrm>
        </p:spPr>
        <p:txBody>
          <a:bodyPr/>
          <a:lstStyle/>
          <a:p>
            <a:pPr marL="0" marR="0" indent="0" algn="ctr">
              <a:spcBef>
                <a:spcPts val="0"/>
              </a:spcBef>
              <a:spcAft>
                <a:spcPts val="0"/>
              </a:spcAft>
              <a:buNone/>
            </a:pPr>
            <a:r>
              <a:rPr sz="800" b="1" dirty="0" smtClean="0">
                <a:solidFill>
                  <a:srgbClr val="3DB0CD">
                    <a:alpha val="100000"/>
                  </a:srgbClr>
                </a:solidFill>
                <a:latin typeface="Times New Roman"/>
                <a:ea typeface="Times New Roman"/>
                <a:cs typeface="Times New Roman"/>
              </a:rPr>
              <a:t>ZONAL </a:t>
            </a:r>
            <a:r>
              <a:rPr sz="800" b="1" dirty="0">
                <a:solidFill>
                  <a:srgbClr val="3DB0CD">
                    <a:alpha val="100000"/>
                  </a:srgbClr>
                </a:solidFill>
                <a:latin typeface="Times New Roman"/>
                <a:ea typeface="Times New Roman"/>
                <a:cs typeface="Times New Roman"/>
              </a:rPr>
              <a:t>AUCTION REVENUE PER CONGESTION MANAGEMENT </a:t>
            </a:r>
            <a:r>
              <a:rPr sz="800" b="1" dirty="0" smtClean="0">
                <a:solidFill>
                  <a:srgbClr val="3DB0CD">
                    <a:alpha val="100000"/>
                  </a:srgbClr>
                </a:solidFill>
                <a:latin typeface="Times New Roman"/>
                <a:ea typeface="Times New Roman"/>
                <a:cs typeface="Times New Roman"/>
              </a:rPr>
              <a:t>ZONE</a:t>
            </a:r>
            <a:r>
              <a:rPr lang="en-US" sz="800" b="1" dirty="0" smtClean="0">
                <a:solidFill>
                  <a:srgbClr val="3DB0CD">
                    <a:alpha val="100000"/>
                  </a:srgbClr>
                </a:solidFill>
                <a:latin typeface="Times New Roman"/>
                <a:ea typeface="Times New Roman"/>
                <a:cs typeface="Times New Roman"/>
              </a:rPr>
              <a:t> ($/MWh)</a:t>
            </a:r>
            <a:endParaRPr sz="800" b="1" dirty="0">
              <a:solidFill>
                <a:srgbClr val="3DB0CD">
                  <a:alpha val="100000"/>
                </a:srgbClr>
              </a:solidFill>
              <a:latin typeface="Times New Roman"/>
              <a:ea typeface="Times New Roman"/>
              <a:cs typeface="Times New Roman"/>
            </a:endParaRPr>
          </a:p>
        </p:txBody>
      </p:sp>
      <p:graphicFrame>
        <p:nvGraphicFramePr>
          <p:cNvPr id="8" name="nvGraphicFrame 8"/>
          <p:cNvGraphicFramePr>
            <a:graphicFrameLocks noGrp="1"/>
          </p:cNvGraphicFramePr>
          <p:nvPr>
            <p:extLst>
              <p:ext uri="{D42A27DB-BD31-4B8C-83A1-F6EECF244321}">
                <p14:modId xmlns:p14="http://schemas.microsoft.com/office/powerpoint/2010/main" val="970138143"/>
              </p:ext>
            </p:extLst>
          </p:nvPr>
        </p:nvGraphicFramePr>
        <p:xfrm>
          <a:off x="457200" y="5166360"/>
          <a:ext cx="8403336" cy="1060706"/>
        </p:xfrm>
        <a:graphic>
          <a:graphicData uri="http://schemas.openxmlformats.org/drawingml/2006/table">
            <a:tbl>
              <a:tblPr/>
              <a:tblGrid>
                <a:gridCol w="795528"/>
                <a:gridCol w="585216"/>
                <a:gridCol w="585216"/>
                <a:gridCol w="585216"/>
                <a:gridCol w="585216"/>
                <a:gridCol w="585216"/>
                <a:gridCol w="585216"/>
                <a:gridCol w="585216"/>
                <a:gridCol w="585216"/>
                <a:gridCol w="585216"/>
                <a:gridCol w="585216"/>
                <a:gridCol w="585216"/>
                <a:gridCol w="585216"/>
                <a:gridCol w="585216"/>
              </a:tblGrid>
              <a:tr h="160106">
                <a:tc>
                  <a:txBody>
                    <a:bodyPr/>
                    <a:lstStyle/>
                    <a:p>
                      <a:pPr marL="50800" marR="50800" indent="0" algn="r">
                        <a:spcBef>
                          <a:spcPts val="100"/>
                        </a:spcBef>
                        <a:spcAft>
                          <a:spcPts val="100"/>
                        </a:spcAft>
                        <a:buNone/>
                      </a:pPr>
                      <a:r>
                        <a:rPr sz="800" dirty="0">
                          <a:solidFill>
                            <a:srgbClr val="CCCCCC">
                              <a:alpha val="100000"/>
                            </a:srgbClr>
                          </a:solidFill>
                          <a:latin typeface="Times New Roman"/>
                          <a:ea typeface="Times New Roman"/>
                          <a:cs typeface="Times New Roman"/>
                        </a:rPr>
                        <a:t>Zone</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CCCCCC">
                        <a:alpha val="100000"/>
                      </a:srgbClr>
                    </a:solidFill>
                  </a:tcPr>
                </a:tc>
                <a:tc>
                  <a:txBody>
                    <a:bodyPr/>
                    <a:lstStyle/>
                    <a:p>
                      <a:pPr marL="12700" marR="12700" indent="0" algn="r">
                        <a:spcBef>
                          <a:spcPts val="100"/>
                        </a:spcBef>
                        <a:spcAft>
                          <a:spcPts val="100"/>
                        </a:spcAft>
                        <a:buNone/>
                      </a:pPr>
                      <a:r>
                        <a:rPr sz="800" b="1">
                          <a:solidFill>
                            <a:srgbClr val="000000">
                              <a:alpha val="100000"/>
                            </a:srgbClr>
                          </a:solidFill>
                          <a:latin typeface="Times New Roman"/>
                          <a:ea typeface="Times New Roman"/>
                          <a:cs typeface="Times New Roman"/>
                        </a:rPr>
                        <a:t>Sep 2016</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CCCCCC">
                        <a:alpha val="100000"/>
                      </a:srgbClr>
                    </a:solidFill>
                  </a:tcPr>
                </a:tc>
                <a:tc>
                  <a:txBody>
                    <a:bodyPr/>
                    <a:lstStyle/>
                    <a:p>
                      <a:pPr marL="12700" marR="12700" indent="0" algn="r">
                        <a:spcBef>
                          <a:spcPts val="100"/>
                        </a:spcBef>
                        <a:spcAft>
                          <a:spcPts val="100"/>
                        </a:spcAft>
                        <a:buNone/>
                      </a:pPr>
                      <a:r>
                        <a:rPr sz="800" b="1">
                          <a:solidFill>
                            <a:srgbClr val="000000">
                              <a:alpha val="100000"/>
                            </a:srgbClr>
                          </a:solidFill>
                          <a:latin typeface="Times New Roman"/>
                          <a:ea typeface="Times New Roman"/>
                          <a:cs typeface="Times New Roman"/>
                        </a:rPr>
                        <a:t>Oct 2016</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CCCCCC">
                        <a:alpha val="100000"/>
                      </a:srgbClr>
                    </a:solidFill>
                  </a:tcPr>
                </a:tc>
                <a:tc>
                  <a:txBody>
                    <a:bodyPr/>
                    <a:lstStyle/>
                    <a:p>
                      <a:pPr marL="12700" marR="12700" indent="0" algn="r">
                        <a:spcBef>
                          <a:spcPts val="100"/>
                        </a:spcBef>
                        <a:spcAft>
                          <a:spcPts val="100"/>
                        </a:spcAft>
                        <a:buNone/>
                      </a:pPr>
                      <a:r>
                        <a:rPr sz="800" b="1">
                          <a:solidFill>
                            <a:srgbClr val="000000">
                              <a:alpha val="100000"/>
                            </a:srgbClr>
                          </a:solidFill>
                          <a:latin typeface="Times New Roman"/>
                          <a:ea typeface="Times New Roman"/>
                          <a:cs typeface="Times New Roman"/>
                        </a:rPr>
                        <a:t>Nov 2016</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CCCCCC">
                        <a:alpha val="100000"/>
                      </a:srgbClr>
                    </a:solidFill>
                  </a:tcPr>
                </a:tc>
                <a:tc>
                  <a:txBody>
                    <a:bodyPr/>
                    <a:lstStyle/>
                    <a:p>
                      <a:pPr marL="12700" marR="12700" indent="0" algn="r">
                        <a:spcBef>
                          <a:spcPts val="100"/>
                        </a:spcBef>
                        <a:spcAft>
                          <a:spcPts val="100"/>
                        </a:spcAft>
                        <a:buNone/>
                      </a:pPr>
                      <a:r>
                        <a:rPr sz="800" b="1">
                          <a:solidFill>
                            <a:srgbClr val="000000">
                              <a:alpha val="100000"/>
                            </a:srgbClr>
                          </a:solidFill>
                          <a:latin typeface="Times New Roman"/>
                          <a:ea typeface="Times New Roman"/>
                          <a:cs typeface="Times New Roman"/>
                        </a:rPr>
                        <a:t>Dec 2016</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CCCCCC">
                        <a:alpha val="100000"/>
                      </a:srgbClr>
                    </a:solidFill>
                  </a:tcPr>
                </a:tc>
                <a:tc>
                  <a:txBody>
                    <a:bodyPr/>
                    <a:lstStyle/>
                    <a:p>
                      <a:pPr marL="12700" marR="12700" indent="0" algn="r">
                        <a:spcBef>
                          <a:spcPts val="100"/>
                        </a:spcBef>
                        <a:spcAft>
                          <a:spcPts val="100"/>
                        </a:spcAft>
                        <a:buNone/>
                      </a:pPr>
                      <a:r>
                        <a:rPr sz="800" b="1">
                          <a:solidFill>
                            <a:srgbClr val="000000">
                              <a:alpha val="100000"/>
                            </a:srgbClr>
                          </a:solidFill>
                          <a:latin typeface="Times New Roman"/>
                          <a:ea typeface="Times New Roman"/>
                          <a:cs typeface="Times New Roman"/>
                        </a:rPr>
                        <a:t>Jan 2017</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CCCCCC">
                        <a:alpha val="100000"/>
                      </a:srgbClr>
                    </a:solidFill>
                  </a:tcPr>
                </a:tc>
                <a:tc>
                  <a:txBody>
                    <a:bodyPr/>
                    <a:lstStyle/>
                    <a:p>
                      <a:pPr marL="12700" marR="12700" indent="0" algn="r">
                        <a:spcBef>
                          <a:spcPts val="100"/>
                        </a:spcBef>
                        <a:spcAft>
                          <a:spcPts val="100"/>
                        </a:spcAft>
                        <a:buNone/>
                      </a:pPr>
                      <a:r>
                        <a:rPr sz="800" b="1">
                          <a:solidFill>
                            <a:srgbClr val="000000">
                              <a:alpha val="100000"/>
                            </a:srgbClr>
                          </a:solidFill>
                          <a:latin typeface="Times New Roman"/>
                          <a:ea typeface="Times New Roman"/>
                          <a:cs typeface="Times New Roman"/>
                        </a:rPr>
                        <a:t>Feb 2017</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CCCCCC">
                        <a:alpha val="100000"/>
                      </a:srgbClr>
                    </a:solidFill>
                  </a:tcPr>
                </a:tc>
                <a:tc>
                  <a:txBody>
                    <a:bodyPr/>
                    <a:lstStyle/>
                    <a:p>
                      <a:pPr marL="12700" marR="12700" indent="0" algn="r">
                        <a:spcBef>
                          <a:spcPts val="100"/>
                        </a:spcBef>
                        <a:spcAft>
                          <a:spcPts val="100"/>
                        </a:spcAft>
                        <a:buNone/>
                      </a:pPr>
                      <a:r>
                        <a:rPr sz="800" b="1">
                          <a:solidFill>
                            <a:srgbClr val="000000">
                              <a:alpha val="100000"/>
                            </a:srgbClr>
                          </a:solidFill>
                          <a:latin typeface="Times New Roman"/>
                          <a:ea typeface="Times New Roman"/>
                          <a:cs typeface="Times New Roman"/>
                        </a:rPr>
                        <a:t>Mar 2017</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CCCCCC">
                        <a:alpha val="100000"/>
                      </a:srgbClr>
                    </a:solidFill>
                  </a:tcPr>
                </a:tc>
                <a:tc>
                  <a:txBody>
                    <a:bodyPr/>
                    <a:lstStyle/>
                    <a:p>
                      <a:pPr marL="12700" marR="12700" indent="0" algn="r">
                        <a:spcBef>
                          <a:spcPts val="100"/>
                        </a:spcBef>
                        <a:spcAft>
                          <a:spcPts val="100"/>
                        </a:spcAft>
                        <a:buNone/>
                      </a:pPr>
                      <a:r>
                        <a:rPr sz="800" b="1">
                          <a:solidFill>
                            <a:srgbClr val="000000">
                              <a:alpha val="100000"/>
                            </a:srgbClr>
                          </a:solidFill>
                          <a:latin typeface="Times New Roman"/>
                          <a:ea typeface="Times New Roman"/>
                          <a:cs typeface="Times New Roman"/>
                        </a:rPr>
                        <a:t>Apr 2017</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CCCCCC">
                        <a:alpha val="100000"/>
                      </a:srgbClr>
                    </a:solidFill>
                  </a:tcPr>
                </a:tc>
                <a:tc>
                  <a:txBody>
                    <a:bodyPr/>
                    <a:lstStyle/>
                    <a:p>
                      <a:pPr marL="12700" marR="12700" indent="0" algn="r">
                        <a:spcBef>
                          <a:spcPts val="100"/>
                        </a:spcBef>
                        <a:spcAft>
                          <a:spcPts val="100"/>
                        </a:spcAft>
                        <a:buNone/>
                      </a:pPr>
                      <a:r>
                        <a:rPr sz="800" b="1">
                          <a:solidFill>
                            <a:srgbClr val="000000">
                              <a:alpha val="100000"/>
                            </a:srgbClr>
                          </a:solidFill>
                          <a:latin typeface="Times New Roman"/>
                          <a:ea typeface="Times New Roman"/>
                          <a:cs typeface="Times New Roman"/>
                        </a:rPr>
                        <a:t>May 2017</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CCCCCC">
                        <a:alpha val="100000"/>
                      </a:srgbClr>
                    </a:solidFill>
                  </a:tcPr>
                </a:tc>
                <a:tc>
                  <a:txBody>
                    <a:bodyPr/>
                    <a:lstStyle/>
                    <a:p>
                      <a:pPr marL="12700" marR="12700" indent="0" algn="r">
                        <a:spcBef>
                          <a:spcPts val="100"/>
                        </a:spcBef>
                        <a:spcAft>
                          <a:spcPts val="100"/>
                        </a:spcAft>
                        <a:buNone/>
                      </a:pPr>
                      <a:r>
                        <a:rPr sz="800" b="1">
                          <a:solidFill>
                            <a:srgbClr val="000000">
                              <a:alpha val="100000"/>
                            </a:srgbClr>
                          </a:solidFill>
                          <a:latin typeface="Times New Roman"/>
                          <a:ea typeface="Times New Roman"/>
                          <a:cs typeface="Times New Roman"/>
                        </a:rPr>
                        <a:t>Jun 2017</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CCCCCC">
                        <a:alpha val="100000"/>
                      </a:srgbClr>
                    </a:solidFill>
                  </a:tcPr>
                </a:tc>
                <a:tc>
                  <a:txBody>
                    <a:bodyPr/>
                    <a:lstStyle/>
                    <a:p>
                      <a:pPr marL="12700" marR="12700" indent="0" algn="r">
                        <a:spcBef>
                          <a:spcPts val="100"/>
                        </a:spcBef>
                        <a:spcAft>
                          <a:spcPts val="100"/>
                        </a:spcAft>
                        <a:buNone/>
                      </a:pPr>
                      <a:r>
                        <a:rPr sz="800" b="1">
                          <a:solidFill>
                            <a:srgbClr val="000000">
                              <a:alpha val="100000"/>
                            </a:srgbClr>
                          </a:solidFill>
                          <a:latin typeface="Times New Roman"/>
                          <a:ea typeface="Times New Roman"/>
                          <a:cs typeface="Times New Roman"/>
                        </a:rPr>
                        <a:t>Jul 2017</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CCCCCC">
                        <a:alpha val="100000"/>
                      </a:srgbClr>
                    </a:solidFill>
                  </a:tcPr>
                </a:tc>
                <a:tc>
                  <a:txBody>
                    <a:bodyPr/>
                    <a:lstStyle/>
                    <a:p>
                      <a:pPr marL="12700" marR="12700" indent="0" algn="r">
                        <a:spcBef>
                          <a:spcPts val="100"/>
                        </a:spcBef>
                        <a:spcAft>
                          <a:spcPts val="100"/>
                        </a:spcAft>
                        <a:buNone/>
                      </a:pPr>
                      <a:r>
                        <a:rPr sz="800" b="1">
                          <a:solidFill>
                            <a:srgbClr val="000000">
                              <a:alpha val="100000"/>
                            </a:srgbClr>
                          </a:solidFill>
                          <a:latin typeface="Times New Roman"/>
                          <a:ea typeface="Times New Roman"/>
                          <a:cs typeface="Times New Roman"/>
                        </a:rPr>
                        <a:t>Aug 2017</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CCCCCC">
                        <a:alpha val="100000"/>
                      </a:srgbClr>
                    </a:solidFill>
                  </a:tcPr>
                </a:tc>
                <a:tc>
                  <a:txBody>
                    <a:bodyPr/>
                    <a:lstStyle/>
                    <a:p>
                      <a:pPr marL="12700" marR="12700" indent="0" algn="r">
                        <a:spcBef>
                          <a:spcPts val="100"/>
                        </a:spcBef>
                        <a:spcAft>
                          <a:spcPts val="100"/>
                        </a:spcAft>
                        <a:buNone/>
                      </a:pPr>
                      <a:r>
                        <a:rPr sz="800" b="1">
                          <a:solidFill>
                            <a:srgbClr val="000000">
                              <a:alpha val="100000"/>
                            </a:srgbClr>
                          </a:solidFill>
                          <a:latin typeface="Times New Roman"/>
                          <a:ea typeface="Times New Roman"/>
                          <a:cs typeface="Times New Roman"/>
                        </a:rPr>
                        <a:t>Sep 2017</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CCCCCC">
                        <a:alpha val="100000"/>
                      </a:srgbClr>
                    </a:solidFill>
                  </a:tcPr>
                </a:tc>
              </a:tr>
              <a:tr h="180120">
                <a:tc>
                  <a:txBody>
                    <a:bodyPr/>
                    <a:lstStyle/>
                    <a:p>
                      <a:pPr marL="12700" marR="12700" indent="0" algn="l">
                        <a:spcBef>
                          <a:spcPts val="100"/>
                        </a:spcBef>
                        <a:spcAft>
                          <a:spcPts val="100"/>
                        </a:spcAft>
                        <a:buNone/>
                      </a:pPr>
                      <a:r>
                        <a:rPr sz="900">
                          <a:solidFill>
                            <a:srgbClr val="000000">
                              <a:alpha val="100000"/>
                            </a:srgbClr>
                          </a:solidFill>
                          <a:latin typeface="Times New Roman"/>
                          <a:ea typeface="Times New Roman"/>
                          <a:cs typeface="Times New Roman"/>
                        </a:rPr>
                        <a:t>HOUSTON</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 0.6</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 1.1</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1.5</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1.8</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1.7</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1.6</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1.8</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1.5</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 0.9</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 0.1</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 0.3</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 0.2</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 0.4</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r>
              <a:tr h="180120">
                <a:tc>
                  <a:txBody>
                    <a:bodyPr/>
                    <a:lstStyle/>
                    <a:p>
                      <a:pPr marL="12700" marR="12700" indent="0" algn="l">
                        <a:spcBef>
                          <a:spcPts val="100"/>
                        </a:spcBef>
                        <a:spcAft>
                          <a:spcPts val="100"/>
                        </a:spcAft>
                        <a:buNone/>
                      </a:pPr>
                      <a:r>
                        <a:rPr sz="900">
                          <a:solidFill>
                            <a:srgbClr val="000000">
                              <a:alpha val="100000"/>
                            </a:srgbClr>
                          </a:solidFill>
                          <a:latin typeface="Times New Roman"/>
                          <a:ea typeface="Times New Roman"/>
                          <a:cs typeface="Times New Roman"/>
                        </a:rPr>
                        <a:t>NORTH</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 0.6</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 1.0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1.4</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1.7</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1.6</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1.3</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1.5</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1.4</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 0.7</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-0.1</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-0.2</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-0.3</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 0.2</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EEEEE">
                        <a:alpha val="100000"/>
                      </a:srgbClr>
                    </a:solidFill>
                  </a:tcPr>
                </a:tc>
              </a:tr>
              <a:tr h="180120">
                <a:tc>
                  <a:txBody>
                    <a:bodyPr/>
                    <a:lstStyle/>
                    <a:p>
                      <a:pPr marL="12700" marR="12700" indent="0" algn="l">
                        <a:spcBef>
                          <a:spcPts val="100"/>
                        </a:spcBef>
                        <a:spcAft>
                          <a:spcPts val="100"/>
                        </a:spcAft>
                        <a:buNone/>
                      </a:pPr>
                      <a:r>
                        <a:rPr sz="900">
                          <a:solidFill>
                            <a:srgbClr val="000000">
                              <a:alpha val="100000"/>
                            </a:srgbClr>
                          </a:solidFill>
                          <a:latin typeface="Times New Roman"/>
                          <a:ea typeface="Times New Roman"/>
                          <a:cs typeface="Times New Roman"/>
                        </a:rPr>
                        <a:t>SOUTH</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 0.1</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 0.5</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0.9</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1.2</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1.1</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dirty="0">
                          <a:solidFill>
                            <a:srgbClr val="000000">
                              <a:alpha val="100000"/>
                            </a:srgbClr>
                          </a:solidFill>
                          <a:latin typeface="Times New Roman"/>
                          <a:ea typeface="Times New Roman"/>
                          <a:cs typeface="Times New Roman"/>
                        </a:rPr>
                        <a:t>0.8</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1.3</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0.9</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 0.4</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-0.4</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-0.5</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-0.4</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-0.2</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alpha val="100000"/>
                      </a:srgbClr>
                    </a:solidFill>
                  </a:tcPr>
                </a:tc>
              </a:tr>
              <a:tr h="180120">
                <a:tc>
                  <a:txBody>
                    <a:bodyPr/>
                    <a:lstStyle/>
                    <a:p>
                      <a:pPr marL="12700" marR="12700" indent="0" algn="l">
                        <a:spcBef>
                          <a:spcPts val="100"/>
                        </a:spcBef>
                        <a:spcAft>
                          <a:spcPts val="100"/>
                        </a:spcAft>
                        <a:buNone/>
                      </a:pPr>
                      <a:r>
                        <a:rPr sz="900">
                          <a:solidFill>
                            <a:srgbClr val="000000">
                              <a:alpha val="100000"/>
                            </a:srgbClr>
                          </a:solidFill>
                          <a:latin typeface="Times New Roman"/>
                          <a:ea typeface="Times New Roman"/>
                          <a:cs typeface="Times New Roman"/>
                        </a:rPr>
                        <a:t>WEST</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EEEEEE">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-0.8</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EEEEEE">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-0.2</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EEEEEE">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0.3</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EEEEEE">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0.8</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EEEEEE">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0.7</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EEEEEE">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0.5</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EEEEEE">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0.7</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EEEEEE">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0.0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EEEEEE">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-0.7</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EEEEEE">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-1.5</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EEEEEE">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-1.4</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EEEEEE">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-1.4</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EEEEEE">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-0.9</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a:solidFill>
                        <a:srgbClr val="000000">
                          <a:alpha val="100000"/>
                        </a:srgbClr>
                      </a:solidFill>
                      <a:prstDash val="solid"/>
                    </a:lnB>
                    <a:solidFill>
                      <a:srgbClr val="EEEEEE">
                        <a:alpha val="100000"/>
                      </a:srgbClr>
                    </a:solidFill>
                  </a:tcPr>
                </a:tc>
              </a:tr>
              <a:tr h="180120">
                <a:tc>
                  <a:txBody>
                    <a:bodyPr/>
                    <a:lstStyle/>
                    <a:p>
                      <a:pPr marL="12700" marR="12700" indent="0" algn="l">
                        <a:spcBef>
                          <a:spcPts val="100"/>
                        </a:spcBef>
                        <a:spcAft>
                          <a:spcPts val="100"/>
                        </a:spcAft>
                        <a:buNone/>
                      </a:pPr>
                      <a:r>
                        <a:rPr sz="900">
                          <a:solidFill>
                            <a:srgbClr val="000000">
                              <a:alpha val="100000"/>
                            </a:srgbClr>
                          </a:solidFill>
                          <a:latin typeface="Times New Roman"/>
                          <a:ea typeface="Times New Roman"/>
                          <a:cs typeface="Times New Roman"/>
                        </a:rPr>
                        <a:t>TOTAL</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  0.4</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  0.8</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  1.1</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  1.4</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  1.4</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  1.2</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  1.5</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  1.1</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  0.6</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 -0.3</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 -0.3</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 -0.2</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c>
                  <a:txBody>
                    <a:bodyPr/>
                    <a:lstStyle/>
                    <a:p>
                      <a:pPr marL="12700" marR="12700" indent="0" algn="r">
                        <a:spcBef>
                          <a:spcPts val="100"/>
                        </a:spcBef>
                        <a:spcAft>
                          <a:spcPts val="100"/>
                        </a:spcAft>
                        <a:buNone/>
                      </a:pPr>
                      <a:r>
                        <a:rPr sz="900">
                          <a:solidFill>
                            <a:srgbClr val="000000">
                              <a:alpha val="100000"/>
                            </a:srgbClr>
                          </a:solidFill>
                          <a:latin typeface="Times New Roman"/>
                          <a:ea typeface="Times New Roman"/>
                          <a:cs typeface="Times New Roman"/>
                        </a:rPr>
                        <a:t>  0.0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a:solidFill>
                        <a:srgbClr val="000000">
                          <a:alpha val="100000"/>
                        </a:srgbClr>
                      </a:solidFill>
                      <a:prstDash val="solid"/>
                    </a:lnT>
                    <a:lnB w="12700" cap="flat" cmpd="sng" algn="ctr">
                      <a:noFill/>
                      <a:prstDash val="solid"/>
                      <a:round/>
                      <a:headEnd type="none" w="med" len="med"/>
                      <a:tailEnd type="none" w="med" len="med"/>
                    </a:lnB>
                    <a:solidFill>
                      <a:srgbClr val="FFFFFF">
                        <a:alpha val="100000"/>
                      </a:srgbClr>
                    </a:solidFill>
                  </a:tcPr>
                </a:tc>
              </a:tr>
            </a:tbl>
          </a:graphicData>
        </a:graphic>
      </p:graphicFrame>
      <p:sp>
        <p:nvSpPr>
          <p:cNvPr id="9" name="Title Texts9"/>
          <p:cNvSpPr>
            <a:spLocks noGrp="1"/>
          </p:cNvSpPr>
          <p:nvPr>
            <p:ph idx="9"/>
          </p:nvPr>
        </p:nvSpPr>
        <p:spPr>
          <a:xfrm>
            <a:off x="1901952" y="4919472"/>
            <a:ext cx="5788152" cy="219456"/>
          </a:xfrm>
        </p:spPr>
        <p:txBody>
          <a:bodyPr/>
          <a:lstStyle/>
          <a:p>
            <a:pPr marL="0" marR="0" indent="0" algn="ctr">
              <a:spcBef>
                <a:spcPts val="0"/>
              </a:spcBef>
              <a:spcAft>
                <a:spcPts val="0"/>
              </a:spcAft>
              <a:buNone/>
            </a:pPr>
            <a:r>
              <a:rPr lang="en-US" sz="800" b="1" dirty="0" smtClean="0">
                <a:solidFill>
                  <a:srgbClr val="3DB0CD">
                    <a:alpha val="100000"/>
                  </a:srgbClr>
                </a:solidFill>
                <a:latin typeface="Times New Roman"/>
                <a:ea typeface="Times New Roman"/>
                <a:cs typeface="Times New Roman"/>
              </a:rPr>
              <a:t>NET ALLOCATION TO LOAD PER </a:t>
            </a:r>
            <a:r>
              <a:rPr sz="800" b="1" dirty="0" smtClean="0">
                <a:solidFill>
                  <a:srgbClr val="3DB0CD">
                    <a:alpha val="100000"/>
                  </a:srgbClr>
                </a:solidFill>
                <a:latin typeface="Times New Roman"/>
                <a:ea typeface="Times New Roman"/>
                <a:cs typeface="Times New Roman"/>
              </a:rPr>
              <a:t>CONGESTION </a:t>
            </a:r>
            <a:r>
              <a:rPr sz="800" b="1" dirty="0">
                <a:solidFill>
                  <a:srgbClr val="3DB0CD">
                    <a:alpha val="100000"/>
                  </a:srgbClr>
                </a:solidFill>
                <a:latin typeface="Times New Roman"/>
                <a:ea typeface="Times New Roman"/>
                <a:cs typeface="Times New Roman"/>
              </a:rPr>
              <a:t>MANAGEMENT </a:t>
            </a:r>
            <a:r>
              <a:rPr sz="800" b="1" dirty="0" smtClean="0">
                <a:solidFill>
                  <a:srgbClr val="3DB0CD">
                    <a:alpha val="100000"/>
                  </a:srgbClr>
                </a:solidFill>
                <a:latin typeface="Times New Roman"/>
                <a:ea typeface="Times New Roman"/>
                <a:cs typeface="Times New Roman"/>
              </a:rPr>
              <a:t>ZONE</a:t>
            </a:r>
            <a:r>
              <a:rPr lang="en-US" sz="800" b="1" dirty="0" smtClean="0">
                <a:solidFill>
                  <a:srgbClr val="3DB0CD">
                    <a:alpha val="100000"/>
                  </a:srgbClr>
                </a:solidFill>
                <a:latin typeface="Times New Roman"/>
                <a:ea typeface="Times New Roman"/>
                <a:cs typeface="Times New Roman"/>
              </a:rPr>
              <a:t> ($/MWh)</a:t>
            </a:r>
            <a:r>
              <a:rPr sz="800" b="1" baseline="30000" dirty="0" smtClean="0">
                <a:solidFill>
                  <a:srgbClr val="3DB0CD">
                    <a:alpha val="100000"/>
                  </a:srgbClr>
                </a:solidFill>
                <a:latin typeface="Times New Roman"/>
                <a:ea typeface="Times New Roman"/>
                <a:cs typeface="Times New Roman"/>
              </a:rPr>
              <a:t>4</a:t>
            </a:r>
            <a:endParaRPr sz="800" b="1" baseline="30000" dirty="0">
              <a:solidFill>
                <a:srgbClr val="3DB0CD">
                  <a:alpha val="100000"/>
                </a:srgbClr>
              </a:solidFill>
              <a:latin typeface="Times New Roman"/>
              <a:ea typeface="Times New Roman"/>
              <a:cs typeface="Times New Roman"/>
            </a:endParaRPr>
          </a:p>
        </p:txBody>
      </p:sp>
    </p:spTree>
  </p:cSld>
  <p:clrMapOvr>
    <a:masterClrMapping/>
  </p:clrMapOvr>
</p:sld>
</file>

<file path=ppt/theme/theme1.xml><?xml version="1.0" encoding="utf-8"?>
<a:theme xmlns:a="http://schemas.openxmlformats.org/drawingml/2006/main" name="1_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5532</TotalTime>
  <Words>1436</Words>
  <Application>Microsoft Office PowerPoint</Application>
  <PresentationFormat>On-screen Show (4:3)</PresentationFormat>
  <Paragraphs>628</Paragraphs>
  <Slides>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vt:i4>
      </vt:variant>
    </vt:vector>
  </HeadingPairs>
  <TitlesOfParts>
    <vt:vector size="6" baseType="lpstr">
      <vt:lpstr>Arial</vt:lpstr>
      <vt:lpstr>Calibri</vt:lpstr>
      <vt:lpstr>Times New Roman</vt:lpstr>
      <vt:lpstr>1_Office Theme</vt:lpstr>
      <vt:lpstr>8.2(2)(g) Net Allocation to Load - Totals and $/MWh </vt:lpstr>
      <vt:lpstr>8.2(2)(g) Net Allocation to Load - Totals and $/MWh </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8.2(2)(g) Net Allocation to Load - Totals and $/MWh</dc:title>
  <dc:creator>Annab, Magie</dc:creator>
  <cp:lastModifiedBy>Annab, Magie</cp:lastModifiedBy>
  <cp:revision>37</cp:revision>
  <dcterms:created xsi:type="dcterms:W3CDTF">2017-11-09T16:20:22Z</dcterms:created>
  <dcterms:modified xsi:type="dcterms:W3CDTF">2018-04-10T21:26:53Z</dcterms:modified>
</cp:coreProperties>
</file>