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8"/>
  </p:notesMasterIdLst>
  <p:handoutMasterIdLst>
    <p:handoutMasterId r:id="rId9"/>
  </p:handoutMasterIdLst>
  <p:sldIdLst>
    <p:sldId id="256" r:id="rId2"/>
    <p:sldId id="272" r:id="rId3"/>
    <p:sldId id="271" r:id="rId4"/>
    <p:sldId id="273" r:id="rId5"/>
    <p:sldId id="274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erwas (Reed), Rebecca" initials="RRZ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4" autoAdjust="0"/>
    <p:restoredTop sz="94660"/>
  </p:normalViewPr>
  <p:slideViewPr>
    <p:cSldViewPr>
      <p:cViewPr>
        <p:scale>
          <a:sx n="60" d="100"/>
          <a:sy n="60" d="100"/>
        </p:scale>
        <p:origin x="-2172" y="-5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E9F4A-4066-491C-8F25-BCC5643327B9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C5BAE-5329-436C-BB9D-CF26C6291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480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447C23-70FF-4D54-8A37-93BEF4D37D87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8A51B-00BD-480F-A961-AEEFF753F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5333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rcot.com/mktrules/issues/COPMGRR04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rcot.com/mktrules/issues/RMGRR151" TargetMode="External"/><Relationship Id="rId4" Type="http://schemas.openxmlformats.org/officeDocument/2006/relationships/hyperlink" Target="http://ercot.com/mktrules/issues/LPGRR064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Word_97_-_2003_Document1.doc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Word_Document1.docx"/><Relationship Id="rId5" Type="http://schemas.openxmlformats.org/officeDocument/2006/relationships/image" Target="../media/image5.emf"/><Relationship Id="rId4" Type="http://schemas.openxmlformats.org/officeDocument/2006/relationships/image" Target="../media/image4.emf"/><Relationship Id="rId9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705600" cy="1894362"/>
          </a:xfrm>
        </p:spPr>
        <p:txBody>
          <a:bodyPr>
            <a:normAutofit/>
          </a:bodyPr>
          <a:lstStyle/>
          <a:p>
            <a:r>
              <a:rPr lang="en-US" sz="1600" spc="-30" dirty="0" smtClean="0"/>
              <a:t>COPS April 11, </a:t>
            </a:r>
            <a:r>
              <a:rPr lang="en-US" sz="1600" spc="-30" dirty="0" smtClean="0"/>
              <a:t>2018</a:t>
            </a:r>
            <a:br>
              <a:rPr lang="en-US" sz="1600" spc="-30" dirty="0" smtClean="0"/>
            </a:br>
            <a:r>
              <a:rPr lang="en-US" sz="1200" spc="-30" dirty="0" smtClean="0"/>
              <a:t/>
            </a:r>
            <a:br>
              <a:rPr lang="en-US" sz="1200" spc="-30" dirty="0" smtClean="0"/>
            </a:br>
            <a:r>
              <a:rPr lang="en-US" sz="2800" spc="-30" dirty="0" smtClean="0"/>
              <a:t>TAC Subcommittee Restructuring</a:t>
            </a:r>
            <a:br>
              <a:rPr lang="en-US" sz="2800" spc="-30" dirty="0" smtClean="0"/>
            </a:br>
            <a:r>
              <a:rPr lang="en-US" sz="2800" spc="-30" dirty="0" smtClean="0"/>
              <a:t>Task force (TSRTF)</a:t>
            </a:r>
            <a:endParaRPr lang="en-US" sz="2800" spc="-3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000" dirty="0" smtClean="0"/>
              <a:t>Jim Lee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6524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7467600" cy="579438"/>
          </a:xfrm>
          <a:ln w="12700">
            <a:noFill/>
          </a:ln>
        </p:spPr>
        <p:txBody>
          <a:bodyPr/>
          <a:lstStyle/>
          <a:p>
            <a:r>
              <a:rPr lang="en-US" dirty="0" smtClean="0"/>
              <a:t>Subcommittee Impacts</a:t>
            </a:r>
            <a:endParaRPr lang="en-US" sz="2000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2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8382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 txBox="1">
            <a:spLocks/>
          </p:cNvSpPr>
          <p:nvPr/>
        </p:nvSpPr>
        <p:spPr>
          <a:xfrm>
            <a:off x="228600" y="922283"/>
            <a:ext cx="8458200" cy="5734574"/>
          </a:xfrm>
          <a:prstGeom prst="rect">
            <a:avLst/>
          </a:prstGeom>
        </p:spPr>
        <p:txBody>
          <a:bodyPr vert="horz">
            <a:normAutofit fontScale="850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00" dirty="0" smtClean="0"/>
          </a:p>
          <a:p>
            <a:pPr marL="0" indent="0">
              <a:buNone/>
            </a:pPr>
            <a:r>
              <a:rPr lang="en-US" sz="2100" dirty="0"/>
              <a:t>The Task Force identified, reviewed, and redlined various governing documents for RMS, COPS and TAC.</a:t>
            </a:r>
          </a:p>
          <a:p>
            <a:pPr marL="0" indent="0">
              <a:buNone/>
            </a:pPr>
            <a:endParaRPr lang="en-US" sz="1100" dirty="0" smtClean="0"/>
          </a:p>
          <a:p>
            <a:pPr marL="0" lvl="1" indent="0">
              <a:spcBef>
                <a:spcPts val="600"/>
              </a:spcBef>
              <a:buSzPct val="70000"/>
              <a:buNone/>
            </a:pPr>
            <a:r>
              <a:rPr lang="en-US" dirty="0" smtClean="0"/>
              <a:t>COPS (4/11 consideration):</a:t>
            </a:r>
            <a:endParaRPr lang="en-US" dirty="0"/>
          </a:p>
          <a:p>
            <a:pPr marL="627063" lvl="1" indent="-339725">
              <a:spcBef>
                <a:spcPts val="600"/>
              </a:spcBef>
              <a:buSzPct val="70000"/>
              <a:buFont typeface="Wingdings" panose="05000000000000000000" pitchFamily="2" charset="2"/>
              <a:buChar char="q"/>
            </a:pPr>
            <a:r>
              <a:rPr lang="en-US" dirty="0" smtClean="0">
                <a:hlinkClick r:id="rId3"/>
              </a:rPr>
              <a:t>COPMGRR047</a:t>
            </a:r>
            <a:r>
              <a:rPr lang="en-US" dirty="0" smtClean="0"/>
              <a:t> modifying: </a:t>
            </a:r>
          </a:p>
          <a:p>
            <a:pPr marL="804863" lvl="2" indent="-1778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1600" dirty="0"/>
              <a:t>Sec 1, Purpose; </a:t>
            </a:r>
          </a:p>
          <a:p>
            <a:pPr marL="804863" lvl="2" indent="-1778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1600" dirty="0"/>
              <a:t>Sec 3, Org. Structure; </a:t>
            </a:r>
          </a:p>
          <a:p>
            <a:pPr marL="804863" lvl="2" indent="-1778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1600" dirty="0"/>
              <a:t>Sec 4, Process for COPMG Revision; </a:t>
            </a:r>
          </a:p>
          <a:p>
            <a:pPr marL="804863" lvl="2" indent="-1778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1600" dirty="0"/>
              <a:t>Sec 5, Market Notice Communication </a:t>
            </a:r>
            <a:r>
              <a:rPr lang="en-US" sz="1600" dirty="0" smtClean="0"/>
              <a:t>Process; </a:t>
            </a:r>
            <a:endParaRPr lang="en-US" sz="1600" dirty="0"/>
          </a:p>
          <a:p>
            <a:pPr marL="804863" lvl="2" indent="-1778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1600" dirty="0"/>
              <a:t>Sec 11, Dispute &amp; </a:t>
            </a:r>
            <a:r>
              <a:rPr lang="en-US" sz="1600" dirty="0" smtClean="0"/>
              <a:t>DEVs; </a:t>
            </a:r>
            <a:endParaRPr lang="en-US" sz="1600" dirty="0"/>
          </a:p>
          <a:p>
            <a:pPr marL="804863" lvl="2" indent="-1778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1600" dirty="0"/>
              <a:t>Sec 12, Renewable Energy </a:t>
            </a:r>
            <a:r>
              <a:rPr lang="en-US" sz="1600" dirty="0" smtClean="0"/>
              <a:t>Credits</a:t>
            </a:r>
            <a:endParaRPr lang="en-US" sz="1600" dirty="0"/>
          </a:p>
          <a:p>
            <a:pPr marL="627063" lvl="1" indent="-339725">
              <a:spcBef>
                <a:spcPts val="600"/>
              </a:spcBef>
              <a:buSzPct val="70000"/>
              <a:buFont typeface="Wingdings" panose="05000000000000000000" pitchFamily="2" charset="2"/>
              <a:buChar char="q"/>
            </a:pPr>
            <a:r>
              <a:rPr lang="en-US" dirty="0" smtClean="0">
                <a:hlinkClick r:id="rId4"/>
              </a:rPr>
              <a:t>LPGRR064</a:t>
            </a:r>
            <a:r>
              <a:rPr lang="en-US" dirty="0" smtClean="0"/>
              <a:t> </a:t>
            </a:r>
            <a:r>
              <a:rPr lang="en-US" dirty="0"/>
              <a:t>to move Load Profiling Guide and load profiling responsibilities </a:t>
            </a:r>
            <a:r>
              <a:rPr lang="en-US" dirty="0" smtClean="0"/>
              <a:t>under </a:t>
            </a:r>
            <a:r>
              <a:rPr lang="en-US" dirty="0" smtClean="0"/>
              <a:t>RMS</a:t>
            </a:r>
          </a:p>
          <a:p>
            <a:pPr marL="627063" lvl="1" indent="-339725">
              <a:spcBef>
                <a:spcPts val="600"/>
              </a:spcBef>
              <a:buSzPct val="70000"/>
              <a:buFont typeface="Wingdings" panose="05000000000000000000" pitchFamily="2" charset="2"/>
              <a:buChar char="q"/>
            </a:pPr>
            <a:endParaRPr lang="en-US" sz="1100" dirty="0"/>
          </a:p>
          <a:p>
            <a:pPr marL="0" indent="0">
              <a:buNone/>
            </a:pPr>
            <a:r>
              <a:rPr lang="en-US" sz="2200" dirty="0"/>
              <a:t>RMS:</a:t>
            </a:r>
          </a:p>
          <a:p>
            <a:pPr marL="627063" indent="-339725">
              <a:buFont typeface="Wingdings" panose="05000000000000000000" pitchFamily="2" charset="2"/>
              <a:buChar char="q"/>
            </a:pPr>
            <a:r>
              <a:rPr lang="en-US" sz="2200" dirty="0" smtClean="0"/>
              <a:t>Voted </a:t>
            </a:r>
            <a:r>
              <a:rPr lang="en-US" sz="2200" dirty="0"/>
              <a:t>to endorse </a:t>
            </a:r>
            <a:r>
              <a:rPr lang="en-US" sz="2200" dirty="0">
                <a:hlinkClick r:id="rId5"/>
              </a:rPr>
              <a:t>RMGRR151</a:t>
            </a:r>
            <a:r>
              <a:rPr lang="en-US" sz="2200" dirty="0"/>
              <a:t> w/ RMS comments -- moving COPMG Section 5, Market Notice Communication Process to </a:t>
            </a:r>
            <a:r>
              <a:rPr lang="en-US" sz="2200" dirty="0" smtClean="0"/>
              <a:t>RMG </a:t>
            </a:r>
            <a:r>
              <a:rPr lang="en-US" sz="2200" dirty="0"/>
              <a:t>&amp; deleting COPMG Section 12, Renewable Energy Credit as the information is provided in </a:t>
            </a:r>
            <a:r>
              <a:rPr lang="en-US" sz="2200" dirty="0" smtClean="0"/>
              <a:t>elsewhere</a:t>
            </a:r>
          </a:p>
          <a:p>
            <a:pPr marL="627063" indent="-339725">
              <a:buFont typeface="Wingdings" panose="05000000000000000000" pitchFamily="2" charset="2"/>
              <a:buChar char="q"/>
            </a:pPr>
            <a:r>
              <a:rPr lang="en-US" sz="2200" dirty="0" smtClean="0"/>
              <a:t>RMS </a:t>
            </a:r>
            <a:r>
              <a:rPr lang="en-US" sz="2200" dirty="0"/>
              <a:t>will consider  the modified RMS Procedures at May 8</a:t>
            </a:r>
            <a:r>
              <a:rPr lang="en-US" sz="2200" baseline="30000" dirty="0"/>
              <a:t>th</a:t>
            </a:r>
            <a:r>
              <a:rPr lang="en-US" sz="2200" dirty="0"/>
              <a:t> meeting</a:t>
            </a:r>
          </a:p>
          <a:p>
            <a:pPr marL="627063" indent="-339725">
              <a:buFont typeface="Wingdings" panose="05000000000000000000" pitchFamily="2" charset="2"/>
              <a:buChar char="q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69051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7221"/>
            <a:ext cx="7467600" cy="579438"/>
          </a:xfrm>
          <a:ln w="12700">
            <a:noFill/>
          </a:ln>
        </p:spPr>
        <p:txBody>
          <a:bodyPr>
            <a:normAutofit/>
          </a:bodyPr>
          <a:lstStyle/>
          <a:p>
            <a:r>
              <a:rPr lang="en-US" sz="2800" dirty="0"/>
              <a:t>Subcommittee Impacts</a:t>
            </a:r>
            <a:endParaRPr lang="en-US" sz="2800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3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8382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 txBox="1">
            <a:spLocks/>
          </p:cNvSpPr>
          <p:nvPr/>
        </p:nvSpPr>
        <p:spPr>
          <a:xfrm>
            <a:off x="412531" y="914400"/>
            <a:ext cx="8305800" cy="573457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000" dirty="0" smtClean="0"/>
              <a:t>Impacts to WMS:</a:t>
            </a:r>
          </a:p>
          <a:p>
            <a:pPr marL="627063" indent="-339725">
              <a:buFont typeface="Wingdings" panose="05000000000000000000" pitchFamily="2" charset="2"/>
              <a:buChar char="q"/>
            </a:pPr>
            <a:r>
              <a:rPr lang="en-US" sz="2000" dirty="0" smtClean="0"/>
              <a:t>Will inherit:</a:t>
            </a:r>
          </a:p>
          <a:p>
            <a:pPr marL="992823" lvl="1" indent="-339725"/>
            <a:r>
              <a:rPr lang="en-US" sz="2000" dirty="0" smtClean="0"/>
              <a:t>Settlements </a:t>
            </a:r>
            <a:r>
              <a:rPr lang="en-US" sz="2000" dirty="0"/>
              <a:t>Working </a:t>
            </a:r>
            <a:r>
              <a:rPr lang="en-US" sz="2000" dirty="0" smtClean="0"/>
              <a:t>Group</a:t>
            </a:r>
          </a:p>
          <a:p>
            <a:pPr marL="992823" lvl="1" indent="-339725"/>
            <a:r>
              <a:rPr lang="en-US" sz="2000" dirty="0" smtClean="0"/>
              <a:t>Revised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COPS Market Guide due to it’s concentration on Wholesale Settlement processes</a:t>
            </a:r>
          </a:p>
          <a:p>
            <a:pPr marL="992823" lvl="1" indent="-339725"/>
            <a:r>
              <a:rPr lang="en-US" sz="2000" dirty="0"/>
              <a:t>Other supplemental documents &amp; reports:</a:t>
            </a:r>
          </a:p>
          <a:p>
            <a:pPr marL="1309688" lvl="2" indent="-285750"/>
            <a:r>
              <a:rPr lang="en-US" dirty="0" smtClean="0"/>
              <a:t>Settlement Stability Report (reported to RMS upon request)</a:t>
            </a:r>
          </a:p>
          <a:p>
            <a:pPr marL="1309688" lvl="2" indent="-285750"/>
            <a:r>
              <a:rPr lang="en-US" dirty="0" smtClean="0"/>
              <a:t>Data Transparency SLA (MDWG)</a:t>
            </a:r>
          </a:p>
          <a:p>
            <a:pPr marL="1309688" lvl="2" indent="-285750"/>
            <a:r>
              <a:rPr lang="en-US" dirty="0" smtClean="0"/>
              <a:t>Disclosure Data Users Guide (MDWG)</a:t>
            </a:r>
          </a:p>
          <a:p>
            <a:pPr marL="1309688" lvl="2" indent="-285750"/>
            <a:r>
              <a:rPr lang="en-US" dirty="0"/>
              <a:t>Nodal Settlements Handbook (CSWG</a:t>
            </a:r>
            <a:r>
              <a:rPr lang="en-US" dirty="0" smtClean="0"/>
              <a:t>)</a:t>
            </a:r>
          </a:p>
          <a:p>
            <a:pPr marL="1309688" lvl="2" indent="-285750"/>
            <a:endParaRPr lang="en-US" sz="1700" dirty="0"/>
          </a:p>
          <a:p>
            <a:pPr marL="0" indent="0">
              <a:buNone/>
            </a:pPr>
            <a:r>
              <a:rPr lang="en-US" sz="2000" dirty="0"/>
              <a:t>Impacts to TAC:</a:t>
            </a:r>
          </a:p>
          <a:p>
            <a:pPr marL="627063" indent="-339725">
              <a:buFont typeface="Wingdings" panose="05000000000000000000" pitchFamily="2" charset="2"/>
              <a:buChar char="q"/>
            </a:pPr>
            <a:r>
              <a:rPr lang="en-US" sz="2000" dirty="0"/>
              <a:t>Modified TAC procedures removing references to COPS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65244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7467600" cy="579438"/>
          </a:xfrm>
          <a:ln w="12700">
            <a:noFill/>
          </a:ln>
        </p:spPr>
        <p:txBody>
          <a:bodyPr>
            <a:normAutofit/>
          </a:bodyPr>
          <a:lstStyle/>
          <a:p>
            <a:r>
              <a:rPr lang="en-US" dirty="0" smtClean="0"/>
              <a:t>Quorum &amp; Voting Structure</a:t>
            </a:r>
            <a:endParaRPr lang="en-US" sz="2000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4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8382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914400"/>
            <a:ext cx="8305800" cy="573457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7338" indent="0">
              <a:buNone/>
            </a:pPr>
            <a:r>
              <a:rPr lang="en-US" sz="1700" dirty="0" smtClean="0"/>
              <a:t>TF discussion:</a:t>
            </a:r>
            <a:endParaRPr lang="en-US" sz="1700" dirty="0" smtClean="0"/>
          </a:p>
          <a:p>
            <a:pPr marL="573088" indent="-285750">
              <a:buFont typeface="Wingdings" panose="05000000000000000000" pitchFamily="2" charset="2"/>
              <a:buChar char="q"/>
            </a:pPr>
            <a:r>
              <a:rPr lang="en-US" sz="1700" dirty="0" smtClean="0"/>
              <a:t>Quorum </a:t>
            </a:r>
            <a:r>
              <a:rPr lang="en-US" sz="1700" dirty="0" smtClean="0"/>
              <a:t>issues </a:t>
            </a:r>
            <a:r>
              <a:rPr lang="en-US" sz="1700" dirty="0"/>
              <a:t>arise when elected segment representatives do not </a:t>
            </a:r>
            <a:r>
              <a:rPr lang="en-US" sz="1700" dirty="0" smtClean="0"/>
              <a:t>attend </a:t>
            </a:r>
            <a:r>
              <a:rPr lang="en-US" sz="1700" dirty="0"/>
              <a:t>Subcommittee meetings in person nor designate an Alternate</a:t>
            </a:r>
            <a:r>
              <a:rPr lang="en-US" sz="1700" dirty="0" smtClean="0"/>
              <a:t>.</a:t>
            </a:r>
          </a:p>
          <a:p>
            <a:pPr marL="573088" indent="-285750">
              <a:buFont typeface="Wingdings" panose="05000000000000000000" pitchFamily="2" charset="2"/>
              <a:buChar char="q"/>
            </a:pPr>
            <a:r>
              <a:rPr lang="en-US" sz="1700" dirty="0"/>
              <a:t>It is acceptable to have open segment seats in lieu of electing segment representatives who do not (or cannot) attend in person each month.</a:t>
            </a:r>
          </a:p>
          <a:p>
            <a:pPr marL="573088" indent="-285750">
              <a:buFont typeface="Wingdings" panose="05000000000000000000" pitchFamily="2" charset="2"/>
              <a:buChar char="q"/>
            </a:pPr>
            <a:r>
              <a:rPr lang="en-US" sz="1700" dirty="0" smtClean="0"/>
              <a:t>Leadership </a:t>
            </a:r>
            <a:r>
              <a:rPr lang="en-US" sz="1700" dirty="0"/>
              <a:t>will evaluate agendas to determine if meetings are needed monthly</a:t>
            </a:r>
          </a:p>
          <a:p>
            <a:pPr marL="573088" indent="-285750">
              <a:buFont typeface="Wingdings" panose="05000000000000000000" pitchFamily="2" charset="2"/>
              <a:buChar char="q"/>
            </a:pPr>
            <a:r>
              <a:rPr lang="en-US" sz="1700" dirty="0" smtClean="0"/>
              <a:t>If/when </a:t>
            </a:r>
            <a:r>
              <a:rPr lang="en-US" sz="1700" dirty="0" smtClean="0"/>
              <a:t>the agenda allows, WMS/RMS/ROS should consider adopting TAC process of holding WebEx info session followed by E-mail voting.</a:t>
            </a:r>
          </a:p>
          <a:p>
            <a:pPr marL="3175" indent="0">
              <a:buNone/>
            </a:pPr>
            <a:endParaRPr lang="en-US" sz="1050" dirty="0" smtClean="0"/>
          </a:p>
          <a:p>
            <a:pPr marL="3175" indent="0">
              <a:buNone/>
            </a:pPr>
            <a:r>
              <a:rPr lang="en-US" sz="1800" dirty="0" smtClean="0"/>
              <a:t>TF recommendation (pending ERCOT Legal review):</a:t>
            </a:r>
          </a:p>
          <a:p>
            <a:pPr marL="368935" lvl="1" indent="0">
              <a:buNone/>
            </a:pPr>
            <a:r>
              <a:rPr lang="en-US" sz="1700" dirty="0" smtClean="0"/>
              <a:t>TAC to consider adopting a “3 strikes” attendance policy for WMS/RMS/ROS where</a:t>
            </a:r>
            <a:r>
              <a:rPr lang="en-US" sz="1700" dirty="0" smtClean="0">
                <a:solidFill>
                  <a:srgbClr val="FF0000"/>
                </a:solidFill>
              </a:rPr>
              <a:t>,</a:t>
            </a:r>
            <a:r>
              <a:rPr lang="en-US" sz="1700" dirty="0" smtClean="0"/>
              <a:t> </a:t>
            </a:r>
            <a:r>
              <a:rPr lang="en-US" sz="1700" b="1" i="1" dirty="0" smtClean="0">
                <a:solidFill>
                  <a:srgbClr val="FF0000"/>
                </a:solidFill>
              </a:rPr>
              <a:t>if a seated segment representative fails to attend in person and fails to assign an Alternate for 3 </a:t>
            </a:r>
            <a:r>
              <a:rPr lang="en-US" sz="1700" b="1" i="1" dirty="0" smtClean="0">
                <a:solidFill>
                  <a:srgbClr val="FF0000"/>
                </a:solidFill>
              </a:rPr>
              <a:t>(consecutive?) meetings </a:t>
            </a:r>
            <a:r>
              <a:rPr lang="en-US" sz="1700" b="1" i="1" dirty="0" smtClean="0">
                <a:solidFill>
                  <a:srgbClr val="FF0000"/>
                </a:solidFill>
              </a:rPr>
              <a:t>in a seated voting year</a:t>
            </a:r>
            <a:r>
              <a:rPr lang="en-US" sz="1700" dirty="0" smtClean="0"/>
              <a:t>, Subcommittee leadership would recommend to TAC that the individual segment representative be dismissed from service and the segment </a:t>
            </a:r>
            <a:r>
              <a:rPr lang="en-US" sz="1700" dirty="0" smtClean="0"/>
              <a:t>would </a:t>
            </a:r>
            <a:r>
              <a:rPr lang="en-US" sz="1700" dirty="0" smtClean="0"/>
              <a:t>be allowed to re-seat.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92028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7467600" cy="579438"/>
          </a:xfrm>
          <a:ln w="12700">
            <a:noFill/>
          </a:ln>
        </p:spPr>
        <p:txBody>
          <a:bodyPr/>
          <a:lstStyle/>
          <a:p>
            <a:r>
              <a:rPr lang="en-US" dirty="0" smtClean="0"/>
              <a:t>Next Steps… </a:t>
            </a:r>
            <a:endParaRPr lang="en-US" sz="2000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5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8382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 txBox="1">
            <a:spLocks/>
          </p:cNvSpPr>
          <p:nvPr/>
        </p:nvSpPr>
        <p:spPr>
          <a:xfrm>
            <a:off x="228600" y="914400"/>
            <a:ext cx="8458200" cy="573457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1800" dirty="0"/>
              <a:t>RMS </a:t>
            </a:r>
            <a:r>
              <a:rPr lang="en-US" sz="1800" dirty="0" smtClean="0"/>
              <a:t>approved </a:t>
            </a:r>
            <a:r>
              <a:rPr lang="en-US" sz="1800" dirty="0"/>
              <a:t>RMGRR151 </a:t>
            </a:r>
            <a:r>
              <a:rPr lang="en-US" sz="1800" dirty="0" smtClean="0"/>
              <a:t>on 4/3 and to consider Procedures on 5/8 </a:t>
            </a:r>
            <a:endParaRPr lang="en-US" sz="18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1800" dirty="0"/>
              <a:t>TAC leadership to update ERCOT Board at 4/10 BOD meeting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800" b="1" i="1" dirty="0" smtClean="0">
                <a:solidFill>
                  <a:srgbClr val="00B050"/>
                </a:solidFill>
              </a:rPr>
              <a:t>COPS </a:t>
            </a:r>
            <a:r>
              <a:rPr lang="en-US" sz="1800" b="1" i="1" dirty="0" smtClean="0">
                <a:solidFill>
                  <a:srgbClr val="00B050"/>
                </a:solidFill>
              </a:rPr>
              <a:t>to consider COPMGRR047 and LPGRR064 at </a:t>
            </a:r>
            <a:r>
              <a:rPr lang="en-US" sz="1800" b="1" i="1" dirty="0" smtClean="0">
                <a:solidFill>
                  <a:srgbClr val="00B050"/>
                </a:solidFill>
              </a:rPr>
              <a:t>4/11 </a:t>
            </a:r>
            <a:r>
              <a:rPr lang="en-US" sz="1800" b="1" i="1" dirty="0" smtClean="0">
                <a:solidFill>
                  <a:srgbClr val="00B050"/>
                </a:solidFill>
              </a:rPr>
              <a:t>meeting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800" dirty="0" smtClean="0"/>
              <a:t>TAC </a:t>
            </a:r>
            <a:r>
              <a:rPr lang="en-US" sz="1800" dirty="0" smtClean="0"/>
              <a:t>to consider all governing documents at </a:t>
            </a:r>
            <a:r>
              <a:rPr lang="en-US" sz="1800" dirty="0" smtClean="0"/>
              <a:t>5/24 </a:t>
            </a:r>
            <a:r>
              <a:rPr lang="en-US" sz="1800" dirty="0" smtClean="0"/>
              <a:t>meeting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800" b="1" i="1" dirty="0" smtClean="0">
                <a:solidFill>
                  <a:srgbClr val="00B050"/>
                </a:solidFill>
              </a:rPr>
              <a:t>If no impacts/delays, anticipated implementation date of 6/1/2018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1600" dirty="0" smtClean="0">
              <a:solidFill>
                <a:srgbClr val="FF0000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673" b="8103"/>
          <a:stretch/>
        </p:blipFill>
        <p:spPr bwMode="auto">
          <a:xfrm>
            <a:off x="368356" y="4953000"/>
            <a:ext cx="5070748" cy="1400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55" y="2895600"/>
            <a:ext cx="8166045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6399877"/>
              </p:ext>
            </p:extLst>
          </p:nvPr>
        </p:nvGraphicFramePr>
        <p:xfrm>
          <a:off x="5439104" y="5044965"/>
          <a:ext cx="1441863" cy="12165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Document" showAsIcon="1" r:id="rId6" imgW="914400" imgH="771480" progId="Word.Document.12">
                  <p:embed/>
                </p:oleObj>
              </mc:Choice>
              <mc:Fallback>
                <p:oleObj name="Document" showAsIcon="1" r:id="rId6" imgW="914400" imgH="7714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439104" y="5044965"/>
                        <a:ext cx="1441863" cy="12165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3616491"/>
              </p:ext>
            </p:extLst>
          </p:nvPr>
        </p:nvGraphicFramePr>
        <p:xfrm>
          <a:off x="6858000" y="5042460"/>
          <a:ext cx="1447800" cy="12215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Document" showAsIcon="1" r:id="rId8" imgW="914400" imgH="771480" progId="Word.Document.8">
                  <p:embed/>
                </p:oleObj>
              </mc:Choice>
              <mc:Fallback>
                <p:oleObj name="Document" showAsIcon="1" r:id="rId8" imgW="914400" imgH="77148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858000" y="5042460"/>
                        <a:ext cx="1447800" cy="12215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188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6</a:t>
            </a:fld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295401"/>
            <a:ext cx="4876799" cy="487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137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2387</TotalTime>
  <Words>430</Words>
  <Application>Microsoft Office PowerPoint</Application>
  <PresentationFormat>On-screen Show (4:3)</PresentationFormat>
  <Paragraphs>61</Paragraphs>
  <Slides>6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Oriel</vt:lpstr>
      <vt:lpstr>Microsoft Word Document</vt:lpstr>
      <vt:lpstr>Microsoft Word 97 - 2003 Document</vt:lpstr>
      <vt:lpstr>COPS April 11, 2018  TAC Subcommittee Restructuring Task force (TSRTF)</vt:lpstr>
      <vt:lpstr>Subcommittee Impacts</vt:lpstr>
      <vt:lpstr>Subcommittee Impacts</vt:lpstr>
      <vt:lpstr>Quorum &amp; Voting Structure</vt:lpstr>
      <vt:lpstr>Next Steps… </vt:lpstr>
      <vt:lpstr>Questions? </vt:lpstr>
    </vt:vector>
  </TitlesOfParts>
  <Company>NRG Energy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TAC &amp; Board of Directors Update</dc:title>
  <dc:creator>Zerwas (Reed), Rebecca</dc:creator>
  <cp:lastModifiedBy>s262089</cp:lastModifiedBy>
  <cp:revision>123</cp:revision>
  <dcterms:created xsi:type="dcterms:W3CDTF">2018-01-08T22:15:17Z</dcterms:created>
  <dcterms:modified xsi:type="dcterms:W3CDTF">2018-04-09T19:23:09Z</dcterms:modified>
</cp:coreProperties>
</file>