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54" r:id="rId1"/>
  </p:sldMasterIdLst>
  <p:sldIdLst>
    <p:sldId id="256" r:id="rId2"/>
    <p:sldId id="259" r:id="rId3"/>
    <p:sldId id="261" r:id="rId4"/>
    <p:sldId id="262" r:id="rId5"/>
    <p:sldId id="266" r:id="rId6"/>
    <p:sldId id="263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02" d="100"/>
          <a:sy n="102" d="100"/>
        </p:scale>
        <p:origin x="-108" y="-2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527907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672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5492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01183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05238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17994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305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35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3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0651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9293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4/9/2018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35835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ercot.com/content/wcm/key_documents_lists/144413/Jan_RENA_analysis_CMWG_QMWG.pptx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F5C99BB-48E3-4E92-98F9-8CC1AE37862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April  11</a:t>
            </a:r>
            <a:r>
              <a:rPr lang="en-US" baseline="30000" dirty="0" smtClean="0"/>
              <a:t>th</a:t>
            </a:r>
            <a:r>
              <a:rPr lang="en-US" dirty="0" smtClean="0"/>
              <a:t> </a:t>
            </a:r>
            <a:r>
              <a:rPr lang="en-US" dirty="0"/>
              <a:t>2018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AF0C547C-398F-4914-9F84-B497A862269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TAC Update to COPS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989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48A6598-6CC9-4812-932A-02789752DA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PRS Report (Voting Items)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43C0D8C7-C6BF-478E-8096-571D87045A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US" sz="2800" dirty="0"/>
              <a:t>NPRR858, Provide Complete Current Operating Plan (COP) Data- </a:t>
            </a:r>
            <a:r>
              <a:rPr lang="en-US" sz="2800" dirty="0">
                <a:solidFill>
                  <a:srgbClr val="FF0000"/>
                </a:solidFill>
              </a:rPr>
              <a:t>Approved</a:t>
            </a:r>
            <a:r>
              <a:rPr lang="en-US" sz="2800" dirty="0"/>
              <a:t> </a:t>
            </a:r>
            <a:endParaRPr lang="en-US" sz="2800" dirty="0" smtClean="0"/>
          </a:p>
          <a:p>
            <a:pPr lvl="0"/>
            <a:r>
              <a:rPr lang="en-US" sz="2800" dirty="0" smtClean="0"/>
              <a:t>NPRR864</a:t>
            </a:r>
            <a:r>
              <a:rPr lang="en-US" sz="2800" dirty="0"/>
              <a:t>, RUC Modifications to Consider Market-Based Solutions- </a:t>
            </a:r>
            <a:r>
              <a:rPr lang="en-US" sz="2800" dirty="0">
                <a:solidFill>
                  <a:srgbClr val="FF0000"/>
                </a:solidFill>
              </a:rPr>
              <a:t>Approved</a:t>
            </a:r>
            <a:r>
              <a:rPr lang="en-US" sz="2800" dirty="0"/>
              <a:t> </a:t>
            </a:r>
            <a:endParaRPr lang="en-US" sz="2800" dirty="0" smtClean="0"/>
          </a:p>
          <a:p>
            <a:pPr lvl="0"/>
            <a:r>
              <a:rPr lang="en-US" sz="2800" dirty="0" smtClean="0"/>
              <a:t>NPRR865</a:t>
            </a:r>
            <a:r>
              <a:rPr lang="en-US" sz="2800" dirty="0"/>
              <a:t>, Publish RTM Shift Factors for Hubs, Load Zones, and DC Ties- </a:t>
            </a:r>
            <a:r>
              <a:rPr lang="en-US" sz="2800" dirty="0">
                <a:solidFill>
                  <a:srgbClr val="FF0000"/>
                </a:solidFill>
              </a:rPr>
              <a:t>Approved </a:t>
            </a:r>
            <a:endParaRPr lang="en-US" sz="2800" dirty="0" smtClean="0">
              <a:solidFill>
                <a:srgbClr val="FF0000"/>
              </a:solidFill>
            </a:endParaRPr>
          </a:p>
          <a:p>
            <a:pPr lvl="0"/>
            <a:r>
              <a:rPr lang="en-US" sz="2800" dirty="0" smtClean="0"/>
              <a:t>NPRR868</a:t>
            </a:r>
            <a:r>
              <a:rPr lang="en-US" sz="2800" dirty="0"/>
              <a:t>, As-Built Hub and Load Zone Calculation – URGENT- </a:t>
            </a:r>
            <a:r>
              <a:rPr lang="en-US" sz="2800" dirty="0">
                <a:solidFill>
                  <a:srgbClr val="FF0000"/>
                </a:solidFill>
              </a:rPr>
              <a:t>Approved with effective date upon board approval.  </a:t>
            </a:r>
          </a:p>
          <a:p>
            <a:pPr lvl="0"/>
            <a:r>
              <a:rPr lang="en-US" sz="2800" dirty="0"/>
              <a:t>SCR793, SSR Related Telemetry for Transmission Service Provider (TSP) Operators- </a:t>
            </a:r>
            <a:r>
              <a:rPr lang="en-US" sz="2800" dirty="0" smtClean="0">
                <a:solidFill>
                  <a:srgbClr val="FF0000"/>
                </a:solidFill>
              </a:rPr>
              <a:t>Approved</a:t>
            </a:r>
            <a:endParaRPr lang="en-US" sz="2800" dirty="0">
              <a:solidFill>
                <a:srgbClr val="FF0000"/>
              </a:solidFill>
            </a:endParaRPr>
          </a:p>
          <a:p>
            <a:pPr lvl="0"/>
            <a:r>
              <a:rPr lang="en-US" sz="2800" dirty="0"/>
              <a:t>SCR795, Addition of Intra-Hour Wind Forecast to GTBD Calculation- </a:t>
            </a:r>
            <a:r>
              <a:rPr lang="en-US" sz="2800" dirty="0" smtClean="0">
                <a:solidFill>
                  <a:srgbClr val="FF0000"/>
                </a:solidFill>
              </a:rPr>
              <a:t>Approved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0569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20B151A-8ACC-4FB7-A5C4-D98E268C80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499" y="456565"/>
            <a:ext cx="10151300" cy="1325563"/>
          </a:xfrm>
        </p:spPr>
        <p:txBody>
          <a:bodyPr/>
          <a:lstStyle/>
          <a:p>
            <a:r>
              <a:rPr lang="en-US" dirty="0"/>
              <a:t>WMS  Update – No Voting Items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184A5CE9-AAED-4648-8849-ED940C87B5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2498" y="1917065"/>
            <a:ext cx="10151301" cy="4351338"/>
          </a:xfrm>
        </p:spPr>
        <p:txBody>
          <a:bodyPr>
            <a:noAutofit/>
          </a:bodyPr>
          <a:lstStyle/>
          <a:p>
            <a:pPr lvl="0"/>
            <a:r>
              <a:rPr lang="en-US" sz="2400" dirty="0"/>
              <a:t>2018 WMS Goals- approved</a:t>
            </a:r>
          </a:p>
          <a:p>
            <a:pPr lvl="0"/>
            <a:r>
              <a:rPr lang="en-US" sz="2400" dirty="0"/>
              <a:t>WMS Endorsements </a:t>
            </a:r>
          </a:p>
          <a:p>
            <a:pPr lvl="1"/>
            <a:r>
              <a:rPr lang="en-US" sz="2400" dirty="0"/>
              <a:t>NOGRR176 Hotline Call participation</a:t>
            </a:r>
          </a:p>
          <a:p>
            <a:pPr lvl="1"/>
            <a:r>
              <a:rPr lang="en-US" sz="2400" dirty="0"/>
              <a:t>NPRR837 Regional Planning Group Process Reform</a:t>
            </a:r>
          </a:p>
          <a:p>
            <a:pPr lvl="1"/>
            <a:r>
              <a:rPr lang="en-US" sz="2400" dirty="0"/>
              <a:t>NPRR847 Exceptional Fuel Cost Included in the Mitigated Offer Cap</a:t>
            </a:r>
          </a:p>
          <a:p>
            <a:pPr lvl="1"/>
            <a:r>
              <a:rPr lang="en-US" sz="2400" dirty="0"/>
              <a:t>NPRR857 Creation of Direct Current Tie Operator Market Participant Role</a:t>
            </a:r>
          </a:p>
          <a:p>
            <a:pPr lvl="1"/>
            <a:r>
              <a:rPr lang="en-US" sz="2400" dirty="0"/>
              <a:t>CRR activity calendar</a:t>
            </a:r>
          </a:p>
          <a:p>
            <a:pPr marL="0" lvl="1" indent="0">
              <a:buNone/>
            </a:pPr>
            <a:r>
              <a:rPr lang="en-US" sz="2400" dirty="0" smtClean="0"/>
              <a:t>January 2018 High RENA discussion at CMWG</a:t>
            </a:r>
          </a:p>
          <a:p>
            <a:pPr marL="0" lvl="1" indent="0">
              <a:buNone/>
            </a:pPr>
            <a:r>
              <a:rPr lang="en-US" sz="2400" dirty="0">
                <a:hlinkClick r:id="rId2"/>
              </a:rPr>
              <a:t>http://</a:t>
            </a:r>
            <a:r>
              <a:rPr lang="en-US" sz="2400" dirty="0" smtClean="0">
                <a:hlinkClick r:id="rId2"/>
              </a:rPr>
              <a:t>ercot.com/content/wcm/key_documents_lists/144413/Jan_RENA_analysis_CMWG_QMWG.pptx</a:t>
            </a:r>
            <a:endParaRPr lang="en-US" sz="2400" dirty="0" smtClean="0"/>
          </a:p>
          <a:p>
            <a:pPr marL="0" lvl="1" indent="0">
              <a:buNone/>
            </a:pPr>
            <a:r>
              <a:rPr lang="en-US" sz="2400" dirty="0"/>
              <a:t>.</a:t>
            </a:r>
            <a:endParaRPr lang="en-US" sz="2400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74223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494F5C-D3EB-460E-8F07-86B73D56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COPS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3FD05C-067E-4381-80A2-4E28F10AB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600" dirty="0"/>
          </a:p>
          <a:p>
            <a:pPr marL="1188720" lvl="1" indent="-457200"/>
            <a:r>
              <a:rPr lang="en-US" sz="3000" dirty="0" smtClean="0">
                <a:solidFill>
                  <a:schemeClr val="tx1"/>
                </a:solidFill>
              </a:rPr>
              <a:t>TAC Reassigned the IDR Meter Reads issue to RMS.</a:t>
            </a:r>
          </a:p>
          <a:p>
            <a:pPr marL="1371600" lvl="2" indent="-457200"/>
            <a:r>
              <a:rPr lang="en-US" sz="2600" dirty="0" smtClean="0">
                <a:solidFill>
                  <a:schemeClr val="tx1"/>
                </a:solidFill>
              </a:rPr>
              <a:t>Impacts to TDSP’s largest hurdle</a:t>
            </a:r>
          </a:p>
          <a:p>
            <a:pPr marL="1188720" lvl="1" indent="-457200"/>
            <a:r>
              <a:rPr lang="en-US" sz="3000" dirty="0" smtClean="0">
                <a:solidFill>
                  <a:schemeClr val="tx1"/>
                </a:solidFill>
              </a:rPr>
              <a:t>COPS will review and have input to settlement impacts</a:t>
            </a:r>
          </a:p>
          <a:p>
            <a:pPr marL="731520" lvl="1" indent="0">
              <a:buNone/>
            </a:pPr>
            <a:endParaRPr lang="en-US" sz="3000" dirty="0" smtClean="0">
              <a:solidFill>
                <a:schemeClr val="tx1"/>
              </a:solidFill>
            </a:endParaRPr>
          </a:p>
          <a:p>
            <a:pPr marL="1188720" lvl="1" indent="-457200"/>
            <a:endParaRPr lang="en-US" dirty="0">
              <a:solidFill>
                <a:schemeClr val="tx1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chemeClr val="tx1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0664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C494F5C-D3EB-460E-8F07-86B73D563E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3FD05C-067E-4381-80A2-4E28F10ABB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sz="2800" dirty="0"/>
              <a:t>2018 ROS Goals - Approved</a:t>
            </a:r>
          </a:p>
          <a:p>
            <a:pPr lvl="1"/>
            <a:r>
              <a:rPr lang="en-US" sz="2800" dirty="0"/>
              <a:t>Updates</a:t>
            </a:r>
          </a:p>
          <a:p>
            <a:pPr lvl="2"/>
            <a:r>
              <a:rPr lang="en-US" sz="2800" dirty="0"/>
              <a:t>ROS heard a PSCAD Stability Analysis in the Valley and Panhandle. </a:t>
            </a:r>
          </a:p>
          <a:p>
            <a:pPr lvl="2"/>
            <a:r>
              <a:rPr lang="en-US" sz="2800" dirty="0"/>
              <a:t>ROS discussed NPRR 866, Mapping Registered Distributed Generation and Load Resources to Transmission Loads in the Network Operations Model and referred it to PLWG for review. </a:t>
            </a:r>
          </a:p>
          <a:p>
            <a:pPr lvl="1"/>
            <a:endParaRPr lang="en-US" sz="2800" dirty="0"/>
          </a:p>
          <a:p>
            <a:pPr marL="9144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marL="914400" lvl="2" indent="0">
              <a:buNone/>
            </a:pPr>
            <a:endParaRPr lang="en-US" dirty="0">
              <a:solidFill>
                <a:srgbClr val="FF0000"/>
              </a:solidFill>
            </a:endParaRP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465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735088B-6BA4-497E-A6B9-6ABEAC005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RMS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9CD9A15-61A1-4896-8F1C-547F3326D2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200" dirty="0" smtClean="0"/>
              <a:t>RMGRR150 - </a:t>
            </a:r>
            <a:r>
              <a:rPr lang="en-US" sz="3200" dirty="0"/>
              <a:t>Appendix Removal and Cleanup of the Competitive Retailer Safety Net </a:t>
            </a:r>
            <a:r>
              <a:rPr lang="en-US" sz="3200" dirty="0" smtClean="0"/>
              <a:t>Spreadsheet - Approved</a:t>
            </a:r>
            <a:endParaRPr lang="en-US" dirty="0"/>
          </a:p>
          <a:p>
            <a:pPr marL="914400" lvl="2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9456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33C7B36-CD1A-488B-8CBF-FD3B146D28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FF85829-9A8E-4EC6-80A8-315ACEBAA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sz="3000" dirty="0"/>
              <a:t>Endorsement of Proposed Amendments to ERCOT Articles of </a:t>
            </a:r>
            <a:r>
              <a:rPr lang="en-US" sz="3000" dirty="0" smtClean="0"/>
              <a:t>Incorporation </a:t>
            </a:r>
            <a:r>
              <a:rPr lang="en-US" sz="3000" dirty="0"/>
              <a:t>and Bylaws </a:t>
            </a:r>
            <a:endParaRPr lang="en-US" sz="3000" dirty="0" smtClean="0"/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ERCOT </a:t>
            </a:r>
            <a:r>
              <a:rPr lang="en-US" sz="3000" dirty="0"/>
              <a:t>requested delay and will be back in the April/May TAC meetings to discuss bylaw changes.    </a:t>
            </a:r>
          </a:p>
          <a:p>
            <a:pPr>
              <a:buFont typeface="Wingdings" pitchFamily="2" charset="2"/>
              <a:buChar char="§"/>
            </a:pPr>
            <a:r>
              <a:rPr lang="en-US" sz="3000" dirty="0"/>
              <a:t>Annual ERS Report to TAC </a:t>
            </a:r>
            <a:r>
              <a:rPr lang="en-US" sz="3000" dirty="0" smtClean="0"/>
              <a:t>(2017)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2017 ERS Cap $50,000,000</a:t>
            </a:r>
          </a:p>
          <a:p>
            <a:pPr lvl="1">
              <a:buFont typeface="Wingdings" pitchFamily="2" charset="2"/>
              <a:buChar char="§"/>
            </a:pPr>
            <a:r>
              <a:rPr lang="en-US" sz="3000" dirty="0" smtClean="0"/>
              <a:t>Amount Spent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FEB – May 17 – $19,175,674.58 (Final)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Jun – Sep 17 - $13,300,962.41 (Final)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OCT 17 – Jan 18  - $16,946,039.33 (Projected)</a:t>
            </a:r>
          </a:p>
          <a:p>
            <a:pPr lvl="2">
              <a:buFont typeface="Wingdings" pitchFamily="2" charset="2"/>
              <a:buChar char="§"/>
            </a:pPr>
            <a:r>
              <a:rPr lang="en-US" sz="3000" dirty="0" smtClean="0"/>
              <a:t>Total Costs  $49,422,676.32</a:t>
            </a:r>
            <a:endParaRPr lang="en-US" sz="3000" dirty="0"/>
          </a:p>
          <a:p>
            <a:pPr marL="1200150" lvl="2" indent="-28575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2597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E2F7D5AA-B23F-4C5B-A040-F845CFECB8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Questions?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xmlns="" id="{D40E99E9-CA7A-4C5B-9629-4E96C1A2F4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59325" y="3128963"/>
            <a:ext cx="2733675" cy="1457325"/>
          </a:xfrm>
        </p:spPr>
      </p:pic>
    </p:spTree>
    <p:extLst>
      <p:ext uri="{BB962C8B-B14F-4D97-AF65-F5344CB8AC3E}">
        <p14:creationId xmlns:p14="http://schemas.microsoft.com/office/powerpoint/2010/main" val="151925828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362</TotalTime>
  <Words>247</Words>
  <Application>Microsoft Office PowerPoint</Application>
  <PresentationFormat>Custom</PresentationFormat>
  <Paragraphs>49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Retrospect</vt:lpstr>
      <vt:lpstr>April  11th 2018</vt:lpstr>
      <vt:lpstr>PRS Report (Voting Items)</vt:lpstr>
      <vt:lpstr>WMS  Update – No Voting Items</vt:lpstr>
      <vt:lpstr>COPS Update</vt:lpstr>
      <vt:lpstr>ROS </vt:lpstr>
      <vt:lpstr>RMS Update</vt:lpstr>
      <vt:lpstr>ERCOT updates</vt:lpstr>
      <vt:lpstr> 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 8th 2018</dc:title>
  <dc:creator>Heddie Lookadoo</dc:creator>
  <cp:lastModifiedBy>Lookadoo, Heddie</cp:lastModifiedBy>
  <cp:revision>17</cp:revision>
  <dcterms:created xsi:type="dcterms:W3CDTF">2018-02-28T09:48:55Z</dcterms:created>
  <dcterms:modified xsi:type="dcterms:W3CDTF">2018-04-09T12:57:18Z</dcterms:modified>
</cp:coreProperties>
</file>