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85" r:id="rId8"/>
    <p:sldId id="287" r:id="rId9"/>
    <p:sldId id="288" r:id="rId10"/>
    <p:sldId id="28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17" autoAdjust="0"/>
  </p:normalViewPr>
  <p:slideViewPr>
    <p:cSldViewPr showGuides="1">
      <p:cViewPr varScale="1">
        <p:scale>
          <a:sx n="102" d="100"/>
          <a:sy n="102" d="100"/>
        </p:scale>
        <p:origin x="103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warnken\Documents\NYMEXFutures_MonthlyGasPrices_AsOf_4-6-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NaturalGasPrices!$B$5</c:f>
              <c:strCache>
                <c:ptCount val="1"/>
                <c:pt idx="0">
                  <c:v>EIA H_O&amp;G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NaturalGasPrices!$C$4:$N$4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NaturalGasPrices!$C$5:$N$5</c:f>
              <c:numCache>
                <c:formatCode>_(* #,##0.00_);_(* \(#,##0.00\);_(* "-"??_);_(@_)</c:formatCode>
                <c:ptCount val="12"/>
                <c:pt idx="0">
                  <c:v>3.38</c:v>
                </c:pt>
                <c:pt idx="1">
                  <c:v>3.35</c:v>
                </c:pt>
                <c:pt idx="2">
                  <c:v>3.3</c:v>
                </c:pt>
                <c:pt idx="3">
                  <c:v>3.14</c:v>
                </c:pt>
                <c:pt idx="4">
                  <c:v>3.15</c:v>
                </c:pt>
                <c:pt idx="5">
                  <c:v>3.16</c:v>
                </c:pt>
                <c:pt idx="6">
                  <c:v>3.19</c:v>
                </c:pt>
                <c:pt idx="7">
                  <c:v>3.21</c:v>
                </c:pt>
                <c:pt idx="8">
                  <c:v>3.21</c:v>
                </c:pt>
                <c:pt idx="9">
                  <c:v>3.23</c:v>
                </c:pt>
                <c:pt idx="10">
                  <c:v>3.31</c:v>
                </c:pt>
                <c:pt idx="11">
                  <c:v>3.44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NaturalGasPrices!$B$6</c:f>
              <c:strCache>
                <c:ptCount val="1"/>
                <c:pt idx="0">
                  <c:v>NYMEX Futures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NaturalGasPrices!$C$4:$N$4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NaturalGasPrices!$C$6:$N$6</c:f>
              <c:numCache>
                <c:formatCode>_(* #,##0.00_);_(* \(#,##0.00\);_(* "-"??_);_(@_)</c:formatCode>
                <c:ptCount val="12"/>
                <c:pt idx="0">
                  <c:v>3.0609999999999999</c:v>
                </c:pt>
                <c:pt idx="1">
                  <c:v>3.0390000000000001</c:v>
                </c:pt>
                <c:pt idx="2">
                  <c:v>2.9790000000000001</c:v>
                </c:pt>
                <c:pt idx="3">
                  <c:v>2.7290000000000001</c:v>
                </c:pt>
                <c:pt idx="4">
                  <c:v>2.7120000000000002</c:v>
                </c:pt>
                <c:pt idx="5">
                  <c:v>2.7370000000000001</c:v>
                </c:pt>
                <c:pt idx="6">
                  <c:v>2.7639999999999998</c:v>
                </c:pt>
                <c:pt idx="7">
                  <c:v>2.7810000000000001</c:v>
                </c:pt>
                <c:pt idx="8">
                  <c:v>2.782</c:v>
                </c:pt>
                <c:pt idx="9">
                  <c:v>2.8090000000000002</c:v>
                </c:pt>
                <c:pt idx="10">
                  <c:v>2.8719999999999999</c:v>
                </c:pt>
                <c:pt idx="11">
                  <c:v>3.0150000000000001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7112520"/>
        <c:axId val="567103504"/>
      </c:lineChart>
      <c:catAx>
        <c:axId val="567112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103504"/>
        <c:crosses val="autoZero"/>
        <c:auto val="1"/>
        <c:lblAlgn val="ctr"/>
        <c:lblOffset val="100"/>
        <c:noMultiLvlLbl val="0"/>
      </c:catAx>
      <c:valAx>
        <c:axId val="56710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2022 Natural Gas Price, $/MMBtu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112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70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61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88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68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Supply Analysis Working Group Meeting</a:t>
            </a:r>
            <a:endParaRPr lang="en-US" b="1" dirty="0" smtClean="0"/>
          </a:p>
          <a:p>
            <a:endParaRPr lang="en-US" b="1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Manager, 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April 13,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Preliminary Summer SARA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1043847"/>
            <a:ext cx="8363875" cy="228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998" y="3329847"/>
            <a:ext cx="8363875" cy="278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NERC Summer Reliability Assessment (SRA)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970" y="1490030"/>
            <a:ext cx="7793929" cy="4419600"/>
          </a:xfrm>
          <a:prstGeom prst="rect">
            <a:avLst/>
          </a:prstGeom>
        </p:spPr>
      </p:pic>
      <p:sp>
        <p:nvSpPr>
          <p:cNvPr id="7" name="Content Placeholder 6"/>
          <p:cNvSpPr txBox="1">
            <a:spLocks/>
          </p:cNvSpPr>
          <p:nvPr/>
        </p:nvSpPr>
        <p:spPr>
          <a:xfrm>
            <a:off x="381000" y="1066800"/>
            <a:ext cx="8229600" cy="42296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2018 Schedule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668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NERC Summer Reliability Assessment (SRA)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427" y="1261432"/>
            <a:ext cx="4307937" cy="3505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599" y="1261432"/>
            <a:ext cx="3899704" cy="3505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5213" y="4953919"/>
            <a:ext cx="6381750" cy="1269997"/>
          </a:xfrm>
          <a:prstGeom prst="rect">
            <a:avLst/>
          </a:prstGeom>
        </p:spPr>
      </p:pic>
      <p:sp>
        <p:nvSpPr>
          <p:cNvPr id="12" name="Content Placeholder 6"/>
          <p:cNvSpPr txBox="1">
            <a:spLocks/>
          </p:cNvSpPr>
          <p:nvPr/>
        </p:nvSpPr>
        <p:spPr>
          <a:xfrm>
            <a:off x="381000" y="859576"/>
            <a:ext cx="8534400" cy="42296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Draft Data, submitted 4/6/2018: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294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EORM-MERM Study Update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456" y="1260511"/>
            <a:ext cx="4670112" cy="1658629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3036064"/>
            <a:ext cx="8534400" cy="724035"/>
          </a:xfrm>
        </p:spPr>
        <p:txBody>
          <a:bodyPr/>
          <a:lstStyle/>
          <a:p>
            <a:r>
              <a:rPr lang="en-US" sz="2000" dirty="0" smtClean="0"/>
              <a:t>Will use LTSA “Current Trends” Natural Gas Price assumptions (EIA 2018 AEO High Oil and Gas Resource and Technology Case)</a:t>
            </a:r>
            <a:endParaRPr lang="en-US" sz="2000" dirty="0"/>
          </a:p>
        </p:txBody>
      </p:sp>
      <p:sp>
        <p:nvSpPr>
          <p:cNvPr id="14" name="Content Placeholder 6"/>
          <p:cNvSpPr txBox="1">
            <a:spLocks/>
          </p:cNvSpPr>
          <p:nvPr/>
        </p:nvSpPr>
        <p:spPr>
          <a:xfrm>
            <a:off x="381000" y="848559"/>
            <a:ext cx="8534400" cy="42296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Contractor Schedule (High-level)</a:t>
            </a:r>
            <a:endParaRPr lang="en-US" sz="2000" dirty="0"/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4761265"/>
              </p:ext>
            </p:extLst>
          </p:nvPr>
        </p:nvGraphicFramePr>
        <p:xfrm>
          <a:off x="2090456" y="3733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7043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c34af464-7aa1-4edd-9be4-83dffc1cb926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6524</TotalTime>
  <Words>88</Words>
  <Application>Microsoft Office PowerPoint</Application>
  <PresentationFormat>On-screen Show (4:3)</PresentationFormat>
  <Paragraphs>23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Preliminary Summer SARA Review</vt:lpstr>
      <vt:lpstr>NERC Summer Reliability Assessment (SRA)</vt:lpstr>
      <vt:lpstr>NERC Summer Reliability Assessment (SRA)</vt:lpstr>
      <vt:lpstr>EORM-MERM Study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85</cp:revision>
  <cp:lastPrinted>2016-01-21T20:53:15Z</cp:lastPrinted>
  <dcterms:created xsi:type="dcterms:W3CDTF">2016-01-21T15:20:31Z</dcterms:created>
  <dcterms:modified xsi:type="dcterms:W3CDTF">2018-04-06T20:26:09Z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