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  <p:sldId id="260" r:id="rId4"/>
    <p:sldId id="265" r:id="rId5"/>
    <p:sldId id="266" r:id="rId6"/>
    <p:sldId id="268" r:id="rId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16" autoAdjust="0"/>
    <p:restoredTop sz="99290" autoAdjust="0"/>
  </p:normalViewPr>
  <p:slideViewPr>
    <p:cSldViewPr>
      <p:cViewPr varScale="1">
        <p:scale>
          <a:sx n="118" d="100"/>
          <a:sy n="118" d="100"/>
        </p:scale>
        <p:origin x="167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4/5/2018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736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4/5/2018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098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4/5/2018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6654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4/5/2018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532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4/5/2018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143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4/5/2018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621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4/5/2018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00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4/5/2018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0823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4/5/2018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771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4/5/2018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6792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4/5/2018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992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3CAB71-3809-46C3-B6C7-65BF66442C5C}" type="datetimeFigureOut">
              <a:rPr lang="en-US" smtClean="0"/>
              <a:t>4/5/2018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6BB9C-FB38-4E5D-B462-183E39EF76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6907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9443" y="18197"/>
            <a:ext cx="8766413" cy="591403"/>
          </a:xfrm>
        </p:spPr>
        <p:txBody>
          <a:bodyPr>
            <a:noAutofit/>
          </a:bodyPr>
          <a:lstStyle/>
          <a:p>
            <a:r>
              <a:rPr lang="en-US" sz="2400" dirty="0" smtClean="0"/>
              <a:t>Transmission Operator Protection System Misoperations 2017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199443" y="609600"/>
            <a:ext cx="8766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/>
              <a:t>ERCOT Protection System Misoperations Data – 138kV and 345kV Combined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99" y="1524000"/>
            <a:ext cx="8991601" cy="4882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496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098052"/>
              </p:ext>
            </p:extLst>
          </p:nvPr>
        </p:nvGraphicFramePr>
        <p:xfrm>
          <a:off x="152400" y="914394"/>
          <a:ext cx="4038600" cy="56367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596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6343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09600">
                  <a:extLst>
                    <a:ext uri="{9D8B030D-6E8A-4147-A177-3AD203B41FA5}">
                      <a16:colId xmlns="" xmlns:a16="http://schemas.microsoft.com/office/drawing/2014/main" val="1872597090"/>
                    </a:ext>
                  </a:extLst>
                </a:gridCol>
              </a:tblGrid>
              <a:tr h="256218">
                <a:tc>
                  <a:txBody>
                    <a:bodyPr/>
                    <a:lstStyle/>
                    <a:p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FF0000"/>
                          </a:solidFill>
                          <a:effectLst/>
                        </a:rPr>
                        <a:t>Q4</a:t>
                      </a:r>
                      <a:endParaRPr lang="en-US" sz="1000" b="1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FF0000"/>
                          </a:solidFill>
                          <a:effectLst/>
                        </a:rPr>
                        <a:t>2017</a:t>
                      </a:r>
                      <a:endParaRPr lang="en-US" sz="1000" b="1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56218">
                <a:tc rowSpan="4"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# of Misoperations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Total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FF0000"/>
                          </a:solidFill>
                          <a:effectLst/>
                        </a:rPr>
                        <a:t>33</a:t>
                      </a:r>
                      <a:endParaRPr lang="en-US" sz="1000" b="1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FF0000"/>
                          </a:solidFill>
                          <a:effectLst/>
                        </a:rPr>
                        <a:t>176</a:t>
                      </a:r>
                      <a:endParaRPr lang="en-US" sz="1000" b="1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345 kV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FF0000"/>
                          </a:solidFill>
                          <a:effectLst/>
                        </a:rPr>
                        <a:t>8</a:t>
                      </a:r>
                      <a:endParaRPr lang="en-US" sz="1000" b="1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FF0000"/>
                          </a:solidFill>
                          <a:effectLst/>
                        </a:rPr>
                        <a:t>37</a:t>
                      </a:r>
                      <a:endParaRPr lang="en-US" sz="1000" b="1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138 kV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FF0000"/>
                          </a:solidFill>
                          <a:effectLst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FF0000"/>
                          </a:solidFill>
                          <a:effectLst/>
                        </a:rPr>
                        <a:t>138</a:t>
                      </a:r>
                      <a:endParaRPr lang="en-US" sz="1000" b="1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&lt; 100 kV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56218">
                <a:tc rowSpan="5"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By Category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Failure to Trip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Slow Trip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Unnecessary Trip during Fault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14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96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Unnecessary Trip – Non Fault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16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72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SPS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56218">
                <a:tc rowSpan="4"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By Relay System Type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Electromechanical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Solid State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Microprocessor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27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135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Other/ N/A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19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56218">
                <a:tc rowSpan="8"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By Equipment Protected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Line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80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Transformer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Generator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14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Shunt/Series Capacitor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Shunt/Series</a:t>
                      </a:r>
                      <a:r>
                        <a:rPr lang="en-US" sz="10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Reactor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Dynamic</a:t>
                      </a:r>
                      <a:r>
                        <a:rPr lang="en-US" sz="10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VAR system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9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Bus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20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Breaker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13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36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21"/>
                  </a:ext>
                </a:extLst>
              </a:tr>
            </a:tbl>
          </a:graphicData>
        </a:graphic>
      </p:graphicFrame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381000" y="18197"/>
            <a:ext cx="8316686" cy="914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Protection System Misoperations – 2017</a:t>
            </a:r>
            <a:endParaRPr lang="en-US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8819" y="843253"/>
            <a:ext cx="2006700" cy="174656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0557" y="843253"/>
            <a:ext cx="2098262" cy="174284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7514" y="2586095"/>
            <a:ext cx="2101306" cy="175655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38818" y="2586094"/>
            <a:ext cx="2015782" cy="175655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37514" y="4476747"/>
            <a:ext cx="2695698" cy="203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500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95943" y="915012"/>
            <a:ext cx="8686800" cy="56381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b="1" dirty="0" smtClean="0"/>
              <a:t>Summary of Human Performance Issues noted for 2017 Q4:</a:t>
            </a:r>
          </a:p>
          <a:p>
            <a:pPr marL="285750" indent="-285750" algn="l">
              <a:buFontTx/>
              <a:buChar char="-"/>
            </a:pPr>
            <a:r>
              <a:rPr lang="en-US" sz="2000" dirty="0" smtClean="0"/>
              <a:t>Two 138kV breakers tripped due to incorrect SOTF logic</a:t>
            </a:r>
          </a:p>
          <a:p>
            <a:pPr marL="285750" indent="-285750" algn="l">
              <a:buFontTx/>
              <a:buChar char="-"/>
            </a:pPr>
            <a:r>
              <a:rPr lang="en-US" sz="2000" dirty="0" smtClean="0"/>
              <a:t>138kV line tripped due to </a:t>
            </a:r>
            <a:r>
              <a:rPr lang="en-US" sz="2000" dirty="0" err="1" smtClean="0"/>
              <a:t>mis</a:t>
            </a:r>
            <a:r>
              <a:rPr lang="en-US" sz="2000" dirty="0" smtClean="0"/>
              <a:t>-wired polarity to the backup relay</a:t>
            </a:r>
          </a:p>
          <a:p>
            <a:pPr marL="285750" indent="-285750" algn="l">
              <a:buFontTx/>
              <a:buChar char="-"/>
            </a:pPr>
            <a:r>
              <a:rPr lang="en-US" sz="2000" dirty="0" smtClean="0"/>
              <a:t>345kV GSU tripped due to a CT shorting screw left in place.</a:t>
            </a:r>
          </a:p>
          <a:p>
            <a:pPr marL="285750" indent="-285750" algn="l">
              <a:buFontTx/>
              <a:buChar char="-"/>
            </a:pPr>
            <a:r>
              <a:rPr lang="en-US" sz="2000" dirty="0" smtClean="0"/>
              <a:t>138kV line over-tripped for an external fault. DCB scheme was disabled on one end of the line.</a:t>
            </a:r>
          </a:p>
          <a:p>
            <a:pPr marL="285750" indent="-285750" algn="l">
              <a:buFontTx/>
              <a:buChar char="-"/>
            </a:pPr>
            <a:r>
              <a:rPr lang="en-US" sz="2000" dirty="0" smtClean="0"/>
              <a:t>138kV breaker over-tripped due to CT left open-circuited.</a:t>
            </a:r>
            <a:endParaRPr lang="en-US" sz="2000" dirty="0"/>
          </a:p>
          <a:p>
            <a:pPr algn="l"/>
            <a:endParaRPr lang="en-US" sz="2000" dirty="0" smtClean="0"/>
          </a:p>
          <a:p>
            <a:pPr algn="l"/>
            <a:r>
              <a:rPr lang="en-US" sz="2000" b="1" dirty="0" smtClean="0"/>
              <a:t>Failure to Trip/Slow Trip Misoperations in 2017 Q4:</a:t>
            </a:r>
          </a:p>
          <a:p>
            <a:pPr marL="285750" indent="-285750" algn="l">
              <a:buFontTx/>
              <a:buChar char="-"/>
            </a:pPr>
            <a:r>
              <a:rPr lang="en-US" sz="2000" dirty="0" smtClean="0"/>
              <a:t>138kV bus differential did not trip properly for a 138kV PT failure. An incorrect relay setting template was used.</a:t>
            </a:r>
          </a:p>
          <a:p>
            <a:pPr marL="285750" indent="-285750" algn="l">
              <a:buFontTx/>
              <a:buChar char="-"/>
            </a:pPr>
            <a:r>
              <a:rPr lang="en-US" sz="2000" dirty="0" smtClean="0"/>
              <a:t>Transformer relays failed to trip high side breaker due to test switches being left open.</a:t>
            </a:r>
          </a:p>
          <a:p>
            <a:pPr marL="285750" indent="-285750" algn="l">
              <a:buFontTx/>
              <a:buChar char="-"/>
            </a:pPr>
            <a:r>
              <a:rPr lang="en-US" sz="2000" dirty="0" smtClean="0"/>
              <a:t>345kV line differential protections failed to trip due to relays being left disabled following commissioning tests.</a:t>
            </a:r>
            <a:endParaRPr lang="en-US" sz="2000" dirty="0"/>
          </a:p>
          <a:p>
            <a:pPr marL="285750" indent="-285750" algn="l">
              <a:buFontTx/>
              <a:buChar char="-"/>
            </a:pPr>
            <a:endParaRPr lang="en-US" sz="1400" dirty="0"/>
          </a:p>
          <a:p>
            <a:pPr algn="l"/>
            <a:endParaRPr lang="en-US" sz="1400" dirty="0"/>
          </a:p>
          <a:p>
            <a:pPr algn="l"/>
            <a:endParaRPr lang="en-US" sz="1400" dirty="0" smtClean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81000" y="18197"/>
            <a:ext cx="8316686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Protection System Misoperations 2017 Q4</a:t>
            </a:r>
          </a:p>
        </p:txBody>
      </p:sp>
    </p:spTree>
    <p:extLst>
      <p:ext uri="{BB962C8B-B14F-4D97-AF65-F5344CB8AC3E}">
        <p14:creationId xmlns:p14="http://schemas.microsoft.com/office/powerpoint/2010/main" val="165522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95943" y="915012"/>
            <a:ext cx="8686800" cy="57143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 algn="l">
              <a:buFontTx/>
              <a:buChar char="-"/>
            </a:pPr>
            <a:r>
              <a:rPr lang="en-US" sz="2400" dirty="0" smtClean="0"/>
              <a:t>PRC-027: FERC NOPR issued 11/16/2017. Directed NERC to modify PRC-027 to require initial coordination study six years from the effective date of the standard.</a:t>
            </a:r>
            <a:br>
              <a:rPr lang="en-US" sz="2400" dirty="0" smtClean="0"/>
            </a:br>
            <a:endParaRPr lang="en-US" sz="2400" dirty="0" smtClean="0"/>
          </a:p>
          <a:p>
            <a:pPr marL="285750" indent="-285750" algn="l">
              <a:buFontTx/>
              <a:buChar char="-"/>
            </a:pPr>
            <a:r>
              <a:rPr lang="en-US" sz="2400" dirty="0" smtClean="0"/>
              <a:t>PRC-023 Implementation Guidance document approved at the December Planning Committee meeting</a:t>
            </a:r>
          </a:p>
          <a:p>
            <a:pPr algn="l"/>
            <a:endParaRPr lang="en-US" sz="1600" dirty="0" smtClean="0"/>
          </a:p>
          <a:p>
            <a:pPr marL="285750" indent="-285750" algn="l">
              <a:buFontTx/>
              <a:buChar char="-"/>
            </a:pPr>
            <a:r>
              <a:rPr lang="en-US" sz="2400" dirty="0" smtClean="0"/>
              <a:t>PRC-024 Implementation Guidance document remanded back to SPCS for correction.  Document corrections completed and approved by Planning Committee.  Sent to ERO Compliance group for their endorsement.</a:t>
            </a:r>
          </a:p>
          <a:p>
            <a:pPr marL="285750" indent="-285750" algn="l">
              <a:buFontTx/>
              <a:buChar char="-"/>
            </a:pPr>
            <a:endParaRPr lang="en-US" sz="1600" dirty="0" smtClean="0"/>
          </a:p>
          <a:p>
            <a:pPr marL="285750" indent="-285750" algn="l">
              <a:buFontTx/>
              <a:buChar char="-"/>
            </a:pPr>
            <a:r>
              <a:rPr lang="en-US" sz="2400" dirty="0" smtClean="0"/>
              <a:t>PRC-019 Implementation Guidance document, volunteers taken for document development team.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81000" y="18197"/>
            <a:ext cx="8316686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NERC Update</a:t>
            </a:r>
          </a:p>
        </p:txBody>
      </p:sp>
    </p:spTree>
    <p:extLst>
      <p:ext uri="{BB962C8B-B14F-4D97-AF65-F5344CB8AC3E}">
        <p14:creationId xmlns:p14="http://schemas.microsoft.com/office/powerpoint/2010/main" val="69755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System Protection and Control Subcommittee (SPCS)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SPCS Meeting 4/24 and 4/25</a:t>
            </a:r>
            <a:endParaRPr lang="en-US" sz="2400" dirty="0"/>
          </a:p>
          <a:p>
            <a:pPr marL="457200" lvl="1" indent="0">
              <a:buNone/>
            </a:pPr>
            <a:r>
              <a:rPr lang="en-US" sz="1800" dirty="0" err="1" smtClean="0"/>
              <a:t>Oncor</a:t>
            </a:r>
            <a:r>
              <a:rPr lang="en-US" sz="1800" dirty="0" smtClean="0"/>
              <a:t> </a:t>
            </a:r>
            <a:r>
              <a:rPr lang="en-US" sz="1800" dirty="0"/>
              <a:t>Electric</a:t>
            </a:r>
          </a:p>
          <a:p>
            <a:pPr marL="457200" lvl="1" indent="0">
              <a:buNone/>
            </a:pPr>
            <a:r>
              <a:rPr lang="en-US" sz="1800" dirty="0"/>
              <a:t>115 W 7th St</a:t>
            </a:r>
          </a:p>
          <a:p>
            <a:pPr marL="457200" lvl="1" indent="0">
              <a:buNone/>
            </a:pPr>
            <a:r>
              <a:rPr lang="en-US" sz="1800" dirty="0"/>
              <a:t>Fort Worth, TX </a:t>
            </a:r>
            <a:r>
              <a:rPr lang="en-US" sz="1800" dirty="0" smtClean="0"/>
              <a:t>76102</a:t>
            </a:r>
          </a:p>
          <a:p>
            <a:r>
              <a:rPr lang="en-US" sz="2400" dirty="0" smtClean="0"/>
              <a:t>Retirement </a:t>
            </a:r>
            <a:r>
              <a:rPr lang="en-US" sz="2400" dirty="0"/>
              <a:t>of Sam </a:t>
            </a:r>
            <a:r>
              <a:rPr lang="en-US" sz="2400" dirty="0" smtClean="0"/>
              <a:t>Francis, </a:t>
            </a:r>
            <a:r>
              <a:rPr lang="en-US" sz="2400" dirty="0" err="1" smtClean="0"/>
              <a:t>Oncor</a:t>
            </a:r>
            <a:endParaRPr lang="en-US" sz="2400" dirty="0" smtClean="0"/>
          </a:p>
          <a:p>
            <a:pPr lvl="0"/>
            <a:r>
              <a:rPr lang="en-US" sz="2400" dirty="0" smtClean="0"/>
              <a:t>Nomination </a:t>
            </a:r>
            <a:r>
              <a:rPr lang="en-US" sz="2400" dirty="0"/>
              <a:t>of </a:t>
            </a:r>
            <a:r>
              <a:rPr lang="en-US" sz="2400" dirty="0" smtClean="0"/>
              <a:t>new members from SPWG</a:t>
            </a:r>
          </a:p>
          <a:p>
            <a:pPr lvl="1"/>
            <a:r>
              <a:rPr lang="en-US" sz="1800" dirty="0" smtClean="0"/>
              <a:t>Glenn Hargrave, CPS</a:t>
            </a:r>
          </a:p>
          <a:p>
            <a:pPr lvl="1"/>
            <a:r>
              <a:rPr lang="en-US" sz="1800" dirty="0" smtClean="0"/>
              <a:t>Armin Klusman, CenterPoint Energy</a:t>
            </a:r>
            <a:endParaRPr lang="en-US" sz="1800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322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ERCOT SPWG Short Circuit Case Building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Posted Current </a:t>
            </a:r>
            <a:r>
              <a:rPr lang="en-US" sz="2400" dirty="0"/>
              <a:t>Year 2018 Short Circuit </a:t>
            </a:r>
            <a:r>
              <a:rPr lang="en-US" sz="2400" dirty="0" smtClean="0"/>
              <a:t>Case on 3/30/2018 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  <a:p>
            <a:r>
              <a:rPr lang="en-US" sz="2400" dirty="0"/>
              <a:t>Working on Future </a:t>
            </a:r>
            <a:r>
              <a:rPr lang="en-US" sz="2400" dirty="0" smtClean="0"/>
              <a:t>Year 2019-2023 Short Circuit Cases</a:t>
            </a:r>
            <a:endParaRPr lang="en-US" sz="2400" dirty="0"/>
          </a:p>
          <a:p>
            <a:pPr lvl="1"/>
            <a:endParaRPr lang="en-US" sz="1800" dirty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1624653"/>
              </p:ext>
            </p:extLst>
          </p:nvPr>
        </p:nvGraphicFramePr>
        <p:xfrm>
          <a:off x="457200" y="3429000"/>
          <a:ext cx="8229598" cy="16310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5893"/>
                <a:gridCol w="953843"/>
                <a:gridCol w="953843"/>
                <a:gridCol w="953843"/>
                <a:gridCol w="953843"/>
                <a:gridCol w="1268704"/>
                <a:gridCol w="839629"/>
              </a:tblGrid>
              <a:tr h="379970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2019-2023 FY Pass Tracking Spreadsheet</a:t>
                      </a:r>
                      <a:endParaRPr lang="en-US" sz="1200" b="1" i="0" u="none" strike="noStrike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268" marR="9268" marT="9268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268" marR="9268" marT="9268" marB="0" anchor="ctr"/>
                </a:tc>
              </a:tr>
              <a:tr h="203886"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268" marR="9268" marT="9268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268" marR="9268" marT="9268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268" marR="9268" marT="9268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268" marR="9268" marT="9268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268" marR="9268" marT="9268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268" marR="9268" marT="9268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268" marR="9268" marT="9268" marB="0" anchor="ctr"/>
                </a:tc>
              </a:tr>
              <a:tr h="22242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ERCOT</a:t>
                      </a:r>
                      <a:endParaRPr lang="en-US" sz="1000" b="1" i="0" u="none" strike="noStrike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268" marR="9268" marT="926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Pass0</a:t>
                      </a:r>
                      <a:endParaRPr 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268" marR="9268" marT="926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Pass1</a:t>
                      </a:r>
                      <a:endParaRPr lang="en-US" sz="1000" b="1" i="0" u="none" strike="noStrike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268" marR="9268" marT="926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Pass2</a:t>
                      </a:r>
                      <a:endParaRPr lang="en-US" sz="1000" b="1" i="0" u="none" strike="noStrike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268" marR="9268" marT="926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Pass3</a:t>
                      </a:r>
                      <a:endParaRPr lang="en-US" sz="1000" b="1" i="0" u="none" strike="noStrike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268" marR="9268" marT="926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Pass4 Final</a:t>
                      </a:r>
                      <a:endParaRPr lang="en-US" sz="1000" b="1" i="0" u="none" strike="noStrike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268" marR="9268" marT="926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Posted</a:t>
                      </a:r>
                      <a:endParaRPr lang="en-US" sz="1000" b="1" i="0" u="none" strike="noStrike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268" marR="9268" marT="9268" marB="0" anchor="ctr"/>
                </a:tc>
              </a:tr>
              <a:tr h="22242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ERCOT Scheduled Date</a:t>
                      </a:r>
                      <a:endParaRPr lang="en-US" sz="1000" b="1" i="0" u="none" strike="noStrike">
                        <a:solidFill>
                          <a:srgbClr val="008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268" marR="9268" marT="926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4/6/2018</a:t>
                      </a:r>
                      <a:endParaRPr 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268" marR="9268" marT="926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4/27/2018</a:t>
                      </a:r>
                      <a:endParaRPr lang="en-US" sz="1000" b="1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268" marR="9268" marT="926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5/18/2018</a:t>
                      </a:r>
                      <a:endParaRPr lang="en-US" sz="1000" b="1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268" marR="9268" marT="926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6/1/2018</a:t>
                      </a:r>
                      <a:endParaRPr lang="en-US" sz="1000" b="1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268" marR="9268" marT="926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6/15/2018</a:t>
                      </a:r>
                      <a:endParaRPr lang="en-US" sz="1000" b="1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268" marR="9268" marT="926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6/29/2018</a:t>
                      </a:r>
                      <a:endParaRPr 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268" marR="9268" marT="9268" marB="0" anchor="ctr"/>
                </a:tc>
              </a:tr>
              <a:tr h="22242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ERCOT Actual Date</a:t>
                      </a:r>
                      <a:endParaRPr lang="en-US" sz="1000" b="1" i="0" u="none" strike="noStrike">
                        <a:solidFill>
                          <a:srgbClr val="008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268" marR="9268" marT="9268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268" marR="9268" marT="9268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000" b="1" i="0" u="none" strike="noStrike">
                        <a:solidFill>
                          <a:srgbClr val="8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268" marR="9268" marT="9268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000" b="1" i="0" u="none" strike="noStrike">
                        <a:solidFill>
                          <a:srgbClr val="8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268" marR="9268" marT="9268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000" b="1" i="0" u="none" strike="noStrike">
                        <a:solidFill>
                          <a:srgbClr val="8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268" marR="9268" marT="9268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000" b="1" i="0" u="none" strike="noStrike">
                        <a:solidFill>
                          <a:srgbClr val="8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268" marR="9268" marT="9268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000" b="1" i="0" u="none" strike="noStrike">
                        <a:solidFill>
                          <a:srgbClr val="8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268" marR="9268" marT="9268" marB="0" anchor="ctr"/>
                </a:tc>
              </a:tr>
              <a:tr h="3799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TDSP Due Date</a:t>
                      </a:r>
                      <a:endParaRPr lang="en-US" sz="1000" b="1" i="0" u="none" strike="noStrike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268" marR="9268" marT="926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4/20/2018</a:t>
                      </a:r>
                      <a:endParaRPr 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268" marR="9268" marT="926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5/11/2018</a:t>
                      </a:r>
                      <a:endParaRPr lang="en-US" sz="1000" b="1" i="0" u="none" strike="noStrike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268" marR="9268" marT="926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5/25/2018</a:t>
                      </a:r>
                      <a:endParaRPr lang="en-US" sz="1000" b="1" i="0" u="none" strike="noStrike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268" marR="9268" marT="926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6/8/2018</a:t>
                      </a:r>
                      <a:endParaRPr lang="en-US" sz="1000" b="1" i="0" u="none" strike="noStrike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268" marR="9268" marT="926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6/22/2018</a:t>
                      </a:r>
                      <a:endParaRPr lang="en-US" sz="1000" b="1" i="0" u="none" strike="noStrike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268" marR="9268" marT="926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N/A</a:t>
                      </a:r>
                      <a:endParaRPr 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268" marR="9268" marT="9268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524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3902</TotalTime>
  <Words>381</Words>
  <Application>Microsoft Office PowerPoint</Application>
  <PresentationFormat>On-screen Show (4:3)</PresentationFormat>
  <Paragraphs>128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Verdana</vt:lpstr>
      <vt:lpstr>Office Theme</vt:lpstr>
      <vt:lpstr>Transmission Operator Protection System Misoperations 2017</vt:lpstr>
      <vt:lpstr>Protection System Misoperations – 2017</vt:lpstr>
      <vt:lpstr>PowerPoint Presentation</vt:lpstr>
      <vt:lpstr>PowerPoint Presentation</vt:lpstr>
      <vt:lpstr>System Protection and Control Subcommittee (SPCS) </vt:lpstr>
      <vt:lpstr>ERCOT SPWG Short Circuit Case Building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Event Analysis – Weekly Report</dc:title>
  <dc:creator>Penney, David</dc:creator>
  <cp:lastModifiedBy>gcorpuz1</cp:lastModifiedBy>
  <cp:revision>243</cp:revision>
  <cp:lastPrinted>2011-06-14T15:16:42Z</cp:lastPrinted>
  <dcterms:created xsi:type="dcterms:W3CDTF">2011-05-04T18:33:53Z</dcterms:created>
  <dcterms:modified xsi:type="dcterms:W3CDTF">2018-04-05T14:15:39Z</dcterms:modified>
</cp:coreProperties>
</file>