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5" r:id="rId5"/>
    <p:sldId id="266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6" autoAdjust="0"/>
    <p:restoredTop sz="99290" autoAdjust="0"/>
  </p:normalViewPr>
  <p:slideViewPr>
    <p:cSldViewPr>
      <p:cViewPr varScale="1">
        <p:scale>
          <a:sx n="118" d="100"/>
          <a:sy n="118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443" y="18197"/>
            <a:ext cx="8766413" cy="591403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Transmission Operator Protection System Misoperations 2017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443" y="609600"/>
            <a:ext cx="876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ERCOT Protection System Misoperations Data – 138kV and 345kV Combined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524000"/>
            <a:ext cx="8991601" cy="488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8052"/>
              </p:ext>
            </p:extLst>
          </p:nvPr>
        </p:nvGraphicFramePr>
        <p:xfrm>
          <a:off x="152400" y="914394"/>
          <a:ext cx="4038600" cy="563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872597090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Q4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2017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176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138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Misoperations – 2017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19" y="843253"/>
            <a:ext cx="2006700" cy="17465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557" y="843253"/>
            <a:ext cx="2098262" cy="17428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514" y="2586095"/>
            <a:ext cx="2101306" cy="17565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8818" y="2586094"/>
            <a:ext cx="2015782" cy="17565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514" y="4476747"/>
            <a:ext cx="2695698" cy="203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5943" y="915012"/>
            <a:ext cx="8686800" cy="5638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smtClean="0"/>
              <a:t>Summary of Human Performance Issues noted for 2017 Q4: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Two 138kV breakers tripped due to incorrect SOTF logic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138kV line tripped due to </a:t>
            </a:r>
            <a:r>
              <a:rPr lang="en-US" sz="2000" dirty="0" err="1" smtClean="0"/>
              <a:t>mis</a:t>
            </a:r>
            <a:r>
              <a:rPr lang="en-US" sz="2000" dirty="0" smtClean="0"/>
              <a:t>-wired polarity to the backup relay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345kV GSU tripped due to a CT shorting screw left in place.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138kV line over-tripped for an external fault. DCB scheme was disabled on one end of the line.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138kV breaker over-tripped due to CT left open-circuited.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b="1" dirty="0" smtClean="0"/>
              <a:t>Failure to Trip/Slow Trip Misoperations in 2017 Q4: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138kV bus differential did not trip properly for a 138kV PT failure. An incorrect relay setting template was used.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Transformer relays failed to trip high side breaker due to test switches being left open.</a:t>
            </a:r>
          </a:p>
          <a:p>
            <a:pPr marL="285750" indent="-285750" algn="l">
              <a:buFontTx/>
              <a:buChar char="-"/>
            </a:pPr>
            <a:r>
              <a:rPr lang="en-US" sz="2000" dirty="0" smtClean="0"/>
              <a:t>345kV line differential protections failed to trip due to relays being left disabled following commissioning tests.</a:t>
            </a:r>
            <a:endParaRPr lang="en-US" sz="2000" dirty="0"/>
          </a:p>
          <a:p>
            <a:pPr marL="285750" indent="-285750" algn="l">
              <a:buFontTx/>
              <a:buChar char="-"/>
            </a:pPr>
            <a:endParaRPr lang="en-US" sz="1400" dirty="0"/>
          </a:p>
          <a:p>
            <a:pPr algn="l"/>
            <a:endParaRPr lang="en-US" sz="1400" dirty="0"/>
          </a:p>
          <a:p>
            <a:pPr algn="l"/>
            <a:endParaRPr lang="en-US" sz="14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Protection System Misoperations 2017 Q4</a:t>
            </a:r>
          </a:p>
        </p:txBody>
      </p:sp>
    </p:spTree>
    <p:extLst>
      <p:ext uri="{BB962C8B-B14F-4D97-AF65-F5344CB8AC3E}">
        <p14:creationId xmlns:p14="http://schemas.microsoft.com/office/powerpoint/2010/main" val="16552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5943" y="915012"/>
            <a:ext cx="8686800" cy="5714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Tx/>
              <a:buChar char="-"/>
            </a:pPr>
            <a:r>
              <a:rPr lang="en-US" sz="2400" dirty="0" smtClean="0"/>
              <a:t>PRC-027: FERC NOPR issued 11/16/2017. Directed NERC to modify PRC-027 to require initial coordination study six years from the effective date of the standard.</a:t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 algn="l">
              <a:buFontTx/>
              <a:buChar char="-"/>
            </a:pPr>
            <a:r>
              <a:rPr lang="en-US" sz="2400" dirty="0" smtClean="0"/>
              <a:t>PRC-023 Implementation Guidance document approved at the December Planning Committee meeting</a:t>
            </a:r>
          </a:p>
          <a:p>
            <a:pPr algn="l"/>
            <a:endParaRPr lang="en-US" sz="1600" dirty="0" smtClean="0"/>
          </a:p>
          <a:p>
            <a:pPr marL="285750" indent="-285750" algn="l">
              <a:buFontTx/>
              <a:buChar char="-"/>
            </a:pPr>
            <a:r>
              <a:rPr lang="en-US" sz="2400" dirty="0" smtClean="0"/>
              <a:t>PRC-024 Implementation Guidance document remanded back to SPCS for correction.  Document corrections completed and approved by Planning Committee.  Sent to ERO Compliance group for their endorsement.</a:t>
            </a:r>
          </a:p>
          <a:p>
            <a:pPr marL="285750" indent="-285750" algn="l">
              <a:buFontTx/>
              <a:buChar char="-"/>
            </a:pPr>
            <a:endParaRPr lang="en-US" sz="1600" dirty="0" smtClean="0"/>
          </a:p>
          <a:p>
            <a:pPr marL="285750" indent="-285750" algn="l">
              <a:buFontTx/>
              <a:buChar char="-"/>
            </a:pPr>
            <a:r>
              <a:rPr lang="en-US" sz="2400" dirty="0" smtClean="0"/>
              <a:t>PRC-019 Implementation Guidance document, volunteers taken for document development team.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NERC Update</a:t>
            </a:r>
          </a:p>
        </p:txBody>
      </p:sp>
    </p:spTree>
    <p:extLst>
      <p:ext uri="{BB962C8B-B14F-4D97-AF65-F5344CB8AC3E}">
        <p14:creationId xmlns:p14="http://schemas.microsoft.com/office/powerpoint/2010/main" val="6975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Protection and Control Subcommittee (SPCS)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SPCS Meeting 4/24 and 4/25</a:t>
            </a:r>
            <a:endParaRPr lang="en-US" sz="2400" dirty="0"/>
          </a:p>
          <a:p>
            <a:pPr marL="457200" lvl="1" indent="0">
              <a:buNone/>
            </a:pPr>
            <a:r>
              <a:rPr lang="en-US" sz="1800" dirty="0" err="1" smtClean="0"/>
              <a:t>Oncor</a:t>
            </a:r>
            <a:r>
              <a:rPr lang="en-US" sz="1800" dirty="0" smtClean="0"/>
              <a:t> </a:t>
            </a:r>
            <a:r>
              <a:rPr lang="en-US" sz="1800" dirty="0"/>
              <a:t>Electric</a:t>
            </a:r>
          </a:p>
          <a:p>
            <a:pPr marL="457200" lvl="1" indent="0">
              <a:buNone/>
            </a:pPr>
            <a:r>
              <a:rPr lang="en-US" sz="1800" dirty="0"/>
              <a:t>115 W 7th St</a:t>
            </a:r>
          </a:p>
          <a:p>
            <a:pPr marL="457200" lvl="1" indent="0">
              <a:buNone/>
            </a:pPr>
            <a:r>
              <a:rPr lang="en-US" sz="1800" dirty="0"/>
              <a:t>Fort Worth, TX </a:t>
            </a:r>
            <a:r>
              <a:rPr lang="en-US" sz="1800" dirty="0" smtClean="0"/>
              <a:t>76102</a:t>
            </a:r>
          </a:p>
          <a:p>
            <a:r>
              <a:rPr lang="en-US" sz="2400" dirty="0" smtClean="0"/>
              <a:t>Retirement </a:t>
            </a:r>
            <a:r>
              <a:rPr lang="en-US" sz="2400" dirty="0"/>
              <a:t>of Sam </a:t>
            </a:r>
            <a:r>
              <a:rPr lang="en-US" sz="2400" dirty="0" smtClean="0"/>
              <a:t>Francis, </a:t>
            </a:r>
            <a:r>
              <a:rPr lang="en-US" sz="2400" dirty="0" err="1" smtClean="0"/>
              <a:t>Oncor</a:t>
            </a:r>
            <a:endParaRPr lang="en-US" sz="2400" dirty="0" smtClean="0"/>
          </a:p>
          <a:p>
            <a:pPr lvl="0"/>
            <a:r>
              <a:rPr lang="en-US" sz="2400" dirty="0" smtClean="0"/>
              <a:t>Nomination </a:t>
            </a:r>
            <a:r>
              <a:rPr lang="en-US" sz="2400" dirty="0"/>
              <a:t>of </a:t>
            </a:r>
            <a:r>
              <a:rPr lang="en-US" sz="2400" dirty="0" smtClean="0"/>
              <a:t>new members from SPWG</a:t>
            </a:r>
          </a:p>
          <a:p>
            <a:pPr lvl="1"/>
            <a:r>
              <a:rPr lang="en-US" sz="1800" dirty="0" smtClean="0"/>
              <a:t>Glenn Hargrave, CPS</a:t>
            </a:r>
          </a:p>
          <a:p>
            <a:pPr lvl="1"/>
            <a:r>
              <a:rPr lang="en-US" sz="1800" dirty="0" smtClean="0"/>
              <a:t>Armin Klusman, CenterPoint Energy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ERCOT SPWG Short Circuit Case Building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Posted Current </a:t>
            </a:r>
            <a:r>
              <a:rPr lang="en-US" sz="2400" dirty="0"/>
              <a:t>Year 2018 Short Circuit </a:t>
            </a:r>
            <a:r>
              <a:rPr lang="en-US" sz="2400" dirty="0" smtClean="0"/>
              <a:t>Case on 3/30/2018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Working on Future </a:t>
            </a:r>
            <a:r>
              <a:rPr lang="en-US" sz="2400" dirty="0" smtClean="0"/>
              <a:t>Year 2019-2023 Short Circuit Cases</a:t>
            </a:r>
            <a:endParaRPr lang="en-US" sz="2400" dirty="0"/>
          </a:p>
          <a:p>
            <a:pPr lvl="1"/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624653"/>
              </p:ext>
            </p:extLst>
          </p:nvPr>
        </p:nvGraphicFramePr>
        <p:xfrm>
          <a:off x="457200" y="3429000"/>
          <a:ext cx="8229598" cy="1631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5893"/>
                <a:gridCol w="953843"/>
                <a:gridCol w="953843"/>
                <a:gridCol w="953843"/>
                <a:gridCol w="953843"/>
                <a:gridCol w="1268704"/>
                <a:gridCol w="839629"/>
              </a:tblGrid>
              <a:tr h="37997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2019-2023 FY Pass Tracking Spreadsheet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  <a:tr h="203886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  <a:tr h="22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ERCOT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Pass0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Pass1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Pass2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Pass3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Pass4 Final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Posted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  <a:tr h="222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ERCOT Scheduled Date</a:t>
                      </a:r>
                      <a:endParaRPr lang="en-US" sz="1000" b="1" i="0" u="none" strike="noStrike">
                        <a:solidFill>
                          <a:srgbClr val="008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4/6/2018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4/27/2018</a:t>
                      </a:r>
                      <a:endParaRPr lang="en-US" sz="10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5/18/2018</a:t>
                      </a:r>
                      <a:endParaRPr lang="en-US" sz="10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6/1/2018</a:t>
                      </a:r>
                      <a:endParaRPr lang="en-US" sz="10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6/15/2018</a:t>
                      </a:r>
                      <a:endParaRPr lang="en-US" sz="10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6/29/2018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  <a:tr h="222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ERCOT Actual Date</a:t>
                      </a:r>
                      <a:endParaRPr lang="en-US" sz="1000" b="1" i="0" u="none" strike="noStrike">
                        <a:solidFill>
                          <a:srgbClr val="008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8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8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8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8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8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  <a:tr h="379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TDSP Due Date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4/20/2018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5/11/2018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5/25/2018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6/8/2018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6/22/2018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N/A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268" marR="9268" marT="926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2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381</Words>
  <Application>Microsoft Office PowerPoint</Application>
  <PresentationFormat>On-screen Show (4:3)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Office Theme</vt:lpstr>
      <vt:lpstr>Transmission Operator Protection System Misoperations 2017</vt:lpstr>
      <vt:lpstr>Protection System Misoperations – 2017</vt:lpstr>
      <vt:lpstr>PowerPoint Presentation</vt:lpstr>
      <vt:lpstr>PowerPoint Presentation</vt:lpstr>
      <vt:lpstr>System Protection and Control Subcommittee (SPCS) </vt:lpstr>
      <vt:lpstr>ERCOT SPWG Short Circuit Case Building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gcorpuz1</cp:lastModifiedBy>
  <cp:revision>243</cp:revision>
  <cp:lastPrinted>2011-06-14T15:16:42Z</cp:lastPrinted>
  <dcterms:created xsi:type="dcterms:W3CDTF">2011-05-04T18:33:53Z</dcterms:created>
  <dcterms:modified xsi:type="dcterms:W3CDTF">2018-04-05T14:15:39Z</dcterms:modified>
</cp:coreProperties>
</file>