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</p:sldMasterIdLst>
  <p:notesMasterIdLst>
    <p:notesMasterId r:id="rId18"/>
  </p:notesMasterIdLst>
  <p:handoutMasterIdLst>
    <p:handoutMasterId r:id="rId19"/>
  </p:handoutMasterIdLst>
  <p:sldIdLst>
    <p:sldId id="368" r:id="rId4"/>
    <p:sldId id="542" r:id="rId5"/>
    <p:sldId id="543" r:id="rId6"/>
    <p:sldId id="554" r:id="rId7"/>
    <p:sldId id="544" r:id="rId8"/>
    <p:sldId id="545" r:id="rId9"/>
    <p:sldId id="546" r:id="rId10"/>
    <p:sldId id="380" r:id="rId11"/>
    <p:sldId id="547" r:id="rId12"/>
    <p:sldId id="548" r:id="rId13"/>
    <p:sldId id="549" r:id="rId14"/>
    <p:sldId id="550" r:id="rId15"/>
    <p:sldId id="551" r:id="rId16"/>
    <p:sldId id="55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00"/>
    <a:srgbClr val="FF8200"/>
    <a:srgbClr val="003865"/>
    <a:srgbClr val="5F8642"/>
    <a:srgbClr val="B8DCF4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1" autoAdjust="0"/>
    <p:restoredTop sz="95355" autoAdjust="0"/>
  </p:normalViewPr>
  <p:slideViewPr>
    <p:cSldViewPr showGuides="1">
      <p:cViewPr varScale="1">
        <p:scale>
          <a:sx n="106" d="100"/>
          <a:sy n="106" d="100"/>
        </p:scale>
        <p:origin x="12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12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4/4/2018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astaylor.ercot.com/owa/redir.aspx?C=oPhl4_Wz9UCI7oVqJkGdaM-P4-MvhtMIRAMJFZ7-K5eOg6lo6esBMUiebAbXd4c8z8FTPzV8g8A.&amp;URL=http://www.vox.com/2015/6/19/8808545/wind-solar-grid-integration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astaylor.ercot.com/owa/redir.aspx?C=oPhl4_Wz9UCI7oVqJkGdaM-P4-MvhtMIRAMJFZ7-K5eOg6lo6esBMUiebAbXd4c8z8FTPzV8g8A.&amp;URL=http://energy.gov/eere/sunshot/systems-integration" TargetMode="External"/><Relationship Id="rId5" Type="http://schemas.openxmlformats.org/officeDocument/2006/relationships/hyperlink" Target="https://castaylor.ercot.com/owa/redir.aspx?C=oPhl4_Wz9UCI7oVqJkGdaM-P4-MvhtMIRAMJFZ7-K5eOg6lo6esBMUiebAbXd4c8z8FTPzV8g8A.&amp;URL=https://ec.europa.eu/energy/intelligent/projects/en/projects/pv-grid" TargetMode="External"/><Relationship Id="rId4" Type="http://schemas.openxmlformats.org/officeDocument/2006/relationships/hyperlink" Target="https://castaylor.ercot.com/owa/redir.aspx?C=oPhl4_Wz9UCI7oVqJkGdaM-P4-MvhtMIRAMJFZ7-K5eOg6lo6esBMUiebAbXd4c8z8FTPzV8g8A.&amp;URL=http://greeningthegrid.org/quick-read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54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rId3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castaylor.ercot.com/owa/redir.aspx?C=oPhl4_Wz9UCI7oVqJkGdaM-P4-MvhtMIRAMJFZ7-K5eOg6lo6esBMUiebAbXd4c8z8FTPzV8g8A.&amp;URL=https%3a%2f%2ftheconversation.com%2fwhen-will-rooftop-solar-be-cheaper-than-the-grid-heres-a-map-54789%3futm_source%3dtwitter%26utm_medium%3dreferral%26utm_campaign%3dUTAustinNews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rId3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http://www.vox.com/2015/6/19/8808545/wind-solar-grid-integration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http://greeningthegrid.org/quick-reads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https://ec.europa.eu/energy/intelligent/projects/en/projects/pv-grid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http://energy.gov/eere/sunshot/systems-integration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62400" y="1828562"/>
            <a:ext cx="48006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 for Improving Efficiency of Fuel Index Price (FIP)</a:t>
            </a:r>
          </a:p>
          <a:p>
            <a:endParaRPr lang="en-US" sz="2800" b="1" i="1" dirty="0">
              <a:solidFill>
                <a:schemeClr val="tx2"/>
              </a:solidFill>
              <a:latin typeface="Book Antiqua"/>
              <a:cs typeface="Book Antiqua"/>
            </a:endParaRPr>
          </a:p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Kevin Hanson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Market Operations Analyst, 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Wholesale Market Operations and  Analysis</a:t>
            </a:r>
          </a:p>
          <a:p>
            <a:endParaRPr lang="en-US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RCWG</a:t>
            </a:r>
          </a:p>
          <a:p>
            <a:r>
              <a:rPr lang="en-US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11, 2018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762000"/>
            <a:ext cx="7564641" cy="54846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/>
              <a:t>HSC Less Katy Price Differences in $/</a:t>
            </a:r>
            <a:r>
              <a:rPr lang="en-US" dirty="0" err="1"/>
              <a:t>mmbtu</a:t>
            </a:r>
            <a:r>
              <a:rPr lang="en-US" dirty="0"/>
              <a:t> (2014)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5638800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95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61" y="832358"/>
            <a:ext cx="7470040" cy="54160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/>
              <a:t>HSC Less Katy Price Differences in $/</a:t>
            </a:r>
            <a:r>
              <a:rPr lang="en-US" dirty="0" err="1"/>
              <a:t>mmbtu</a:t>
            </a:r>
            <a:r>
              <a:rPr lang="en-US" dirty="0"/>
              <a:t> (</a:t>
            </a:r>
            <a:r>
              <a:rPr lang="en-US" dirty="0" smtClean="0"/>
              <a:t>2015)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638800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94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838200"/>
            <a:ext cx="7459543" cy="54084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/>
              <a:t>HSC Less Katy Price Differences in $/</a:t>
            </a:r>
            <a:r>
              <a:rPr lang="en-US" dirty="0" err="1"/>
              <a:t>mmbtu</a:t>
            </a:r>
            <a:r>
              <a:rPr lang="en-US" dirty="0"/>
              <a:t> (</a:t>
            </a:r>
            <a:r>
              <a:rPr lang="en-US" dirty="0" smtClean="0"/>
              <a:t>2016)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638800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90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61" y="838200"/>
            <a:ext cx="7461982" cy="5410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/>
              <a:t>HSC Less Katy Price Differences in $/</a:t>
            </a:r>
            <a:r>
              <a:rPr lang="en-US" dirty="0" err="1"/>
              <a:t>mmbtu</a:t>
            </a:r>
            <a:r>
              <a:rPr lang="en-US" dirty="0"/>
              <a:t> (</a:t>
            </a:r>
            <a:r>
              <a:rPr lang="en-US" dirty="0" smtClean="0"/>
              <a:t>2017)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638800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1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838200"/>
            <a:ext cx="7459543" cy="54084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/>
              <a:t>HSC Less Katy Price Differences in $/</a:t>
            </a:r>
            <a:r>
              <a:rPr lang="en-US" dirty="0" err="1"/>
              <a:t>mmbtu</a:t>
            </a:r>
            <a:r>
              <a:rPr lang="en-US" dirty="0"/>
              <a:t> (</a:t>
            </a:r>
            <a:r>
              <a:rPr lang="en-US" dirty="0" smtClean="0"/>
              <a:t>2018)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715000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60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86700" cy="36067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Historically, there have been some days in which a Houston Ship Channel (HSC) index is not available.</a:t>
            </a:r>
          </a:p>
          <a:p>
            <a:endParaRPr lang="en-US" dirty="0" smtClean="0"/>
          </a:p>
          <a:p>
            <a:r>
              <a:rPr lang="en-US" dirty="0" smtClean="0"/>
              <a:t>While not typically the case, using the last available HSC index can result in an increased lag in capturing market dynamics.</a:t>
            </a:r>
          </a:p>
          <a:p>
            <a:pPr lvl="1"/>
            <a:r>
              <a:rPr lang="en-US" dirty="0" smtClean="0"/>
              <a:t>Either a much higher price from the prior day is lower in all markets the following day (or visa versa)</a:t>
            </a:r>
          </a:p>
          <a:p>
            <a:pPr lvl="1"/>
            <a:r>
              <a:rPr lang="en-US" dirty="0" smtClean="0"/>
              <a:t>Such a case occurred on a day during the cold weather event between January 15</a:t>
            </a:r>
            <a:r>
              <a:rPr lang="en-US" baseline="30000" dirty="0" smtClean="0"/>
              <a:t>th</a:t>
            </a:r>
            <a:r>
              <a:rPr lang="en-US" dirty="0" smtClean="0"/>
              <a:t> and 18</a:t>
            </a:r>
            <a:r>
              <a:rPr lang="en-US" baseline="30000" dirty="0" smtClean="0"/>
              <a:t>th</a:t>
            </a:r>
            <a:r>
              <a:rPr lang="en-US" dirty="0" smtClean="0"/>
              <a:t>, 2018.</a:t>
            </a:r>
          </a:p>
          <a:p>
            <a:pPr lvl="1"/>
            <a:endParaRPr lang="en-US" dirty="0"/>
          </a:p>
          <a:p>
            <a:r>
              <a:rPr lang="en-US" dirty="0" smtClean="0"/>
              <a:t>Utilizing a nearby pricing point, such as Katy, could help.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86700" cy="488515"/>
          </a:xfrm>
        </p:spPr>
        <p:txBody>
          <a:bodyPr>
            <a:normAutofit/>
          </a:bodyPr>
          <a:lstStyle/>
          <a:p>
            <a:r>
              <a:rPr lang="en-US" dirty="0" smtClean="0"/>
              <a:t>There is a deficiency in the current FIP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1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34" y="304800"/>
            <a:ext cx="8701790" cy="708371"/>
          </a:xfrm>
        </p:spPr>
        <p:txBody>
          <a:bodyPr/>
          <a:lstStyle/>
          <a:p>
            <a:r>
              <a:rPr lang="en-US" dirty="0" smtClean="0"/>
              <a:t>Katy and HSC prices are similar on average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773241"/>
              </p:ext>
            </p:extLst>
          </p:nvPr>
        </p:nvGraphicFramePr>
        <p:xfrm>
          <a:off x="1662639" y="1219200"/>
          <a:ext cx="6198180" cy="311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060"/>
                <a:gridCol w="2066060"/>
                <a:gridCol w="2066060"/>
              </a:tblGrid>
              <a:tr h="1348740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Average Annual Day Ahead Prices ($/MMBtu)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Houston</a:t>
                      </a:r>
                      <a:r>
                        <a:rPr lang="en-US" sz="2100" baseline="0" dirty="0" smtClean="0"/>
                        <a:t> Ship Channel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Katy Texas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4091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2014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4.30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4.31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4091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2015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2.57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2.56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4091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2016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2.45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2.45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4091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YTD 2017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3.00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2.98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200" y="4648200"/>
            <a:ext cx="605178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https://www.ferc.gov/market-oversight/mkt-gas/gulf/ngas-sc-yr-pr.pdf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9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 smtClean="0"/>
              <a:t>Absolute HSC </a:t>
            </a:r>
            <a:r>
              <a:rPr lang="en-US" dirty="0"/>
              <a:t>Less Katy Price </a:t>
            </a:r>
            <a:r>
              <a:rPr lang="en-US" dirty="0" smtClean="0"/>
              <a:t>Differences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638800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838200"/>
            <a:ext cx="7466489" cy="54029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61056" y="5938882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</p:spTree>
    <p:extLst>
      <p:ext uri="{BB962C8B-B14F-4D97-AF65-F5344CB8AC3E}">
        <p14:creationId xmlns:p14="http://schemas.microsoft.com/office/powerpoint/2010/main" val="392711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53" y="304800"/>
            <a:ext cx="8666018" cy="981575"/>
          </a:xfrm>
        </p:spPr>
        <p:txBody>
          <a:bodyPr>
            <a:normAutofit/>
          </a:bodyPr>
          <a:lstStyle/>
          <a:p>
            <a:r>
              <a:rPr lang="en-US" dirty="0" smtClean="0"/>
              <a:t>Katy was pricing on all days in which the HSC index was unavailable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90323"/>
              </p:ext>
            </p:extLst>
          </p:nvPr>
        </p:nvGraphicFramePr>
        <p:xfrm>
          <a:off x="1600200" y="1613678"/>
          <a:ext cx="6096000" cy="2903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3487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Number of Business</a:t>
                      </a:r>
                      <a:r>
                        <a:rPr lang="en-US" sz="21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Days </a:t>
                      </a:r>
                      <a:br>
                        <a:rPr lang="en-US" sz="21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Houston Ship Channel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Not</a:t>
                      </a:r>
                      <a:r>
                        <a:rPr lang="en-US" sz="2100" baseline="0" dirty="0" smtClean="0">
                          <a:solidFill>
                            <a:schemeClr val="bg1"/>
                          </a:solidFill>
                        </a:rPr>
                        <a:t> Published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en-US" sz="21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by Year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2018 YTD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1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2017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9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2016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5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2015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10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0" y="4811602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8010" y="5376570"/>
            <a:ext cx="7366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For all indexes, weekends and holidays do not have published prices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5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954219" cy="708371"/>
          </a:xfrm>
        </p:spPr>
        <p:txBody>
          <a:bodyPr>
            <a:normAutofit/>
          </a:bodyPr>
          <a:lstStyle/>
          <a:p>
            <a:r>
              <a:rPr lang="en-US" dirty="0" smtClean="0"/>
              <a:t>Katy has a larger volume of trades than HSC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796732"/>
              </p:ext>
            </p:extLst>
          </p:nvPr>
        </p:nvGraphicFramePr>
        <p:xfrm>
          <a:off x="1371600" y="1447800"/>
          <a:ext cx="6198180" cy="2792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060"/>
                <a:gridCol w="2066060"/>
                <a:gridCol w="2066060"/>
              </a:tblGrid>
              <a:tr h="1028700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Average Daily Volume (MMBtu)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Houston</a:t>
                      </a:r>
                      <a:r>
                        <a:rPr lang="en-US" sz="2100" baseline="0" dirty="0" smtClean="0"/>
                        <a:t> Ship Channel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Katy Texas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4091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2014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71,753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295,628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4091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2015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48,406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329,658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4091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2016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69,017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487,626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44091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2017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42,238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356,487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71600" y="4524732"/>
            <a:ext cx="12715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Source: Argus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8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86700" cy="36067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With the indexes already being provided to ERCOT by Argus, there may be some cost effective ways to address missing HSC data.</a:t>
            </a:r>
          </a:p>
          <a:p>
            <a:endParaRPr lang="en-US" dirty="0" smtClean="0"/>
          </a:p>
          <a:p>
            <a:r>
              <a:rPr lang="en-US" dirty="0" smtClean="0"/>
              <a:t>Option 1 – No change (Keep doing what we are doing)</a:t>
            </a:r>
          </a:p>
          <a:p>
            <a:endParaRPr lang="en-US" dirty="0"/>
          </a:p>
          <a:p>
            <a:r>
              <a:rPr lang="en-US" dirty="0" smtClean="0"/>
              <a:t>Option 2 – Fill in the missing days with prices from Katy</a:t>
            </a:r>
          </a:p>
          <a:p>
            <a:endParaRPr lang="en-US" dirty="0"/>
          </a:p>
          <a:p>
            <a:r>
              <a:rPr lang="en-US" dirty="0" smtClean="0"/>
              <a:t>Option 3 – Replace HSC with Katy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Option 4 – Fill in the missing days with prices from Katy for X 		          years and than replace with Katy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886700" cy="488515"/>
          </a:xfrm>
        </p:spPr>
        <p:txBody>
          <a:bodyPr>
            <a:normAutofit/>
          </a:bodyPr>
          <a:lstStyle/>
          <a:p>
            <a:r>
              <a:rPr lang="en-US" dirty="0" smtClean="0"/>
              <a:t>Possible Solutions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3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458200" cy="594518"/>
          </a:xfrm>
        </p:spPr>
        <p:txBody>
          <a:bodyPr/>
          <a:lstStyle/>
          <a:p>
            <a:pPr algn="ctr"/>
            <a:r>
              <a:rPr lang="en-US" sz="4800" dirty="0" smtClean="0"/>
              <a:t>Questions?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" y="0"/>
            <a:ext cx="26670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9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APPENDIX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24095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16618</TotalTime>
  <Words>430</Words>
  <Application>Microsoft Office PowerPoint</Application>
  <PresentationFormat>On-screen Show (4:3)</PresentationFormat>
  <Paragraphs>113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Book Antiqua</vt:lpstr>
      <vt:lpstr>Calibri</vt:lpstr>
      <vt:lpstr>1_Custom Design</vt:lpstr>
      <vt:lpstr>Office Theme</vt:lpstr>
      <vt:lpstr>Custom Design</vt:lpstr>
      <vt:lpstr>PowerPoint Presentation</vt:lpstr>
      <vt:lpstr>There is a deficiency in the current FIP</vt:lpstr>
      <vt:lpstr>Katy and HSC prices are similar on average</vt:lpstr>
      <vt:lpstr>Absolute HSC Less Katy Price Differences</vt:lpstr>
      <vt:lpstr>Katy was pricing on all days in which the HSC index was unavailable</vt:lpstr>
      <vt:lpstr>Katy has a larger volume of trades than HSC</vt:lpstr>
      <vt:lpstr>Possible Solutions</vt:lpstr>
      <vt:lpstr>Questions?</vt:lpstr>
      <vt:lpstr>APPENDIX</vt:lpstr>
      <vt:lpstr>HSC Less Katy Price Differences in $/mmbtu (2014)</vt:lpstr>
      <vt:lpstr>HSC Less Katy Price Differences in $/mmbtu (2015)</vt:lpstr>
      <vt:lpstr>HSC Less Katy Price Differences in $/mmbtu (2016)</vt:lpstr>
      <vt:lpstr>HSC Less Katy Price Differences in $/mmbtu (2017)</vt:lpstr>
      <vt:lpstr>HSC Less Katy Price Differences in $/mmbtu (2018)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403</cp:revision>
  <cp:lastPrinted>2016-05-23T17:34:43Z</cp:lastPrinted>
  <dcterms:created xsi:type="dcterms:W3CDTF">2016-01-21T15:20:31Z</dcterms:created>
  <dcterms:modified xsi:type="dcterms:W3CDTF">2018-04-04T18:03:09Z</dcterms:modified>
</cp:coreProperties>
</file>