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6" r:id="rId3"/>
    <p:sldId id="258" r:id="rId4"/>
    <p:sldId id="262" r:id="rId5"/>
    <p:sldId id="264" r:id="rId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9958" autoAdjust="0"/>
    <p:restoredTop sz="96586" autoAdjust="0"/>
  </p:normalViewPr>
  <p:slideViewPr>
    <p:cSldViewPr snapToGrid="0">
      <p:cViewPr varScale="1">
        <p:scale>
          <a:sx n="89" d="100"/>
          <a:sy n="89" d="100"/>
        </p:scale>
        <p:origin x="-384" y="-96"/>
      </p:cViewPr>
      <p:guideLst>
        <p:guide orient="horz" pos="2160"/>
        <p:guide pos="3840"/>
      </p:guideLst>
    </p:cSldViewPr>
  </p:slideViewPr>
  <p:outlineViewPr>
    <p:cViewPr>
      <p:scale>
        <a:sx n="33" d="100"/>
        <a:sy n="33" d="100"/>
      </p:scale>
      <p:origin x="0" y="-1362"/>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073D0D46-40A3-4597-A497-A5F10193839D}" type="datetimeFigureOut">
              <a:rPr lang="en-US" smtClean="0"/>
              <a:t>4/3/2018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C80FE78-2EBE-4BD9-AA1E-946C24E9D4C8}" type="slidenum">
              <a:rPr lang="en-US" smtClean="0"/>
              <a:t>‹#›</a:t>
            </a:fld>
            <a:endParaRPr lang="en-US" dirty="0"/>
          </a:p>
        </p:txBody>
      </p:sp>
    </p:spTree>
    <p:extLst>
      <p:ext uri="{BB962C8B-B14F-4D97-AF65-F5344CB8AC3E}">
        <p14:creationId xmlns:p14="http://schemas.microsoft.com/office/powerpoint/2010/main" val="12420024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73D0D46-40A3-4597-A497-A5F10193839D}" type="datetimeFigureOut">
              <a:rPr lang="en-US" smtClean="0"/>
              <a:t>4/3/2018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C80FE78-2EBE-4BD9-AA1E-946C24E9D4C8}" type="slidenum">
              <a:rPr lang="en-US" smtClean="0"/>
              <a:t>‹#›</a:t>
            </a:fld>
            <a:endParaRPr lang="en-US" dirty="0"/>
          </a:p>
        </p:txBody>
      </p:sp>
    </p:spTree>
    <p:extLst>
      <p:ext uri="{BB962C8B-B14F-4D97-AF65-F5344CB8AC3E}">
        <p14:creationId xmlns:p14="http://schemas.microsoft.com/office/powerpoint/2010/main" val="48224542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73D0D46-40A3-4597-A497-A5F10193839D}" type="datetimeFigureOut">
              <a:rPr lang="en-US" smtClean="0"/>
              <a:t>4/3/2018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C80FE78-2EBE-4BD9-AA1E-946C24E9D4C8}" type="slidenum">
              <a:rPr lang="en-US" smtClean="0"/>
              <a:t>‹#›</a:t>
            </a:fld>
            <a:endParaRPr lang="en-US" dirty="0"/>
          </a:p>
        </p:txBody>
      </p:sp>
    </p:spTree>
    <p:extLst>
      <p:ext uri="{BB962C8B-B14F-4D97-AF65-F5344CB8AC3E}">
        <p14:creationId xmlns:p14="http://schemas.microsoft.com/office/powerpoint/2010/main" val="29982361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73D0D46-40A3-4597-A497-A5F10193839D}" type="datetimeFigureOut">
              <a:rPr lang="en-US" smtClean="0"/>
              <a:t>4/3/2018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C80FE78-2EBE-4BD9-AA1E-946C24E9D4C8}" type="slidenum">
              <a:rPr lang="en-US" smtClean="0"/>
              <a:t>‹#›</a:t>
            </a:fld>
            <a:endParaRPr lang="en-US" dirty="0"/>
          </a:p>
        </p:txBody>
      </p:sp>
    </p:spTree>
    <p:extLst>
      <p:ext uri="{BB962C8B-B14F-4D97-AF65-F5344CB8AC3E}">
        <p14:creationId xmlns:p14="http://schemas.microsoft.com/office/powerpoint/2010/main" val="13301813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73D0D46-40A3-4597-A497-A5F10193839D}" type="datetimeFigureOut">
              <a:rPr lang="en-US" smtClean="0"/>
              <a:t>4/3/2018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C80FE78-2EBE-4BD9-AA1E-946C24E9D4C8}" type="slidenum">
              <a:rPr lang="en-US" smtClean="0"/>
              <a:t>‹#›</a:t>
            </a:fld>
            <a:endParaRPr lang="en-US" dirty="0"/>
          </a:p>
        </p:txBody>
      </p:sp>
    </p:spTree>
    <p:extLst>
      <p:ext uri="{BB962C8B-B14F-4D97-AF65-F5344CB8AC3E}">
        <p14:creationId xmlns:p14="http://schemas.microsoft.com/office/powerpoint/2010/main" val="118518532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073D0D46-40A3-4597-A497-A5F10193839D}" type="datetimeFigureOut">
              <a:rPr lang="en-US" smtClean="0"/>
              <a:t>4/3/2018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3C80FE78-2EBE-4BD9-AA1E-946C24E9D4C8}" type="slidenum">
              <a:rPr lang="en-US" smtClean="0"/>
              <a:t>‹#›</a:t>
            </a:fld>
            <a:endParaRPr lang="en-US" dirty="0"/>
          </a:p>
        </p:txBody>
      </p:sp>
    </p:spTree>
    <p:extLst>
      <p:ext uri="{BB962C8B-B14F-4D97-AF65-F5344CB8AC3E}">
        <p14:creationId xmlns:p14="http://schemas.microsoft.com/office/powerpoint/2010/main" val="8864321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073D0D46-40A3-4597-A497-A5F10193839D}" type="datetimeFigureOut">
              <a:rPr lang="en-US" smtClean="0"/>
              <a:t>4/3/2018</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3C80FE78-2EBE-4BD9-AA1E-946C24E9D4C8}" type="slidenum">
              <a:rPr lang="en-US" smtClean="0"/>
              <a:t>‹#›</a:t>
            </a:fld>
            <a:endParaRPr lang="en-US" dirty="0"/>
          </a:p>
        </p:txBody>
      </p:sp>
    </p:spTree>
    <p:extLst>
      <p:ext uri="{BB962C8B-B14F-4D97-AF65-F5344CB8AC3E}">
        <p14:creationId xmlns:p14="http://schemas.microsoft.com/office/powerpoint/2010/main" val="379134230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073D0D46-40A3-4597-A497-A5F10193839D}" type="datetimeFigureOut">
              <a:rPr lang="en-US" smtClean="0"/>
              <a:t>4/3/2018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3C80FE78-2EBE-4BD9-AA1E-946C24E9D4C8}" type="slidenum">
              <a:rPr lang="en-US" smtClean="0"/>
              <a:t>‹#›</a:t>
            </a:fld>
            <a:endParaRPr lang="en-US" dirty="0"/>
          </a:p>
        </p:txBody>
      </p:sp>
    </p:spTree>
    <p:extLst>
      <p:ext uri="{BB962C8B-B14F-4D97-AF65-F5344CB8AC3E}">
        <p14:creationId xmlns:p14="http://schemas.microsoft.com/office/powerpoint/2010/main" val="181547726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73D0D46-40A3-4597-A497-A5F10193839D}" type="datetimeFigureOut">
              <a:rPr lang="en-US" smtClean="0"/>
              <a:t>4/3/2018</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3C80FE78-2EBE-4BD9-AA1E-946C24E9D4C8}" type="slidenum">
              <a:rPr lang="en-US" smtClean="0"/>
              <a:t>‹#›</a:t>
            </a:fld>
            <a:endParaRPr lang="en-US" dirty="0"/>
          </a:p>
        </p:txBody>
      </p:sp>
    </p:spTree>
    <p:extLst>
      <p:ext uri="{BB962C8B-B14F-4D97-AF65-F5344CB8AC3E}">
        <p14:creationId xmlns:p14="http://schemas.microsoft.com/office/powerpoint/2010/main" val="62104838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73D0D46-40A3-4597-A497-A5F10193839D}" type="datetimeFigureOut">
              <a:rPr lang="en-US" smtClean="0"/>
              <a:t>4/3/2018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3C80FE78-2EBE-4BD9-AA1E-946C24E9D4C8}" type="slidenum">
              <a:rPr lang="en-US" smtClean="0"/>
              <a:t>‹#›</a:t>
            </a:fld>
            <a:endParaRPr lang="en-US" dirty="0"/>
          </a:p>
        </p:txBody>
      </p:sp>
    </p:spTree>
    <p:extLst>
      <p:ext uri="{BB962C8B-B14F-4D97-AF65-F5344CB8AC3E}">
        <p14:creationId xmlns:p14="http://schemas.microsoft.com/office/powerpoint/2010/main" val="222650471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73D0D46-40A3-4597-A497-A5F10193839D}" type="datetimeFigureOut">
              <a:rPr lang="en-US" smtClean="0"/>
              <a:t>4/3/2018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3C80FE78-2EBE-4BD9-AA1E-946C24E9D4C8}" type="slidenum">
              <a:rPr lang="en-US" smtClean="0"/>
              <a:t>‹#›</a:t>
            </a:fld>
            <a:endParaRPr lang="en-US" dirty="0"/>
          </a:p>
        </p:txBody>
      </p:sp>
    </p:spTree>
    <p:extLst>
      <p:ext uri="{BB962C8B-B14F-4D97-AF65-F5344CB8AC3E}">
        <p14:creationId xmlns:p14="http://schemas.microsoft.com/office/powerpoint/2010/main" val="42505673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73D0D46-40A3-4597-A497-A5F10193839D}" type="datetimeFigureOut">
              <a:rPr lang="en-US" smtClean="0"/>
              <a:t>4/3/2018</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C80FE78-2EBE-4BD9-AA1E-946C24E9D4C8}" type="slidenum">
              <a:rPr lang="en-US" smtClean="0"/>
              <a:t>‹#›</a:t>
            </a:fld>
            <a:endParaRPr lang="en-US" dirty="0"/>
          </a:p>
        </p:txBody>
      </p:sp>
    </p:spTree>
    <p:extLst>
      <p:ext uri="{BB962C8B-B14F-4D97-AF65-F5344CB8AC3E}">
        <p14:creationId xmlns:p14="http://schemas.microsoft.com/office/powerpoint/2010/main" val="46296771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hyperlink" Target="http://www.nerc.com/pa/Stand/Pages/MOD0261RI.aspx"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www.ercot.com/mktrules/issues/NPRR851" TargetMode="External"/><Relationship Id="rId2" Type="http://schemas.openxmlformats.org/officeDocument/2006/relationships/hyperlink" Target="http://www.ercot.com/content/wcm/key_documents_lists/139616/DRAFT_Comments_to_NPRR851.docx"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Operations Working Group	</a:t>
            </a:r>
            <a:endParaRPr lang="en-US" dirty="0"/>
          </a:p>
        </p:txBody>
      </p:sp>
      <p:sp>
        <p:nvSpPr>
          <p:cNvPr id="3" name="Subtitle 2"/>
          <p:cNvSpPr>
            <a:spLocks noGrp="1"/>
          </p:cNvSpPr>
          <p:nvPr>
            <p:ph type="subTitle" idx="1"/>
          </p:nvPr>
        </p:nvSpPr>
        <p:spPr/>
        <p:txBody>
          <a:bodyPr/>
          <a:lstStyle/>
          <a:p>
            <a:r>
              <a:rPr lang="en-US" dirty="0" smtClean="0"/>
              <a:t>Chair- Rick Gillean</a:t>
            </a:r>
          </a:p>
          <a:p>
            <a:r>
              <a:rPr lang="en-US" dirty="0" smtClean="0"/>
              <a:t>Vice-Chair- Rickey Floyd</a:t>
            </a:r>
          </a:p>
          <a:p>
            <a:r>
              <a:rPr lang="en-US" dirty="0" smtClean="0"/>
              <a:t>04/05/2018</a:t>
            </a:r>
            <a:endParaRPr lang="en-US" dirty="0"/>
          </a:p>
        </p:txBody>
      </p:sp>
    </p:spTree>
    <p:extLst>
      <p:ext uri="{BB962C8B-B14F-4D97-AF65-F5344CB8AC3E}">
        <p14:creationId xmlns:p14="http://schemas.microsoft.com/office/powerpoint/2010/main" val="74356559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400" dirty="0" smtClean="0"/>
              <a:t>NOGRR 174, AVR and PSS Testing Requirements</a:t>
            </a:r>
            <a:endParaRPr lang="en-US" sz="2400" dirty="0"/>
          </a:p>
        </p:txBody>
      </p:sp>
      <p:sp>
        <p:nvSpPr>
          <p:cNvPr id="3" name="Content Placeholder 2"/>
          <p:cNvSpPr>
            <a:spLocks noGrp="1"/>
          </p:cNvSpPr>
          <p:nvPr>
            <p:ph idx="1"/>
          </p:nvPr>
        </p:nvSpPr>
        <p:spPr/>
        <p:txBody>
          <a:bodyPr/>
          <a:lstStyle/>
          <a:p>
            <a:pPr marL="0" indent="0" algn="just">
              <a:buNone/>
            </a:pPr>
            <a:r>
              <a:rPr lang="en-US" sz="2000" dirty="0">
                <a:latin typeface="Times New Roman"/>
                <a:ea typeface="Times New Roman"/>
              </a:rPr>
              <a:t>This Nodal Operating Guide Revision Request (NOGRR) harmonizes the ERCOT Automatic Voltage Regulator (AVR) and Power System Stabilizer (PSS) testing requirements with the recently approved North American Electric Reliability Corporation (NERC) </a:t>
            </a:r>
            <a:r>
              <a:rPr lang="en-US" sz="2000" u="sng" dirty="0">
                <a:solidFill>
                  <a:srgbClr val="000000"/>
                </a:solidFill>
                <a:latin typeface="Times New Roman"/>
                <a:ea typeface="Times New Roman"/>
                <a:cs typeface="Times New Roman"/>
                <a:hlinkClick r:id="rId2"/>
              </a:rPr>
              <a:t>Standard MOD-026-1</a:t>
            </a:r>
            <a:r>
              <a:rPr lang="en-US" sz="2000" dirty="0">
                <a:latin typeface="Times New Roman"/>
                <a:ea typeface="Times New Roman"/>
              </a:rPr>
              <a:t>, Verification of Models and Data for Generator Excitation Control System or Plant Volt/</a:t>
            </a:r>
            <a:r>
              <a:rPr lang="en-US" sz="2000" dirty="0" err="1">
                <a:latin typeface="Times New Roman"/>
                <a:ea typeface="Times New Roman"/>
              </a:rPr>
              <a:t>Var</a:t>
            </a:r>
            <a:r>
              <a:rPr lang="en-US" sz="2000" dirty="0">
                <a:latin typeface="Times New Roman"/>
                <a:ea typeface="Times New Roman"/>
              </a:rPr>
              <a:t> Control Functions.  NERC has two Standards that will be effective July 1, 2018 and ERCOT has asked OWG to harmonize the Operating Guides with the NERC Standards and this NOGRR does that.  ERCOT was supposed to file comments but has yet to do so. </a:t>
            </a:r>
            <a:r>
              <a:rPr lang="en-US" sz="2000" dirty="0" smtClean="0">
                <a:latin typeface="Times New Roman"/>
                <a:ea typeface="Times New Roman"/>
              </a:rPr>
              <a:t>The person who submitted </a:t>
            </a:r>
            <a:r>
              <a:rPr lang="en-US" sz="2000" dirty="0">
                <a:latin typeface="Times New Roman"/>
                <a:ea typeface="Times New Roman"/>
              </a:rPr>
              <a:t>the NOGRR was asked to explain the reason behind removing the number of mothball hours a Resource’s Annual Net Capacity Factor.  Ms. Hampton pointed out that the Performance Dynamic Control Working Group (PDCWG) crafted the language </a:t>
            </a:r>
            <a:r>
              <a:rPr lang="en-US" sz="2000" dirty="0" smtClean="0">
                <a:latin typeface="Times New Roman"/>
                <a:ea typeface="Times New Roman"/>
              </a:rPr>
              <a:t>and </a:t>
            </a:r>
            <a:r>
              <a:rPr lang="en-US" sz="2000" dirty="0">
                <a:latin typeface="Times New Roman"/>
                <a:ea typeface="Times New Roman"/>
              </a:rPr>
              <a:t>could provide an answer. </a:t>
            </a:r>
            <a:endParaRPr lang="en-US" sz="2000" dirty="0" smtClean="0">
              <a:latin typeface="Times New Roman"/>
              <a:ea typeface="Times New Roman"/>
            </a:endParaRPr>
          </a:p>
          <a:p>
            <a:pPr marL="0" indent="0">
              <a:buNone/>
            </a:pPr>
            <a:endParaRPr lang="en-US" sz="2000" b="1" dirty="0">
              <a:latin typeface="Times New Roman"/>
            </a:endParaRPr>
          </a:p>
          <a:p>
            <a:pPr marL="0" indent="0">
              <a:buNone/>
            </a:pPr>
            <a:r>
              <a:rPr lang="en-US" sz="2000" b="1" dirty="0"/>
              <a:t>OWG </a:t>
            </a:r>
            <a:r>
              <a:rPr lang="en-US" sz="2000" b="1" dirty="0" smtClean="0"/>
              <a:t>recommended to </a:t>
            </a:r>
            <a:r>
              <a:rPr lang="en-US" sz="2000" b="1" dirty="0"/>
              <a:t>send the NOGRR back to the PDCWG for clarification. </a:t>
            </a:r>
            <a:endParaRPr lang="en-US" sz="2000" b="1" dirty="0" smtClean="0"/>
          </a:p>
        </p:txBody>
      </p:sp>
    </p:spTree>
    <p:extLst>
      <p:ext uri="{BB962C8B-B14F-4D97-AF65-F5344CB8AC3E}">
        <p14:creationId xmlns:p14="http://schemas.microsoft.com/office/powerpoint/2010/main" val="394816391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lvl="0"/>
            <a:r>
              <a:rPr lang="en-US" sz="2400" dirty="0"/>
              <a:t/>
            </a:r>
            <a:br>
              <a:rPr lang="en-US" sz="2400" dirty="0"/>
            </a:br>
            <a:r>
              <a:rPr lang="en-US" sz="2400" dirty="0" smtClean="0"/>
              <a:t/>
            </a:r>
            <a:br>
              <a:rPr lang="en-US" sz="2400" dirty="0" smtClean="0"/>
            </a:br>
            <a:r>
              <a:rPr lang="en-US" sz="2400" dirty="0" smtClean="0"/>
              <a:t>NPRR849</a:t>
            </a:r>
            <a:r>
              <a:rPr lang="en-US" sz="2400" dirty="0"/>
              <a:t>, Clarification of the Range of Voltage Set Points at a Generation Resource’s Point of Interconnection (POI</a:t>
            </a:r>
            <a:r>
              <a:rPr lang="en-US" sz="2400" dirty="0" smtClean="0"/>
              <a:t>) –</a:t>
            </a:r>
            <a:br>
              <a:rPr lang="en-US" sz="2400" dirty="0" smtClean="0"/>
            </a:br>
            <a:r>
              <a:rPr lang="en-US" sz="2400" dirty="0"/>
              <a:t/>
            </a:r>
            <a:br>
              <a:rPr lang="en-US" sz="2400" dirty="0"/>
            </a:br>
            <a:endParaRPr lang="en-US" sz="2400" dirty="0"/>
          </a:p>
        </p:txBody>
      </p:sp>
      <p:sp>
        <p:nvSpPr>
          <p:cNvPr id="3" name="Content Placeholder 2"/>
          <p:cNvSpPr>
            <a:spLocks noGrp="1"/>
          </p:cNvSpPr>
          <p:nvPr>
            <p:ph idx="1"/>
          </p:nvPr>
        </p:nvSpPr>
        <p:spPr>
          <a:xfrm>
            <a:off x="901574" y="1825625"/>
            <a:ext cx="10515600" cy="4351338"/>
          </a:xfrm>
        </p:spPr>
        <p:txBody>
          <a:bodyPr>
            <a:noAutofit/>
          </a:bodyPr>
          <a:lstStyle/>
          <a:p>
            <a:pPr marL="0" indent="0" algn="just">
              <a:buNone/>
            </a:pPr>
            <a:r>
              <a:rPr lang="en-US" sz="2000" dirty="0"/>
              <a:t>This Nodal Protocol Revision Request (NPRR) clarifies the range of voltages at the Point of Interconnection (POI) and circumstances for which a Generation Resource’s reactive capability must be designed to meet and clarifies the ability of ERCOT and the </a:t>
            </a:r>
            <a:r>
              <a:rPr lang="en-US" sz="2000" dirty="0" smtClean="0"/>
              <a:t>TSP </a:t>
            </a:r>
            <a:r>
              <a:rPr lang="en-US" sz="2000" dirty="0"/>
              <a:t>or its designated agent (e.g. Transmission Operator (TO)) to issue an instruction for any available reactive capability at voltages outside of the reactive capability requirements. ERCOT held a face-to-face meeting on February 23, 2018 where interested parties presented their opinions.  </a:t>
            </a:r>
            <a:endParaRPr lang="en-US" sz="2000" dirty="0" smtClean="0"/>
          </a:p>
          <a:p>
            <a:pPr marL="0" indent="0" algn="just">
              <a:buNone/>
            </a:pPr>
            <a:endParaRPr lang="en-US" sz="2000" dirty="0"/>
          </a:p>
          <a:p>
            <a:pPr marL="0" indent="0" algn="just">
              <a:buNone/>
            </a:pPr>
            <a:r>
              <a:rPr lang="en-US" sz="2000" b="1" dirty="0" smtClean="0"/>
              <a:t>ERCOT </a:t>
            </a:r>
            <a:r>
              <a:rPr lang="en-US" sz="2000" b="1" dirty="0"/>
              <a:t>will be submitting comments in the next couple of weeks that reflect the results of the workshop. </a:t>
            </a:r>
          </a:p>
        </p:txBody>
      </p:sp>
    </p:spTree>
    <p:extLst>
      <p:ext uri="{BB962C8B-B14F-4D97-AF65-F5344CB8AC3E}">
        <p14:creationId xmlns:p14="http://schemas.microsoft.com/office/powerpoint/2010/main" val="266657543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19347" y="317991"/>
            <a:ext cx="10591014" cy="1325563"/>
          </a:xfrm>
        </p:spPr>
        <p:txBody>
          <a:bodyPr>
            <a:noAutofit/>
          </a:bodyPr>
          <a:lstStyle/>
          <a:p>
            <a:pPr lvl="0"/>
            <a:r>
              <a:rPr lang="en-US" sz="2400" dirty="0" smtClean="0"/>
              <a:t/>
            </a:r>
            <a:br>
              <a:rPr lang="en-US" sz="2400" dirty="0" smtClean="0"/>
            </a:br>
            <a:r>
              <a:rPr lang="en-US" sz="2400" dirty="0" smtClean="0"/>
              <a:t>NPRR851</a:t>
            </a:r>
            <a:r>
              <a:rPr lang="en-US" sz="2400" dirty="0"/>
              <a:t>, Procedure for Managing Disconnections for Bidirectional Electrical Connections at Transmission Level </a:t>
            </a:r>
            <a:r>
              <a:rPr lang="en-US" sz="2400" dirty="0" smtClean="0"/>
              <a:t>Voltages –</a:t>
            </a:r>
            <a:br>
              <a:rPr lang="en-US" sz="2400" dirty="0" smtClean="0"/>
            </a:br>
            <a:endParaRPr lang="en-US" sz="2400" dirty="0"/>
          </a:p>
        </p:txBody>
      </p:sp>
      <p:sp>
        <p:nvSpPr>
          <p:cNvPr id="3" name="Content Placeholder 2"/>
          <p:cNvSpPr>
            <a:spLocks noGrp="1"/>
          </p:cNvSpPr>
          <p:nvPr>
            <p:ph idx="1"/>
          </p:nvPr>
        </p:nvSpPr>
        <p:spPr/>
        <p:txBody>
          <a:bodyPr>
            <a:noAutofit/>
          </a:bodyPr>
          <a:lstStyle/>
          <a:p>
            <a:pPr marL="0" indent="0" algn="just">
              <a:buNone/>
            </a:pPr>
            <a:r>
              <a:rPr lang="en-US" sz="2000" dirty="0" smtClean="0">
                <a:ea typeface="Times New Roman"/>
                <a:cs typeface="Calibri"/>
              </a:rPr>
              <a:t>This </a:t>
            </a:r>
            <a:r>
              <a:rPr lang="en-US" sz="2000" dirty="0">
                <a:ea typeface="Times New Roman"/>
                <a:cs typeface="Calibri"/>
              </a:rPr>
              <a:t>Nodal Protocol Revision Request (NPRR) was developed to fully implement the market design envisioned in </a:t>
            </a:r>
            <a:r>
              <a:rPr lang="en-US" sz="2000" dirty="0" smtClean="0">
                <a:ea typeface="Times New Roman"/>
                <a:cs typeface="Calibri"/>
              </a:rPr>
              <a:t>NPRR596</a:t>
            </a:r>
            <a:r>
              <a:rPr lang="en-US" sz="2000" dirty="0">
                <a:ea typeface="Times New Roman"/>
                <a:cs typeface="Calibri"/>
              </a:rPr>
              <a:t>, External Load Serving Entities. This NPRR establishes a clearly defined disconnection process within ERCOT market rules applicable to a transmission voltage connection to the ERCOT grid which utilizes one electrical connection for both generation and load services. </a:t>
            </a:r>
            <a:endParaRPr lang="en-US" sz="2000" dirty="0" smtClean="0">
              <a:ea typeface="Times New Roman"/>
              <a:cs typeface="Calibri"/>
            </a:endParaRPr>
          </a:p>
          <a:p>
            <a:pPr marL="0" indent="0" algn="just">
              <a:buNone/>
            </a:pPr>
            <a:endParaRPr lang="en-US" sz="2000" dirty="0"/>
          </a:p>
          <a:p>
            <a:pPr marL="0" indent="0" algn="just">
              <a:buNone/>
            </a:pPr>
            <a:r>
              <a:rPr lang="en-US" sz="2000" dirty="0" smtClean="0">
                <a:latin typeface="Times New Roman"/>
                <a:ea typeface="Times New Roman"/>
                <a:cs typeface="Calibri"/>
              </a:rPr>
              <a:t>A representative </a:t>
            </a:r>
            <a:r>
              <a:rPr lang="en-US" sz="2000" dirty="0">
                <a:latin typeface="Times New Roman"/>
                <a:ea typeface="Times New Roman"/>
                <a:cs typeface="Calibri"/>
              </a:rPr>
              <a:t>with Golden Spread Electric Cooperative (GSEC) and </a:t>
            </a:r>
            <a:r>
              <a:rPr lang="en-US" sz="2000" dirty="0" smtClean="0">
                <a:latin typeface="Times New Roman"/>
                <a:ea typeface="Times New Roman"/>
                <a:cs typeface="Calibri"/>
              </a:rPr>
              <a:t>ERCOT </a:t>
            </a:r>
            <a:r>
              <a:rPr lang="en-US" sz="2000" dirty="0">
                <a:latin typeface="Times New Roman"/>
                <a:ea typeface="Times New Roman"/>
                <a:cs typeface="Calibri"/>
              </a:rPr>
              <a:t>presented the </a:t>
            </a:r>
            <a:r>
              <a:rPr lang="en-US" sz="2000" u="sng" dirty="0">
                <a:solidFill>
                  <a:srgbClr val="000000"/>
                </a:solidFill>
                <a:latin typeface="Times New Roman"/>
                <a:ea typeface="Times New Roman"/>
                <a:cs typeface="Calibri"/>
                <a:hlinkClick r:id="rId2"/>
              </a:rPr>
              <a:t>compromise language</a:t>
            </a:r>
            <a:r>
              <a:rPr lang="en-US" sz="2000" dirty="0">
                <a:latin typeface="Times New Roman"/>
                <a:ea typeface="Times New Roman"/>
                <a:cs typeface="Calibri"/>
              </a:rPr>
              <a:t> that ERCOT will file as comments to </a:t>
            </a:r>
            <a:r>
              <a:rPr lang="en-US" sz="2000" u="sng" dirty="0" smtClean="0">
                <a:solidFill>
                  <a:srgbClr val="000000"/>
                </a:solidFill>
                <a:latin typeface="Times New Roman"/>
                <a:ea typeface="Times New Roman"/>
                <a:cs typeface="Calibri"/>
                <a:hlinkClick r:id="rId3"/>
              </a:rPr>
              <a:t>NPRR851</a:t>
            </a:r>
            <a:r>
              <a:rPr lang="en-US" sz="2000" dirty="0">
                <a:latin typeface="Times New Roman"/>
                <a:ea typeface="Times New Roman"/>
                <a:cs typeface="Calibri"/>
              </a:rPr>
              <a:t>, Procedure for Managing Disconnections for Bidirectional Electrical Connections at Transmission Level Voltages. </a:t>
            </a:r>
            <a:r>
              <a:rPr lang="en-US" sz="2000" dirty="0" smtClean="0">
                <a:latin typeface="Times New Roman"/>
                <a:ea typeface="Times New Roman"/>
                <a:cs typeface="Calibri"/>
              </a:rPr>
              <a:t>A representative </a:t>
            </a:r>
            <a:r>
              <a:rPr lang="en-US" sz="2000" dirty="0">
                <a:latin typeface="Times New Roman"/>
                <a:ea typeface="Times New Roman"/>
                <a:cs typeface="Calibri"/>
              </a:rPr>
              <a:t>with Oncor offered that the new language reflects what is already in the ERCOT Protocols for competitive areas and also establishes the process for non-competitive areas. </a:t>
            </a:r>
            <a:endParaRPr lang="en-US" sz="2000" dirty="0"/>
          </a:p>
          <a:p>
            <a:pPr marL="0" indent="0">
              <a:buNone/>
            </a:pPr>
            <a:endParaRPr lang="en-US" sz="2000" dirty="0" smtClean="0"/>
          </a:p>
          <a:p>
            <a:pPr marL="0" indent="0">
              <a:buNone/>
            </a:pPr>
            <a:r>
              <a:rPr lang="en-US" sz="2000" b="1" dirty="0" smtClean="0"/>
              <a:t>OWG recommended to endorse the language. </a:t>
            </a:r>
          </a:p>
        </p:txBody>
      </p:sp>
    </p:spTree>
    <p:extLst>
      <p:ext uri="{BB962C8B-B14F-4D97-AF65-F5344CB8AC3E}">
        <p14:creationId xmlns:p14="http://schemas.microsoft.com/office/powerpoint/2010/main" val="120953598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400" dirty="0" smtClean="0"/>
              <a:t>Southern </a:t>
            </a:r>
            <a:r>
              <a:rPr lang="en-US" sz="2400" dirty="0"/>
              <a:t>Cross Transmission (SCT</a:t>
            </a:r>
            <a:r>
              <a:rPr lang="en-US" sz="2400" dirty="0" smtClean="0"/>
              <a:t>) –</a:t>
            </a:r>
            <a:br>
              <a:rPr lang="en-US" sz="2400" dirty="0" smtClean="0"/>
            </a:br>
            <a:endParaRPr lang="en-US" sz="2400" b="1" dirty="0"/>
          </a:p>
        </p:txBody>
      </p:sp>
      <p:sp>
        <p:nvSpPr>
          <p:cNvPr id="3" name="Content Placeholder 2"/>
          <p:cNvSpPr>
            <a:spLocks noGrp="1"/>
          </p:cNvSpPr>
          <p:nvPr>
            <p:ph idx="1"/>
          </p:nvPr>
        </p:nvSpPr>
        <p:spPr/>
        <p:txBody>
          <a:bodyPr/>
          <a:lstStyle/>
          <a:p>
            <a:pPr marL="0" indent="0" algn="just">
              <a:buNone/>
            </a:pPr>
            <a:r>
              <a:rPr lang="en-US" sz="2000" dirty="0" smtClean="0">
                <a:solidFill>
                  <a:prstClr val="black"/>
                </a:solidFill>
                <a:ea typeface="+mj-ea"/>
                <a:cs typeface="+mj-cs"/>
              </a:rPr>
              <a:t>Directive </a:t>
            </a:r>
            <a:r>
              <a:rPr lang="en-US" sz="2000" dirty="0">
                <a:solidFill>
                  <a:prstClr val="black"/>
                </a:solidFill>
                <a:ea typeface="+mj-ea"/>
                <a:cs typeface="+mj-cs"/>
              </a:rPr>
              <a:t>9: </a:t>
            </a:r>
            <a:r>
              <a:rPr lang="en-US" sz="2000" dirty="0" smtClean="0">
                <a:solidFill>
                  <a:prstClr val="black"/>
                </a:solidFill>
                <a:ea typeface="+mj-ea"/>
                <a:cs typeface="+mj-cs"/>
              </a:rPr>
              <a:t>  Ancillary </a:t>
            </a:r>
            <a:r>
              <a:rPr lang="en-US" sz="2000" dirty="0">
                <a:solidFill>
                  <a:prstClr val="black"/>
                </a:solidFill>
                <a:ea typeface="+mj-ea"/>
                <a:cs typeface="+mj-cs"/>
              </a:rPr>
              <a:t>Services; Issues related to Most Severe Single Contingency (MSSC) and the Margin between Minimum Responsive Reserve Service (RRS) Procurement and Contingency Reserve Requirements</a:t>
            </a:r>
            <a:r>
              <a:rPr lang="en-US" sz="2000" b="1" dirty="0">
                <a:solidFill>
                  <a:prstClr val="black"/>
                </a:solidFill>
                <a:ea typeface="+mj-ea"/>
                <a:cs typeface="+mj-cs"/>
              </a:rPr>
              <a:t>. </a:t>
            </a:r>
            <a:endParaRPr lang="en-US" sz="2000" dirty="0" smtClean="0"/>
          </a:p>
          <a:p>
            <a:pPr marL="0" indent="0" algn="just">
              <a:buNone/>
            </a:pPr>
            <a:endParaRPr lang="en-US" sz="2400" dirty="0" smtClean="0"/>
          </a:p>
          <a:p>
            <a:pPr marL="0" indent="0" algn="just">
              <a:buNone/>
            </a:pPr>
            <a:r>
              <a:rPr lang="en-US" sz="2000" b="1" dirty="0" smtClean="0"/>
              <a:t>OWG continues to work on SCT Directive 9</a:t>
            </a:r>
            <a:r>
              <a:rPr lang="en-US" sz="2000" b="1" dirty="0"/>
              <a:t>. ERCOT’s next steps are to bring back a whitepaper reflecting their recommendations to the next OWG meeting for endorsement. </a:t>
            </a:r>
          </a:p>
        </p:txBody>
      </p:sp>
    </p:spTree>
    <p:extLst>
      <p:ext uri="{BB962C8B-B14F-4D97-AF65-F5344CB8AC3E}">
        <p14:creationId xmlns:p14="http://schemas.microsoft.com/office/powerpoint/2010/main" val="760573532"/>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613</TotalTime>
  <Words>496</Words>
  <Application>Microsoft Office PowerPoint</Application>
  <PresentationFormat>Custom</PresentationFormat>
  <Paragraphs>22</Paragraphs>
  <Slides>5</Slides>
  <Notes>0</Notes>
  <HiddenSlides>0</HiddenSlides>
  <MMClips>0</MMClips>
  <ScaleCrop>false</ScaleCrop>
  <HeadingPairs>
    <vt:vector size="4" baseType="variant">
      <vt:variant>
        <vt:lpstr>Theme</vt:lpstr>
      </vt:variant>
      <vt:variant>
        <vt:i4>1</vt:i4>
      </vt:variant>
      <vt:variant>
        <vt:lpstr>Slide Titles</vt:lpstr>
      </vt:variant>
      <vt:variant>
        <vt:i4>5</vt:i4>
      </vt:variant>
    </vt:vector>
  </HeadingPairs>
  <TitlesOfParts>
    <vt:vector size="6" baseType="lpstr">
      <vt:lpstr>Office Theme</vt:lpstr>
      <vt:lpstr>Operations Working Group </vt:lpstr>
      <vt:lpstr>NOGRR 174, AVR and PSS Testing Requirements</vt:lpstr>
      <vt:lpstr>  NPRR849, Clarification of the Range of Voltage Set Points at a Generation Resource’s Point of Interconnection (POI) –  </vt:lpstr>
      <vt:lpstr> NPRR851, Procedure for Managing Disconnections for Bidirectional Electrical Connections at Transmission Level Voltages – </vt:lpstr>
      <vt:lpstr>Southern Cross Transmission (SCT) – </vt:lpstr>
    </vt:vector>
  </TitlesOfParts>
  <Company>Garland Power &amp; Light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Operations Working Group</dc:title>
  <dc:creator>Carter, Matt</dc:creator>
  <cp:lastModifiedBy>LSP</cp:lastModifiedBy>
  <cp:revision>82</cp:revision>
  <dcterms:created xsi:type="dcterms:W3CDTF">2017-05-03T20:12:06Z</dcterms:created>
  <dcterms:modified xsi:type="dcterms:W3CDTF">2018-04-03T14:18:30Z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rticulateGUID">
    <vt:lpwstr>722B413E-14ED-44AB-BA37-C0F7103B7B0E</vt:lpwstr>
  </property>
  <property fmtid="{D5CDD505-2E9C-101B-9397-08002B2CF9AE}" pid="3" name="ArticulatePath">
    <vt:lpwstr>Presentation1</vt:lpwstr>
  </property>
</Properties>
</file>