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3"/>
  </p:notesMasterIdLst>
  <p:handoutMasterIdLst>
    <p:handoutMasterId r:id="rId14"/>
  </p:handoutMasterIdLst>
  <p:sldIdLst>
    <p:sldId id="291" r:id="rId7"/>
    <p:sldId id="292"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03" d="100"/>
          <a:sy n="103" d="100"/>
        </p:scale>
        <p:origin x="72"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4/3/2018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4/3/2018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2092881"/>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r>
              <a:rPr lang="en-US" dirty="0" smtClean="0"/>
              <a:t>April 2018</a:t>
            </a:r>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6162862"/>
              </p:ext>
            </p:extLst>
          </p:nvPr>
        </p:nvGraphicFramePr>
        <p:xfrm>
          <a:off x="271346" y="990600"/>
          <a:ext cx="8534400" cy="4747260"/>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Workshop held 9/7/17; NPRR857 for registration.  Endorsed at WMS, ROS and PRS (3/8/18).  Currently at PRS for IA approval and prioritization.</a:t>
                      </a:r>
                    </a:p>
                    <a:p>
                      <a:endParaRPr lang="en-US" sz="1050" b="0" baseline="0" dirty="0" smtClean="0">
                        <a:solidFill>
                          <a:schemeClr val="tx1"/>
                        </a:solidFill>
                      </a:endParaRPr>
                    </a:p>
                    <a:p>
                      <a:r>
                        <a:rPr lang="en-US" sz="1050" b="0" baseline="0" dirty="0" smtClean="0">
                          <a:solidFill>
                            <a:schemeClr val="tx1"/>
                          </a:solidFill>
                        </a:rPr>
                        <a:t>NOGRR177 related to NPRR857 at ROS (4/5/18)</a:t>
                      </a:r>
                    </a:p>
                    <a:p>
                      <a:endParaRPr lang="en-US" sz="1050" b="0" baseline="0" dirty="0" smtClean="0">
                        <a:solidFill>
                          <a:schemeClr val="tx1"/>
                        </a:solidFill>
                      </a:endParaRPr>
                    </a:p>
                    <a:p>
                      <a:r>
                        <a:rPr lang="en-US" sz="1050" b="0" baseline="0" dirty="0" smtClean="0">
                          <a:solidFill>
                            <a:schemeClr val="tx1"/>
                          </a:solidFill>
                        </a:rPr>
                        <a:t>Proposed by-law changes planned for review at TAC (4/26/18); vote at TAC on 5/24/18 and vote at Board HR&amp;G (6/11/18)</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PRS 4/12/18</a:t>
                      </a:r>
                      <a:endParaRPr lang="en-US" sz="1050" b="0" dirty="0" smtClean="0">
                        <a:solidFill>
                          <a:schemeClr val="tx1"/>
                        </a:solidFill>
                      </a:endParaRPr>
                    </a:p>
                    <a:p>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ROS in progress</a:t>
                      </a:r>
                    </a:p>
                    <a:p>
                      <a:endParaRPr lang="en-US" sz="1050" b="0" baseline="0" dirty="0" smtClean="0">
                        <a:solidFill>
                          <a:schemeClr val="tx1"/>
                        </a:solidFill>
                      </a:endParaRPr>
                    </a:p>
                    <a:p>
                      <a:r>
                        <a:rPr lang="en-US" sz="1050" b="0" baseline="0" dirty="0" smtClean="0">
                          <a:solidFill>
                            <a:schemeClr val="tx1"/>
                          </a:solidFill>
                        </a:rPr>
                        <a:t>TAC 5/24/18; </a:t>
                      </a:r>
                    </a:p>
                    <a:p>
                      <a:r>
                        <a:rPr lang="en-US" sz="1050" b="0" baseline="0" dirty="0" smtClean="0">
                          <a:solidFill>
                            <a:schemeClr val="tx1"/>
                          </a:solidFill>
                        </a:rPr>
                        <a:t>HR&amp;G 6/11/18</a:t>
                      </a: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r>
                        <a:rPr lang="en-US" sz="1050" u="none" dirty="0" smtClean="0">
                          <a:solidFill>
                            <a:schemeClr val="tx1"/>
                          </a:solidFill>
                        </a:rPr>
                        <a:t>Whitepaper outlining Planning</a:t>
                      </a:r>
                      <a:r>
                        <a:rPr lang="en-US" sz="1050" u="none" baseline="0" dirty="0" smtClean="0">
                          <a:solidFill>
                            <a:schemeClr val="tx1"/>
                          </a:solidFill>
                        </a:rPr>
                        <a:t> model assumptions and documenting that ERCOT proposes no changes to criteria for transmission system improvements endorsed by PLWG (2/26/18).  Currently at ROS for endorsement.</a:t>
                      </a:r>
                      <a:endParaRPr lang="en-US" sz="1050" u="none" dirty="0">
                        <a:solidFill>
                          <a:schemeClr val="tx1"/>
                        </a:solidFill>
                      </a:endParaRPr>
                    </a:p>
                  </a:txBody>
                  <a:tcPr/>
                </a:tc>
                <a:tc>
                  <a:txBody>
                    <a:bodyPr/>
                    <a:lstStyle/>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ROS 4/5/18</a:t>
                      </a:r>
                    </a:p>
                  </a:txBody>
                  <a:tcPr/>
                </a:tc>
                <a:extLst>
                  <a:ext uri="{0D108BD9-81ED-4DB2-BD59-A6C34878D82A}">
                    <a16:rowId xmlns="" xmlns:a16="http://schemas.microsoft.com/office/drawing/2014/main"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 planning studies for transmission upgrades </a:t>
                      </a:r>
                      <a:r>
                        <a:rPr lang="en-US" sz="1050" dirty="0" smtClean="0">
                          <a:solidFill>
                            <a:schemeClr val="tx1"/>
                          </a:solidFill>
                        </a:rPr>
                        <a:t>at the conclusion of Directive #5</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RPG 4/24/18</a:t>
                      </a:r>
                      <a:endParaRPr lang="en-US" sz="1050" dirty="0">
                        <a:solidFill>
                          <a:schemeClr val="tx1"/>
                        </a:solidFill>
                      </a:endParaRPr>
                    </a:p>
                  </a:txBody>
                  <a:tcPr/>
                </a:tc>
                <a:extLst>
                  <a:ext uri="{0D108BD9-81ED-4DB2-BD59-A6C34878D82A}">
                    <a16:rowId xmlns="" xmlns:a16="http://schemas.microsoft.com/office/drawing/2014/main"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Joint </a:t>
                      </a:r>
                      <a:r>
                        <a:rPr lang="en-US" sz="1050" u="sng" dirty="0" smtClean="0">
                          <a:solidFill>
                            <a:schemeClr val="tx1"/>
                          </a:solidFill>
                        </a:rPr>
                        <a:t>QMWG/CMWG (WMS)</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 postponed pending results of Directive #6 planning studies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TBD</a:t>
                      </a:r>
                    </a:p>
                  </a:txBody>
                  <a:tcPr/>
                </a:tc>
                <a:extLst>
                  <a:ext uri="{0D108BD9-81ED-4DB2-BD59-A6C34878D82A}">
                    <a16:rowId xmlns="" xmlns:a16="http://schemas.microsoft.com/office/drawing/2014/main" val="10003"/>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a:t>
                      </a:r>
                      <a:r>
                        <a:rPr lang="en-US" sz="1050" dirty="0">
                          <a:solidFill>
                            <a:schemeClr val="tx1"/>
                          </a:solidFill>
                        </a:rPr>
                        <a:t>frequency response </a:t>
                      </a:r>
                      <a:r>
                        <a:rPr lang="en-US" sz="1050" dirty="0" smtClean="0">
                          <a:solidFill>
                            <a:schemeClr val="tx1"/>
                          </a:solidFill>
                        </a:rPr>
                        <a:t>whitepaper endorsed by PDCWG (2/14/18).</a:t>
                      </a:r>
                      <a:r>
                        <a:rPr lang="en-US" sz="1050" baseline="0" dirty="0" smtClean="0">
                          <a:solidFill>
                            <a:schemeClr val="tx1"/>
                          </a:solidFill>
                        </a:rPr>
                        <a:t>  Currently at ROS for endorsement.</a:t>
                      </a: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Study voltage support requirements at the conclusion of Directive #5</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ROS 4/5/18</a:t>
                      </a:r>
                    </a:p>
                    <a:p>
                      <a:endParaRPr lang="en-US" sz="1050" dirty="0" smtClean="0">
                        <a:solidFill>
                          <a:schemeClr val="tx1"/>
                        </a:solidFill>
                      </a:endParaRPr>
                    </a:p>
                    <a:p>
                      <a:endParaRPr lang="en-US" sz="1050" dirty="0" smtClean="0">
                        <a:solidFill>
                          <a:schemeClr val="tx1"/>
                        </a:solidFill>
                      </a:endParaRPr>
                    </a:p>
                    <a:p>
                      <a:r>
                        <a:rPr lang="en-US" sz="1050" dirty="0" smtClean="0">
                          <a:solidFill>
                            <a:schemeClr val="tx1"/>
                          </a:solidFill>
                        </a:rPr>
                        <a:t>RPG 4/24/18</a:t>
                      </a:r>
                      <a:endParaRPr lang="en-US" sz="1050" dirty="0">
                        <a:solidFill>
                          <a:schemeClr val="tx1"/>
                        </a:solidFill>
                      </a:endParaRPr>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85136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7699690"/>
              </p:ext>
            </p:extLst>
          </p:nvPr>
        </p:nvGraphicFramePr>
        <p:xfrm>
          <a:off x="271346" y="990600"/>
          <a:ext cx="8534400" cy="2712720"/>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Issues </a:t>
                      </a:r>
                      <a:r>
                        <a:rPr lang="en-US" sz="1050" dirty="0">
                          <a:solidFill>
                            <a:schemeClr val="tx1"/>
                          </a:solidFill>
                        </a:rPr>
                        <a:t>related to MSSC and margin between min RRS procurement, Contingency Reserve </a:t>
                      </a:r>
                      <a:r>
                        <a:rPr lang="en-US" sz="1050" dirty="0" smtClean="0">
                          <a:solidFill>
                            <a:schemeClr val="tx1"/>
                          </a:solidFill>
                        </a:rPr>
                        <a:t>requirements</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PDCWG (ROS)</a:t>
                      </a:r>
                    </a:p>
                    <a:p>
                      <a:pPr>
                        <a:buFont typeface="+mj-lt"/>
                        <a:buNone/>
                      </a:pPr>
                      <a:r>
                        <a:rPr lang="en-US" sz="1050" dirty="0" smtClean="0">
                          <a:solidFill>
                            <a:schemeClr val="tx1"/>
                          </a:solidFill>
                        </a:rPr>
                        <a:t>Address issues related to NSRS and Regulation Service will follow the MSSC determination</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DWG (ROS)</a:t>
                      </a:r>
                    </a:p>
                    <a:p>
                      <a:pPr>
                        <a:buFont typeface="+mj-lt"/>
                        <a:buNone/>
                      </a:pPr>
                      <a:r>
                        <a:rPr lang="en-US" sz="1050" dirty="0" smtClean="0">
                          <a:solidFill>
                            <a:schemeClr val="tx1"/>
                          </a:solidFill>
                        </a:rPr>
                        <a:t>Address issues related to study frequency overshoot and LRs UFR setting (11/7/17) will follow the MSSC determination</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OWG</a:t>
                      </a:r>
                      <a:r>
                        <a:rPr lang="en-US" sz="1050" baseline="0" dirty="0" smtClean="0">
                          <a:solidFill>
                            <a:schemeClr val="tx1"/>
                          </a:solidFill>
                        </a:rPr>
                        <a:t> in progress</a:t>
                      </a: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PDCWG in progress</a:t>
                      </a: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DWG in progress</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r>
                        <a:rPr lang="en-US" sz="1050" b="0" u="none" dirty="0" smtClean="0">
                          <a:solidFill>
                            <a:schemeClr val="tx1"/>
                          </a:solidFill>
                        </a:rPr>
                        <a:t>Discuss price formation in emergency</a:t>
                      </a:r>
                      <a:r>
                        <a:rPr lang="en-US" sz="1050" b="0" u="none" baseline="0" dirty="0" smtClean="0">
                          <a:solidFill>
                            <a:schemeClr val="tx1"/>
                          </a:solidFill>
                        </a:rPr>
                        <a:t> conditions at QMWG (3/19/18) based on feedback received.  </a:t>
                      </a:r>
                      <a:endParaRPr lang="en-US" sz="1050" b="0" u="none" dirty="0">
                        <a:solidFill>
                          <a:schemeClr val="tx1"/>
                        </a:solidFill>
                      </a:endParaRPr>
                    </a:p>
                  </a:txBody>
                  <a:tcPr/>
                </a:tc>
                <a:tc>
                  <a:txBody>
                    <a:bodyPr/>
                    <a:lstStyle/>
                    <a:p>
                      <a:endParaRPr lang="en-US" sz="1050" b="0" dirty="0" smtClean="0">
                        <a:solidFill>
                          <a:schemeClr val="tx1"/>
                        </a:solidFill>
                      </a:endParaRPr>
                    </a:p>
                    <a:p>
                      <a:r>
                        <a:rPr lang="en-US" sz="1050" b="0" dirty="0" smtClean="0">
                          <a:solidFill>
                            <a:schemeClr val="tx1"/>
                          </a:solidFill>
                        </a:rPr>
                        <a:t>QMWG in progress</a:t>
                      </a:r>
                      <a:endParaRPr lang="en-US" sz="1050" b="0" dirty="0">
                        <a:solidFill>
                          <a:schemeClr val="tx1"/>
                        </a:solidFill>
                      </a:endParaRP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0" name="Flowchart: Terminator 9"/>
          <p:cNvSpPr/>
          <p:nvPr/>
        </p:nvSpPr>
        <p:spPr>
          <a:xfrm>
            <a:off x="7787267" y="490750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4/24/18</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p>
          <a:p>
            <a:pPr algn="ctr"/>
            <a:r>
              <a:rPr lang="en-US" sz="700" dirty="0" smtClean="0">
                <a:solidFill>
                  <a:srgbClr val="FFFF00"/>
                </a:solidFill>
              </a:rPr>
              <a:t>Under review</a:t>
            </a:r>
            <a:endParaRPr lang="en-US" sz="700" dirty="0">
              <a:solidFill>
                <a:srgbClr val="FFFF00"/>
              </a:solidFill>
            </a:endParaRPr>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a:p>
            <a:pPr algn="ctr"/>
            <a:r>
              <a:rPr lang="en-US" sz="700" dirty="0" smtClean="0"/>
              <a:t>RPG 4/24/18</a:t>
            </a:r>
            <a:endParaRPr lang="en-US" sz="700" dirty="0"/>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purl.org/dc/dcmitype/"/>
    <ds:schemaRef ds:uri="http://schemas.microsoft.com/office/2006/documentManagement/types"/>
    <ds:schemaRef ds:uri="http://purl.org/dc/terms/"/>
    <ds:schemaRef ds:uri="c34af464-7aa1-4edd-9be4-83dffc1cb926"/>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4385</TotalTime>
  <Words>1269</Words>
  <Application>Microsoft Office PowerPoint</Application>
  <PresentationFormat>On-screen Show (4:3)</PresentationFormat>
  <Paragraphs>133</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ERCOT03302018</cp:lastModifiedBy>
  <cp:revision>138</cp:revision>
  <cp:lastPrinted>2017-09-19T15:00:37Z</cp:lastPrinted>
  <dcterms:created xsi:type="dcterms:W3CDTF">2016-01-21T15:20:31Z</dcterms:created>
  <dcterms:modified xsi:type="dcterms:W3CDTF">2018-04-03T16:50:34Z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