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98" r:id="rId7"/>
    <p:sldId id="290" r:id="rId8"/>
    <p:sldId id="294" r:id="rId9"/>
    <p:sldId id="300" r:id="rId10"/>
    <p:sldId id="292" r:id="rId11"/>
    <p:sldId id="291" r:id="rId12"/>
    <p:sldId id="288" r:id="rId13"/>
    <p:sldId id="299" r:id="rId14"/>
    <p:sldId id="296" r:id="rId15"/>
    <p:sldId id="29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5450" autoAdjust="0"/>
  </p:normalViewPr>
  <p:slideViewPr>
    <p:cSldViewPr showGuides="1">
      <p:cViewPr varScale="1">
        <p:scale>
          <a:sx n="80" d="100"/>
          <a:sy n="80" d="100"/>
        </p:scale>
        <p:origin x="77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77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14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5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22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16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4/3/2018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4/3/2018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4/3/2018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4/3/2018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4/3/2018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4/3/2018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4/3/2018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April RMS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ERCOT’s </a:t>
            </a:r>
            <a:r>
              <a:rPr lang="en-US" sz="2400" b="1" dirty="0" err="1" smtClean="0">
                <a:solidFill>
                  <a:schemeClr val="tx2"/>
                </a:solidFill>
              </a:rPr>
              <a:t>Dispatchable</a:t>
            </a:r>
            <a:r>
              <a:rPr lang="en-US" sz="2400" b="1" dirty="0" smtClean="0">
                <a:solidFill>
                  <a:schemeClr val="tx2"/>
                </a:solidFill>
              </a:rPr>
              <a:t> Demand Response Services 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 Patterson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ERCOT Demand Integration 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28600"/>
            <a:ext cx="86868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90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609600"/>
          </a:xfrm>
        </p:spPr>
        <p:txBody>
          <a:bodyPr/>
          <a:lstStyle/>
          <a:p>
            <a:r>
              <a:rPr lang="en-US" altLang="en-US" dirty="0" smtClean="0"/>
              <a:t>   </a:t>
            </a:r>
            <a:r>
              <a:rPr lang="en-US" altLang="en-US" sz="2600" dirty="0" smtClean="0"/>
              <a:t>TDSP Load Management Programs</a:t>
            </a:r>
            <a:br>
              <a:rPr lang="en-US" altLang="en-US" sz="2600" dirty="0" smtClean="0"/>
            </a:br>
            <a:endParaRPr lang="en-US" altLang="en-US" sz="2600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14325" y="685800"/>
            <a:ext cx="8534400" cy="5638800"/>
          </a:xfrm>
        </p:spPr>
        <p:txBody>
          <a:bodyPr/>
          <a:lstStyle/>
          <a:p>
            <a:r>
              <a:rPr lang="en-US" altLang="en-US" sz="2000" dirty="0" smtClean="0"/>
              <a:t>Programs designed to help TDSPs meet their Annual Energy Efficiency Goals set by the PUCT</a:t>
            </a:r>
            <a:r>
              <a:rPr lang="en-US" altLang="en-US" sz="2000" dirty="0" smtClean="0"/>
              <a:t>.</a:t>
            </a:r>
          </a:p>
          <a:p>
            <a:pPr>
              <a:spcBef>
                <a:spcPts val="0"/>
              </a:spcBef>
            </a:pPr>
            <a:endParaRPr lang="en-US" altLang="en-US" sz="1000" dirty="0" smtClean="0"/>
          </a:p>
          <a:p>
            <a:r>
              <a:rPr lang="en-US" altLang="en-US" sz="2000" dirty="0" smtClean="0"/>
              <a:t>Available</a:t>
            </a:r>
          </a:p>
          <a:p>
            <a:pPr lvl="1"/>
            <a:r>
              <a:rPr lang="en-US" altLang="en-US" sz="2000" dirty="0" smtClean="0"/>
              <a:t>From 1-7 pm weekdays (except holidays) </a:t>
            </a:r>
          </a:p>
          <a:p>
            <a:pPr lvl="1"/>
            <a:r>
              <a:rPr lang="en-US" altLang="en-US" sz="2000" dirty="0" smtClean="0"/>
              <a:t>June – Sept months only</a:t>
            </a:r>
          </a:p>
          <a:p>
            <a:pPr lvl="1"/>
            <a:endParaRPr lang="en-US" altLang="en-US" sz="1000" dirty="0" smtClean="0"/>
          </a:p>
          <a:p>
            <a:r>
              <a:rPr lang="en-US" altLang="en-US" sz="2000" dirty="0" smtClean="0"/>
              <a:t>Dispatched by ERCOT instruction as early as EEA Level </a:t>
            </a:r>
            <a:r>
              <a:rPr lang="en-US" altLang="en-US" sz="2000" dirty="0" smtClean="0"/>
              <a:t>2</a:t>
            </a:r>
          </a:p>
          <a:p>
            <a:endParaRPr lang="en-US" altLang="en-US" sz="1000" dirty="0"/>
          </a:p>
          <a:p>
            <a:r>
              <a:rPr lang="en-US" altLang="en-US" sz="2000" dirty="0" smtClean="0">
                <a:solidFill>
                  <a:srgbClr val="FF0000"/>
                </a:solidFill>
              </a:rPr>
              <a:t>Deployed via the Transmission Operator Hotline call</a:t>
            </a:r>
            <a:endParaRPr lang="en-US" altLang="en-US" sz="2000" dirty="0" smtClean="0">
              <a:solidFill>
                <a:srgbClr val="FF0000"/>
              </a:solidFill>
            </a:endParaRPr>
          </a:p>
          <a:p>
            <a:endParaRPr lang="en-US" altLang="en-US" sz="1000" dirty="0" smtClean="0"/>
          </a:p>
          <a:p>
            <a:r>
              <a:rPr lang="en-US" altLang="en-US" sz="2000" dirty="0" smtClean="0"/>
              <a:t>Programs vary slightly across TDSPs</a:t>
            </a:r>
          </a:p>
          <a:p>
            <a:pPr lvl="1"/>
            <a:r>
              <a:rPr lang="en-US" altLang="en-US" sz="1600" dirty="0" smtClean="0"/>
              <a:t>Available to Commercial, </a:t>
            </a:r>
            <a:r>
              <a:rPr lang="en-US" altLang="en-US" sz="1600" dirty="0"/>
              <a:t>S</a:t>
            </a:r>
            <a:r>
              <a:rPr lang="en-US" altLang="en-US" sz="1600" dirty="0" smtClean="0"/>
              <a:t>mall Industrial and Residential </a:t>
            </a:r>
            <a:r>
              <a:rPr lang="en-US" altLang="en-US" sz="1600" dirty="0" smtClean="0"/>
              <a:t>Loads</a:t>
            </a:r>
          </a:p>
          <a:p>
            <a:pPr lvl="1"/>
            <a:endParaRPr lang="en-US" altLang="en-US" sz="1000" dirty="0"/>
          </a:p>
          <a:p>
            <a:r>
              <a:rPr lang="en-US" altLang="en-US" sz="1800" dirty="0" smtClean="0"/>
              <a:t>Program Capacities</a:t>
            </a:r>
          </a:p>
          <a:p>
            <a:pPr lvl="1"/>
            <a:r>
              <a:rPr lang="en-US" altLang="en-US" sz="1600" dirty="0" smtClean="0"/>
              <a:t>2015	183.9 MWs	</a:t>
            </a:r>
          </a:p>
          <a:p>
            <a:pPr lvl="1"/>
            <a:r>
              <a:rPr lang="en-US" altLang="en-US" sz="1600" dirty="0" smtClean="0"/>
              <a:t>2016	188.6 MWs</a:t>
            </a:r>
          </a:p>
          <a:p>
            <a:pPr lvl="1"/>
            <a:r>
              <a:rPr lang="en-US" altLang="en-US" sz="1600" dirty="0" smtClean="0"/>
              <a:t>2017</a:t>
            </a:r>
            <a:r>
              <a:rPr lang="en-US" altLang="en-US" sz="1600" dirty="0" smtClean="0"/>
              <a:t> 	223.1 MWs</a:t>
            </a:r>
          </a:p>
          <a:p>
            <a:pPr lvl="1"/>
            <a:r>
              <a:rPr lang="en-US" altLang="en-US" sz="1600" dirty="0" smtClean="0"/>
              <a:t>2018	------- MWs	Information becomes available mid-May</a:t>
            </a:r>
            <a:endParaRPr lang="en-US" altLang="en-US" sz="1600" dirty="0" smtClean="0"/>
          </a:p>
          <a:p>
            <a:endParaRPr lang="en-US" altLang="en-US" sz="2000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7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annually conducts a communications meeting prior to entering into the summer months</a:t>
            </a:r>
          </a:p>
          <a:p>
            <a:endParaRPr lang="en-US" sz="1600" dirty="0" smtClean="0"/>
          </a:p>
          <a:p>
            <a:r>
              <a:rPr lang="en-US" dirty="0" smtClean="0"/>
              <a:t>2018 meeting scheduled for May 17</a:t>
            </a:r>
            <a:r>
              <a:rPr lang="en-US" baseline="30000" dirty="0" smtClean="0"/>
              <a:t>th</a:t>
            </a:r>
          </a:p>
          <a:p>
            <a:pPr marL="0" indent="0">
              <a:buNone/>
            </a:pPr>
            <a:endParaRPr lang="en-US" baseline="30000" dirty="0" smtClean="0"/>
          </a:p>
          <a:p>
            <a:r>
              <a:rPr lang="en-US" dirty="0" smtClean="0"/>
              <a:t>Contact Leslie Sopko to get on invite list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91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2600" dirty="0"/>
              <a:t>DR available for ERCOT dispatch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968564"/>
              </p:ext>
            </p:extLst>
          </p:nvPr>
        </p:nvGraphicFramePr>
        <p:xfrm>
          <a:off x="304800" y="990599"/>
          <a:ext cx="8534400" cy="4471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838200"/>
                <a:gridCol w="5791200"/>
              </a:tblGrid>
              <a:tr h="348343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Service</a:t>
                      </a: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MWs</a:t>
                      </a: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Notes</a:t>
                      </a: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844041"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pPr algn="l"/>
                      <a:endParaRPr lang="en-US" sz="1400" dirty="0" smtClean="0"/>
                    </a:p>
                    <a:p>
                      <a:pPr algn="l"/>
                      <a:endParaRPr lang="en-US" sz="1400" dirty="0" smtClean="0"/>
                    </a:p>
                    <a:p>
                      <a:pPr algn="l"/>
                      <a:r>
                        <a:rPr lang="en-US" sz="1400" dirty="0" smtClean="0"/>
                        <a:t>Load Resources providing Responsive Reserve</a:t>
                      </a:r>
                    </a:p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Service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(RRS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≤</a:t>
                      </a:r>
                      <a:r>
                        <a:rPr lang="en-US" sz="1400" dirty="0" smtClean="0"/>
                        <a:t>1400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Non</a:t>
                      </a:r>
                      <a:r>
                        <a:rPr lang="en-US" sz="1400" baseline="0" dirty="0" smtClean="0"/>
                        <a:t>-Controllable Load Resources </a:t>
                      </a:r>
                      <a:r>
                        <a:rPr lang="en-US" sz="1400" dirty="0" smtClean="0"/>
                        <a:t>-- procured on an hourly basis in</a:t>
                      </a:r>
                      <a:r>
                        <a:rPr lang="en-US" sz="1400" baseline="0" dirty="0" smtClean="0"/>
                        <a:t> the Day-Ahead Market for next Operating Day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Deployed via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XML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instruction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followed by All QSE Hotline call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or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instantaneously based on grid frequency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&lt; 4400 MWs registered and qualified to provide RRS </a:t>
                      </a:r>
                      <a:endParaRPr lang="en-US" sz="14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03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Emergency Response Service (ERS)</a:t>
                      </a:r>
                    </a:p>
                    <a:p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900*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DR and DG assets with 10- or 30-minute ramp periods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Deployed via XML Instruction followed by All QSE Hotline call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Procured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three times per year (4-month strips), with 6 Time Periods within each contract term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03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TDSP Load Management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Programs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223*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C&amp;I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and Residential Loads procured for 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ummer peak hours only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Dispatched concurrently with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ERS through agreements between ERCOT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TDSPs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Deployed via TO Hotline Call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2200" y="5822797"/>
            <a:ext cx="401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Summer 2017 contracted capacities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7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600" dirty="0" smtClean="0"/>
              <a:t>Load Resources Providing RRS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2" y="841310"/>
            <a:ext cx="8338457" cy="5407090"/>
          </a:xfrm>
        </p:spPr>
        <p:txBody>
          <a:bodyPr/>
          <a:lstStyle/>
          <a:p>
            <a:r>
              <a:rPr lang="en-US" sz="1800" dirty="0" smtClean="0"/>
              <a:t>Responsive Reserve Service </a:t>
            </a:r>
            <a:r>
              <a:rPr lang="en-US" sz="1800" dirty="0" smtClean="0"/>
              <a:t>Deployment </a:t>
            </a:r>
            <a:r>
              <a:rPr lang="en-US" sz="1800" dirty="0" smtClean="0"/>
              <a:t>Requirements</a:t>
            </a:r>
          </a:p>
          <a:p>
            <a:pPr lvl="1"/>
            <a:r>
              <a:rPr lang="en-US" sz="1800" dirty="0" smtClean="0">
                <a:latin typeface="+mj-lt"/>
              </a:rPr>
              <a:t>Manually by Operators during an Emergency using XML followed by VDI</a:t>
            </a:r>
          </a:p>
          <a:p>
            <a:pPr lvl="2"/>
            <a:r>
              <a:rPr lang="en-US" sz="1800" dirty="0" smtClean="0">
                <a:latin typeface="+mj-lt"/>
              </a:rPr>
              <a:t>System Capacity Issues (declared Energy Emergency Alert)</a:t>
            </a:r>
          </a:p>
          <a:p>
            <a:pPr lvl="3"/>
            <a:r>
              <a:rPr lang="en-US" sz="1400" dirty="0" smtClean="0">
                <a:latin typeface="+mj-lt"/>
              </a:rPr>
              <a:t>Capacity split into two </a:t>
            </a:r>
            <a:r>
              <a:rPr lang="en-US" sz="1400" dirty="0" smtClean="0">
                <a:latin typeface="+mj-lt"/>
              </a:rPr>
              <a:t>groups (group 1 &amp; 2)</a:t>
            </a:r>
            <a:endParaRPr lang="en-US" sz="1400" dirty="0" smtClean="0">
              <a:latin typeface="+mj-lt"/>
            </a:endParaRPr>
          </a:p>
          <a:p>
            <a:pPr lvl="3"/>
            <a:r>
              <a:rPr lang="en-US" sz="1400" dirty="0" smtClean="0">
                <a:latin typeface="+mj-lt"/>
              </a:rPr>
              <a:t>Deployment could be for single group or all</a:t>
            </a:r>
          </a:p>
          <a:p>
            <a:pPr lvl="2"/>
            <a:r>
              <a:rPr lang="en-US" sz="1800" dirty="0" smtClean="0">
                <a:latin typeface="+mj-lt"/>
              </a:rPr>
              <a:t>Interconnection Reliability Operating Limit (IROL) Violations</a:t>
            </a:r>
          </a:p>
          <a:p>
            <a:pPr lvl="3"/>
            <a:r>
              <a:rPr lang="en-US" sz="1400" dirty="0" smtClean="0">
                <a:latin typeface="+mj-lt"/>
              </a:rPr>
              <a:t>Resource Specific Instruction </a:t>
            </a:r>
          </a:p>
          <a:p>
            <a:pPr lvl="2"/>
            <a:r>
              <a:rPr lang="en-US" sz="1800" dirty="0" smtClean="0">
                <a:latin typeface="+mj-lt"/>
              </a:rPr>
              <a:t>As a last resort before firm Load Shedding</a:t>
            </a:r>
          </a:p>
          <a:p>
            <a:pPr lvl="2"/>
            <a:r>
              <a:rPr lang="en-US" sz="1800" dirty="0" smtClean="0">
                <a:latin typeface="+mj-lt"/>
              </a:rPr>
              <a:t>Required to deploy within 10 minutes of instruction being issued</a:t>
            </a:r>
          </a:p>
          <a:p>
            <a:pPr lvl="2"/>
            <a:r>
              <a:rPr lang="en-US" sz="1800" dirty="0" smtClean="0">
                <a:latin typeface="+mj-lt"/>
              </a:rPr>
              <a:t>Required to remain deployed until recalled</a:t>
            </a:r>
          </a:p>
          <a:p>
            <a:pPr lvl="1"/>
            <a:r>
              <a:rPr lang="en-US" sz="1800" dirty="0" smtClean="0">
                <a:latin typeface="+mj-lt"/>
              </a:rPr>
              <a:t>Automatic Response to Underfrequency Event</a:t>
            </a:r>
          </a:p>
          <a:p>
            <a:pPr lvl="2"/>
            <a:r>
              <a:rPr lang="en-US" sz="1800" dirty="0" smtClean="0">
                <a:latin typeface="+mj-lt"/>
              </a:rPr>
              <a:t>UFR set to trip at no less than 59.7 hz with 20 cycle delay</a:t>
            </a:r>
          </a:p>
          <a:p>
            <a:pPr lvl="2"/>
            <a:r>
              <a:rPr lang="en-US" sz="1800" dirty="0" smtClean="0">
                <a:latin typeface="+mj-lt"/>
              </a:rPr>
              <a:t>Required to remain deployed until </a:t>
            </a:r>
            <a:r>
              <a:rPr lang="en-US" sz="1800" dirty="0" smtClean="0">
                <a:latin typeface="+mj-lt"/>
              </a:rPr>
              <a:t>recalled</a:t>
            </a:r>
          </a:p>
          <a:p>
            <a:pPr lvl="1"/>
            <a:r>
              <a:rPr lang="en-US" sz="2000" dirty="0" smtClean="0">
                <a:latin typeface="+mj-lt"/>
              </a:rPr>
              <a:t>Once recalled must return to pre-deployment level within 3 hours</a:t>
            </a:r>
            <a:endParaRPr lang="en-US" sz="2000" dirty="0"/>
          </a:p>
          <a:p>
            <a:pPr marL="0" indent="0">
              <a:buNone/>
            </a:pPr>
            <a:endParaRPr lang="en-US" sz="1800" dirty="0" smtClean="0"/>
          </a:p>
          <a:p>
            <a:pPr lvl="1"/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Resource Deployment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XML Instruction</a:t>
            </a:r>
          </a:p>
          <a:p>
            <a:r>
              <a:rPr lang="en-US" sz="2000" dirty="0" smtClean="0"/>
              <a:t>AS_TYPE</a:t>
            </a:r>
            <a:r>
              <a:rPr lang="en-US" sz="2000" dirty="0"/>
              <a:t>: </a:t>
            </a:r>
            <a:r>
              <a:rPr lang="en-US" sz="2000" dirty="0" smtClean="0"/>
              <a:t>RRS</a:t>
            </a:r>
          </a:p>
          <a:p>
            <a:r>
              <a:rPr lang="en-US" sz="2000" dirty="0" smtClean="0"/>
              <a:t>RES_NAME</a:t>
            </a:r>
            <a:r>
              <a:rPr lang="en-US" sz="2000" dirty="0"/>
              <a:t>: </a:t>
            </a:r>
            <a:r>
              <a:rPr lang="en-US" sz="2000" dirty="0" smtClean="0"/>
              <a:t>XXXXXXXX_LD2</a:t>
            </a:r>
          </a:p>
          <a:p>
            <a:r>
              <a:rPr lang="en-US" sz="2000" dirty="0" smtClean="0"/>
              <a:t>DEPLOY_MW</a:t>
            </a:r>
            <a:r>
              <a:rPr lang="en-US" sz="2000" dirty="0"/>
              <a:t>:    </a:t>
            </a:r>
            <a:r>
              <a:rPr lang="en-US" sz="2000" dirty="0" smtClean="0"/>
              <a:t>2.9</a:t>
            </a:r>
          </a:p>
          <a:p>
            <a:r>
              <a:rPr lang="en-US" sz="2000" dirty="0" smtClean="0"/>
              <a:t>BEGIN_TIME</a:t>
            </a:r>
            <a:r>
              <a:rPr lang="en-US" sz="2000" dirty="0"/>
              <a:t>: 2017-06-09 </a:t>
            </a:r>
            <a:r>
              <a:rPr lang="en-US" sz="2000" dirty="0" smtClean="0"/>
              <a:t>10:15:57</a:t>
            </a:r>
          </a:p>
          <a:p>
            <a:r>
              <a:rPr lang="en-US" sz="2000" dirty="0" smtClean="0"/>
              <a:t>END_TIME</a:t>
            </a:r>
            <a:r>
              <a:rPr lang="en-US" sz="2000" dirty="0"/>
              <a:t>: 2017-06-09 </a:t>
            </a:r>
            <a:r>
              <a:rPr lang="en-US" sz="2000" dirty="0" smtClean="0"/>
              <a:t>11:00:00</a:t>
            </a:r>
          </a:p>
          <a:p>
            <a:r>
              <a:rPr lang="en-US" sz="2000" dirty="0" smtClean="0"/>
              <a:t>DURATION</a:t>
            </a:r>
            <a:r>
              <a:rPr lang="en-US" sz="2000" dirty="0"/>
              <a:t>:     0 </a:t>
            </a:r>
            <a:r>
              <a:rPr lang="en-US" sz="2000" dirty="0" err="1"/>
              <a:t>Hrs</a:t>
            </a:r>
            <a:r>
              <a:rPr lang="en-US" sz="2000" dirty="0"/>
              <a:t>  44 </a:t>
            </a:r>
            <a:r>
              <a:rPr lang="en-US" sz="2000" dirty="0" smtClean="0"/>
              <a:t>Mins</a:t>
            </a:r>
            <a:endParaRPr lang="en-US" sz="2000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All QSE Hotline Call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Scripts for all verbal deployments available on ERCOT MIS.  The ramp period starts at the conclusion of the VDI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600" dirty="0" smtClean="0"/>
              <a:t>Load Resource deployment Events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818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Since 2012 there have been 10 LR deployment events</a:t>
            </a:r>
          </a:p>
          <a:p>
            <a:pPr lvl="1"/>
            <a:r>
              <a:rPr lang="en-US" sz="1600" dirty="0" smtClean="0"/>
              <a:t>9 of the 10 were UFR deployments</a:t>
            </a:r>
          </a:p>
          <a:p>
            <a:pPr lvl="1"/>
            <a:r>
              <a:rPr lang="en-US" sz="1600" dirty="0" smtClean="0"/>
              <a:t>1 event due to system wide capacity insufficiency (Jan 6, 2014)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 smtClean="0"/>
              <a:t>UFR events typically last less than 15 minutes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Manual deployment are typically much longer (1+ hours) 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62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600" dirty="0" smtClean="0"/>
              <a:t>Emergency Response Service (ERS)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pPr>
              <a:defRPr/>
            </a:pPr>
            <a:r>
              <a:rPr lang="en-US" sz="1800" dirty="0"/>
              <a:t>ERS may be provided by:</a:t>
            </a:r>
          </a:p>
          <a:p>
            <a:pPr lvl="1">
              <a:defRPr/>
            </a:pPr>
            <a:r>
              <a:rPr lang="en-US" sz="1800" dirty="0"/>
              <a:t>Loads or Back-up-Generation capable of being deployed within specified ramp rates</a:t>
            </a:r>
          </a:p>
          <a:p>
            <a:pPr lvl="1">
              <a:defRPr/>
            </a:pPr>
            <a:r>
              <a:rPr lang="en-US" sz="1800" dirty="0"/>
              <a:t>Distributed Generation capable of injecting energy within specified ramp rates</a:t>
            </a:r>
          </a:p>
          <a:p>
            <a:pPr lvl="1">
              <a:defRPr/>
            </a:pPr>
            <a:r>
              <a:rPr lang="en-US" sz="1800" dirty="0"/>
              <a:t>ERS Product Types</a:t>
            </a:r>
          </a:p>
          <a:p>
            <a:pPr lvl="2">
              <a:defRPr/>
            </a:pPr>
            <a:r>
              <a:rPr lang="en-US" sz="1800" dirty="0" smtClean="0"/>
              <a:t>Non-Weather Sensitive ERS-10</a:t>
            </a:r>
          </a:p>
          <a:p>
            <a:pPr lvl="2">
              <a:defRPr/>
            </a:pPr>
            <a:r>
              <a:rPr lang="en-US" sz="1800" dirty="0" smtClean="0"/>
              <a:t>Weather </a:t>
            </a:r>
            <a:r>
              <a:rPr lang="en-US" sz="1800" dirty="0"/>
              <a:t>Sensitive </a:t>
            </a:r>
            <a:r>
              <a:rPr lang="en-US" sz="1800" dirty="0" smtClean="0"/>
              <a:t>ERS-10</a:t>
            </a:r>
          </a:p>
          <a:p>
            <a:pPr lvl="2">
              <a:defRPr/>
            </a:pPr>
            <a:r>
              <a:rPr lang="en-US" sz="1800" dirty="0"/>
              <a:t>Non-Weather Sensitive </a:t>
            </a:r>
            <a:r>
              <a:rPr lang="en-US" sz="1800" dirty="0" smtClean="0"/>
              <a:t>ERS-30</a:t>
            </a:r>
          </a:p>
          <a:p>
            <a:pPr lvl="2">
              <a:defRPr/>
            </a:pPr>
            <a:r>
              <a:rPr lang="en-US" sz="1800" dirty="0" smtClean="0"/>
              <a:t>Weather </a:t>
            </a:r>
            <a:r>
              <a:rPr lang="en-US" sz="1800" dirty="0"/>
              <a:t>Sensitive </a:t>
            </a:r>
            <a:r>
              <a:rPr lang="en-US" sz="1800" dirty="0" smtClean="0"/>
              <a:t>ERS-3030-Minute </a:t>
            </a:r>
            <a:r>
              <a:rPr lang="en-US" sz="1800" dirty="0"/>
              <a:t>Ramp ERS</a:t>
            </a:r>
          </a:p>
          <a:p>
            <a:pPr>
              <a:defRPr/>
            </a:pPr>
            <a:r>
              <a:rPr lang="en-US" sz="1800" dirty="0"/>
              <a:t>Interval Metering Required</a:t>
            </a:r>
          </a:p>
          <a:p>
            <a:pPr>
              <a:defRPr/>
            </a:pPr>
            <a:r>
              <a:rPr lang="en-US" sz="1800" dirty="0"/>
              <a:t>No Real-Time telemetry Required</a:t>
            </a:r>
          </a:p>
          <a:p>
            <a:pPr marL="0" indent="0">
              <a:buNone/>
            </a:pPr>
            <a:r>
              <a:rPr lang="en-US" sz="1100" dirty="0" smtClean="0"/>
              <a:t>	</a:t>
            </a:r>
            <a:endParaRPr lang="en-US" sz="11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14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ERS-Deployment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ERCOT must be in EEA Level 1, 2 or 3 to deploy ERS-30</a:t>
            </a:r>
          </a:p>
          <a:p>
            <a:r>
              <a:rPr lang="en-US" sz="2000" dirty="0"/>
              <a:t>ERCOT must be in EEA Level </a:t>
            </a:r>
            <a:r>
              <a:rPr lang="en-US" sz="2000" dirty="0" smtClean="0"/>
              <a:t>2 </a:t>
            </a:r>
            <a:r>
              <a:rPr lang="en-US" sz="2000" dirty="0"/>
              <a:t>or 3 to deploy </a:t>
            </a:r>
            <a:r>
              <a:rPr lang="en-US" sz="2000" dirty="0" smtClean="0"/>
              <a:t>ERS-10</a:t>
            </a:r>
          </a:p>
          <a:p>
            <a:endParaRPr lang="en-US" sz="2000" dirty="0" smtClean="0"/>
          </a:p>
          <a:p>
            <a:r>
              <a:rPr lang="en-US" sz="2000" dirty="0" smtClean="0"/>
              <a:t>Deploys </a:t>
            </a:r>
            <a:r>
              <a:rPr lang="en-US" sz="2000" dirty="0"/>
              <a:t>available contracted Emergency Response Service </a:t>
            </a:r>
            <a:r>
              <a:rPr lang="en-US" sz="2000" dirty="0" smtClean="0"/>
              <a:t>via </a:t>
            </a:r>
            <a:r>
              <a:rPr lang="en-US" sz="2000" dirty="0"/>
              <a:t>an Extensible Markup Language (XML) message followed by a Verbal Dispatch Instruction (VDI) to the all-QSE </a:t>
            </a:r>
            <a:r>
              <a:rPr lang="en-US" sz="2000" dirty="0" smtClean="0"/>
              <a:t>Hotline</a:t>
            </a:r>
          </a:p>
          <a:p>
            <a:endParaRPr lang="en-US" sz="2000" dirty="0" smtClean="0"/>
          </a:p>
          <a:p>
            <a:r>
              <a:rPr lang="en-US" sz="2000" dirty="0" smtClean="0"/>
              <a:t>ERS Resources must be fully deployed by the end of their contracted ramp period (either 30 or 10 minutes)</a:t>
            </a:r>
          </a:p>
          <a:p>
            <a:endParaRPr lang="en-US" sz="2000" dirty="0"/>
          </a:p>
          <a:p>
            <a:r>
              <a:rPr lang="en-US" sz="2000" dirty="0"/>
              <a:t>ERCOT shall notify QSEs of the release of </a:t>
            </a:r>
            <a:r>
              <a:rPr lang="en-US" sz="2000" dirty="0" smtClean="0"/>
              <a:t>ERS </a:t>
            </a:r>
            <a:r>
              <a:rPr lang="en-US" sz="2000" dirty="0"/>
              <a:t>via an XML message followed by VDI to the all-QSE Hotline.  </a:t>
            </a:r>
            <a:endParaRPr lang="en-US" sz="2000" dirty="0" smtClean="0"/>
          </a:p>
          <a:p>
            <a:r>
              <a:rPr lang="en-US" sz="2000" dirty="0" smtClean="0"/>
              <a:t>Upon release by ERCOT ERS Resources must return to a condition capable of meeting its ERS performance requirements as soon as practical, but no later than 10 hours following release.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78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Deployment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XML Instruction</a:t>
            </a:r>
          </a:p>
          <a:p>
            <a:r>
              <a:rPr lang="en-US" sz="1800" dirty="0" smtClean="0"/>
              <a:t>AS_TYPE</a:t>
            </a:r>
            <a:r>
              <a:rPr lang="en-US" sz="1800" dirty="0"/>
              <a:t>: ERS, </a:t>
            </a:r>
            <a:endParaRPr lang="en-US" sz="1800" dirty="0" smtClean="0"/>
          </a:p>
          <a:p>
            <a:r>
              <a:rPr lang="en-US" sz="1800" dirty="0" smtClean="0"/>
              <a:t>QSE_NAME</a:t>
            </a:r>
            <a:r>
              <a:rPr lang="en-US" sz="1800" dirty="0"/>
              <a:t>: QWXYZ, </a:t>
            </a:r>
            <a:endParaRPr lang="en-US" sz="1800" dirty="0" smtClean="0"/>
          </a:p>
          <a:p>
            <a:r>
              <a:rPr lang="en-US" sz="1800" dirty="0" smtClean="0"/>
              <a:t>RAMP_TYPE</a:t>
            </a:r>
            <a:r>
              <a:rPr lang="en-US" sz="1800" dirty="0"/>
              <a:t>: 10 </a:t>
            </a:r>
            <a:r>
              <a:rPr lang="en-US" sz="1800" dirty="0" smtClean="0"/>
              <a:t>or 30  </a:t>
            </a:r>
          </a:p>
          <a:p>
            <a:r>
              <a:rPr lang="en-US" sz="1800" dirty="0" smtClean="0"/>
              <a:t>GROUP_NUMBER</a:t>
            </a:r>
            <a:r>
              <a:rPr lang="en-US" sz="1800" dirty="0"/>
              <a:t>: </a:t>
            </a:r>
            <a:r>
              <a:rPr lang="en-US" sz="1800" dirty="0" smtClean="0"/>
              <a:t>1, 2, 3</a:t>
            </a:r>
            <a:r>
              <a:rPr lang="en-US" sz="1800" dirty="0"/>
              <a:t>, </a:t>
            </a:r>
            <a:r>
              <a:rPr lang="en-US" sz="1800" dirty="0" smtClean="0"/>
              <a:t>4 (number represents ERS service type)</a:t>
            </a:r>
          </a:p>
          <a:p>
            <a:r>
              <a:rPr lang="en-US" sz="1800" dirty="0" smtClean="0"/>
              <a:t>GROUP_TYPE</a:t>
            </a:r>
            <a:r>
              <a:rPr lang="en-US" sz="1800" dirty="0"/>
              <a:t>: </a:t>
            </a:r>
            <a:r>
              <a:rPr lang="en-US" sz="1800" dirty="0" smtClean="0"/>
              <a:t>d (represents event deployment)</a:t>
            </a:r>
          </a:p>
          <a:p>
            <a:r>
              <a:rPr lang="en-US" sz="1800" dirty="0" smtClean="0"/>
              <a:t>WS_TYPE</a:t>
            </a:r>
            <a:r>
              <a:rPr lang="en-US" sz="1800" dirty="0"/>
              <a:t>: NON-WS </a:t>
            </a:r>
            <a:r>
              <a:rPr lang="en-US" sz="1800" dirty="0" smtClean="0"/>
              <a:t>or WS </a:t>
            </a:r>
          </a:p>
          <a:p>
            <a:r>
              <a:rPr lang="en-US" sz="1800" dirty="0" smtClean="0"/>
              <a:t>DEPLOY_MW</a:t>
            </a:r>
            <a:r>
              <a:rPr lang="en-US" sz="1800" dirty="0"/>
              <a:t>:    0.0, </a:t>
            </a:r>
            <a:r>
              <a:rPr lang="en-US" sz="1800" dirty="0" smtClean="0"/>
              <a:t>(obligation)</a:t>
            </a:r>
          </a:p>
          <a:p>
            <a:r>
              <a:rPr lang="en-US" sz="1800" dirty="0" smtClean="0"/>
              <a:t>BUSINESS_HOUR</a:t>
            </a:r>
            <a:r>
              <a:rPr lang="en-US" sz="1800" dirty="0"/>
              <a:t>: </a:t>
            </a:r>
            <a:r>
              <a:rPr lang="en-US" sz="1800" dirty="0" smtClean="0"/>
              <a:t>TP1</a:t>
            </a:r>
            <a:r>
              <a:rPr lang="en-US" sz="1800" dirty="0"/>
              <a:t> </a:t>
            </a:r>
            <a:r>
              <a:rPr lang="en-US" sz="1800" dirty="0" smtClean="0"/>
              <a:t>– TP6</a:t>
            </a:r>
          </a:p>
          <a:p>
            <a:r>
              <a:rPr lang="en-US" sz="1800" dirty="0" smtClean="0"/>
              <a:t>BEGIN_TIME</a:t>
            </a:r>
            <a:r>
              <a:rPr lang="en-US" sz="1800" dirty="0"/>
              <a:t>: </a:t>
            </a:r>
            <a:r>
              <a:rPr lang="en-US" sz="1800" dirty="0" smtClean="0"/>
              <a:t>2018-09-03 11:46:01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All QSE Hotline Call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Scripts for all verbal deployments available on ERCOT MIS.  The ramp period starts at the conclusion of the VDI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RMS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1888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c34af464-7aa1-4edd-9be4-83dffc1cb926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3644</TotalTime>
  <Words>757</Words>
  <Application>Microsoft Office PowerPoint</Application>
  <PresentationFormat>On-screen Show (4:3)</PresentationFormat>
  <Paragraphs>162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Summer Communication</vt:lpstr>
      <vt:lpstr>DR available for ERCOT dispatch</vt:lpstr>
      <vt:lpstr>Load Resources Providing RRS</vt:lpstr>
      <vt:lpstr>Load Resource Deployment Instructions</vt:lpstr>
      <vt:lpstr>Load Resource deployment Events</vt:lpstr>
      <vt:lpstr>Emergency Response Service (ERS)</vt:lpstr>
      <vt:lpstr>ERS-Deployment</vt:lpstr>
      <vt:lpstr>ERS Deployment Instructions</vt:lpstr>
      <vt:lpstr>PowerPoint Presentation</vt:lpstr>
      <vt:lpstr>   TDSP Load Management Programs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100</cp:revision>
  <cp:lastPrinted>2017-05-24T18:51:05Z</cp:lastPrinted>
  <dcterms:created xsi:type="dcterms:W3CDTF">2016-01-21T15:20:31Z</dcterms:created>
  <dcterms:modified xsi:type="dcterms:W3CDTF">2018-04-02T19:01:23Z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