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370" r:id="rId2"/>
    <p:sldId id="398" r:id="rId3"/>
    <p:sldId id="400" r:id="rId4"/>
    <p:sldId id="385" r:id="rId5"/>
    <p:sldId id="380" r:id="rId6"/>
    <p:sldId id="3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224">
          <p15:clr>
            <a:srgbClr val="A4A3A4"/>
          </p15:clr>
        </p15:guide>
        <p15:guide id="2" pos="153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294171"/>
    <a:srgbClr val="40949A"/>
    <a:srgbClr val="DDDDDD"/>
    <a:srgbClr val="FF3300"/>
    <a:srgbClr val="FF9900"/>
    <a:srgbClr val="5469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36" autoAdjust="0"/>
    <p:restoredTop sz="94660"/>
  </p:normalViewPr>
  <p:slideViewPr>
    <p:cSldViewPr>
      <p:cViewPr varScale="1">
        <p:scale>
          <a:sx n="85" d="100"/>
          <a:sy n="85" d="100"/>
        </p:scale>
        <p:origin x="1104" y="90"/>
      </p:cViewPr>
      <p:guideLst>
        <p:guide orient="horz" pos="4224"/>
        <p:guide pos="15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1E67AEE-8CC1-4A0B-A9B6-7A0EA26C25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185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5F4E91-82B0-4B0A-B027-BD0D9A9E2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E63C12-58CE-4440-A1BF-0B7C561A99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686800" cy="685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66800"/>
            <a:ext cx="8229600" cy="47244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B53AA-B243-4AFA-AE7D-A4D34BCED2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5C669-FB09-4A92-913B-0BA846DAB37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9CC92-127D-4848-9213-EA7DAAA412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1EDB76-CD43-480E-8EA0-CC06EF22C0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66B115-F29F-48A1-9E11-9E3CE3F393C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FD4DE-F1B7-4669-99F6-06BC1BE774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5D72C-229D-4F03-A50E-FE97AACDD8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9E0F6C-C800-4268-B636-BF74DBEF15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1CB72A-E33B-43FC-913A-F3DE954CEE9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E74527-A6B7-4978-8CA2-A96E52BABC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3559" name="Rectangle 7"/>
          <p:cNvSpPr>
            <a:spLocks noChangeArrowheads="1"/>
          </p:cNvSpPr>
          <p:nvPr userDrawn="1"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23563" name="Line 11"/>
          <p:cNvSpPr>
            <a:spLocks noChangeShapeType="1"/>
          </p:cNvSpPr>
          <p:nvPr userDrawn="1"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23564" name="Line 12"/>
          <p:cNvSpPr>
            <a:spLocks noChangeShapeType="1"/>
          </p:cNvSpPr>
          <p:nvPr userDrawn="1"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fld id="{30AE3F6D-6E55-4F4D-8DFA-3811BE74B05E}" type="slidenum">
              <a:rPr lang="en-US" sz="1200"/>
              <a:pPr algn="ctr">
                <a:defRPr/>
              </a:pPr>
              <a:t>‹#›</a:t>
            </a:fld>
            <a:endParaRPr 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51" r:id="rId12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services/trainin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 txBox="1">
            <a:spLocks noGrp="1" noChangeArrowheads="1"/>
          </p:cNvSpPr>
          <p:nvPr/>
        </p:nvSpPr>
        <p:spPr bwMode="auto">
          <a:xfrm>
            <a:off x="1981200" y="5067300"/>
            <a:ext cx="441960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 dirty="0"/>
          </a:p>
        </p:txBody>
      </p:sp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505200"/>
            <a:ext cx="6324600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n-US" sz="2800" b="0" dirty="0">
                <a:latin typeface="Calibri" panose="020F0502020204030204" pitchFamily="34" charset="0"/>
              </a:rPr>
              <a:t>Update to RMS</a:t>
            </a:r>
          </a:p>
          <a:p>
            <a:pPr marL="0" indent="0" algn="ctr">
              <a:buNone/>
            </a:pPr>
            <a:r>
              <a:rPr lang="en-US" sz="2800" dirty="0">
                <a:latin typeface="Calibri" panose="020F0502020204030204" pitchFamily="34" charset="0"/>
              </a:rPr>
              <a:t>Tuesday, April 3</a:t>
            </a:r>
            <a:r>
              <a:rPr lang="en-US" sz="2800" baseline="30000" dirty="0">
                <a:latin typeface="Calibri" panose="020F0502020204030204" pitchFamily="34" charset="0"/>
              </a:rPr>
              <a:t>rd</a:t>
            </a:r>
            <a:r>
              <a:rPr lang="en-US" sz="2800" dirty="0">
                <a:latin typeface="Calibri" panose="020F0502020204030204" pitchFamily="34" charset="0"/>
              </a:rPr>
              <a:t> , 2018</a:t>
            </a:r>
            <a:endParaRPr lang="en-US" sz="2800" b="0" dirty="0">
              <a:latin typeface="Calibri" panose="020F0502020204030204" pitchFamily="34" charset="0"/>
            </a:endParaRPr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762000" y="1295400"/>
            <a:ext cx="7543800" cy="1828800"/>
          </a:xfrm>
        </p:spPr>
        <p:txBody>
          <a:bodyPr/>
          <a:lstStyle/>
          <a:p>
            <a:pPr algn="ctr" eaLnBrk="1" hangingPunct="1"/>
            <a:r>
              <a:rPr lang="en-US" sz="4400" b="1" dirty="0">
                <a:latin typeface="Calibri" panose="020F0502020204030204" pitchFamily="34" charset="0"/>
              </a:rPr>
              <a:t>ERCOT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Retail Market Training</a:t>
            </a:r>
            <a:br>
              <a:rPr lang="en-US" sz="4400" b="1" dirty="0">
                <a:latin typeface="Calibri" panose="020F0502020204030204" pitchFamily="34" charset="0"/>
              </a:rPr>
            </a:br>
            <a:r>
              <a:rPr lang="en-US" sz="4400" b="1" dirty="0">
                <a:latin typeface="Calibri" panose="020F0502020204030204" pitchFamily="34" charset="0"/>
              </a:rPr>
              <a:t> Task Force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19099" y="5507665"/>
            <a:ext cx="8305801" cy="476250"/>
          </a:xfrm>
        </p:spPr>
        <p:txBody>
          <a:bodyPr/>
          <a:lstStyle/>
          <a:p>
            <a:pPr>
              <a:defRPr/>
            </a:pPr>
            <a:r>
              <a:rPr lang="en-US" sz="1400" dirty="0">
                <a:solidFill>
                  <a:schemeClr val="accent5">
                    <a:lumMod val="50000"/>
                  </a:schemeClr>
                </a:solidFill>
              </a:rPr>
              <a:t>Debbie McKeever, Oncor               Tomas Fernandez, NRG            Sheri Wiegand, TXU Energy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Retail Training Scheduled for 2018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457968"/>
              </p:ext>
            </p:extLst>
          </p:nvPr>
        </p:nvGraphicFramePr>
        <p:xfrm>
          <a:off x="381001" y="1676400"/>
          <a:ext cx="8381999" cy="3002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473">
                  <a:extLst>
                    <a:ext uri="{9D8B030D-6E8A-4147-A177-3AD203B41FA5}">
                      <a16:colId xmlns:a16="http://schemas.microsoft.com/office/drawing/2014/main" val="2233227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933199621"/>
                    </a:ext>
                  </a:extLst>
                </a:gridCol>
                <a:gridCol w="3296504">
                  <a:extLst>
                    <a:ext uri="{9D8B030D-6E8A-4147-A177-3AD203B41FA5}">
                      <a16:colId xmlns:a16="http://schemas.microsoft.com/office/drawing/2014/main" val="824862176"/>
                    </a:ext>
                  </a:extLst>
                </a:gridCol>
                <a:gridCol w="1552222">
                  <a:extLst>
                    <a:ext uri="{9D8B030D-6E8A-4147-A177-3AD203B41FA5}">
                      <a16:colId xmlns:a16="http://schemas.microsoft.com/office/drawing/2014/main" val="2889308802"/>
                    </a:ext>
                  </a:extLst>
                </a:gridCol>
              </a:tblGrid>
              <a:tr h="392125">
                <a:tc gridSpan="4"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Remaining Schedule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for Retail Training  - 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</a:rPr>
                        <a:t>2018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858444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DALLAS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MAY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b="1" i="0" u="sng" dirty="0"/>
                        <a:t>Oncor – Instructor Led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5768609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</a:t>
                      </a:r>
                      <a:r>
                        <a:rPr lang="en-US" baseline="30000" dirty="0"/>
                        <a:t>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3391960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2</a:t>
                      </a:r>
                      <a:r>
                        <a:rPr lang="en-US" baseline="30000" dirty="0"/>
                        <a:t>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MARKETRAK - IAG </a:t>
                      </a:r>
                    </a:p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1243217"/>
                  </a:ext>
                </a:extLst>
              </a:tr>
              <a:tr h="397497">
                <a:tc>
                  <a:txBody>
                    <a:bodyPr/>
                    <a:lstStyle/>
                    <a:p>
                      <a:r>
                        <a:rPr lang="en-US" b="1" i="0" u="sng" dirty="0"/>
                        <a:t>HOUSTON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SEPTEMBER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0" u="sng" dirty="0"/>
                        <a:t>CenterPoint</a:t>
                      </a:r>
                      <a:r>
                        <a:rPr lang="en-US" b="1" i="0" u="sng" baseline="0" dirty="0"/>
                        <a:t> – Instructor Led</a:t>
                      </a:r>
                      <a:endParaRPr lang="en-US" b="1" i="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9378628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TUESDAY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</a:t>
                      </a:r>
                      <a:r>
                        <a:rPr lang="en-US" baseline="0" dirty="0"/>
                        <a:t> 25</a:t>
                      </a:r>
                      <a:r>
                        <a:rPr lang="en-US" baseline="30000" dirty="0"/>
                        <a:t>th</a:t>
                      </a:r>
                      <a:r>
                        <a:rPr lang="en-US" baseline="0" dirty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RETAIL 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 – 4:00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1849106"/>
                  </a:ext>
                </a:extLst>
              </a:tr>
              <a:tr h="392125">
                <a:tc>
                  <a:txBody>
                    <a:bodyPr/>
                    <a:lstStyle/>
                    <a:p>
                      <a:pPr algn="r"/>
                      <a:r>
                        <a:rPr lang="en-US" i="0" dirty="0"/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September 26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/>
                        <a:t>TxSET</a:t>
                      </a:r>
                      <a:r>
                        <a:rPr lang="en-US" dirty="0"/>
                        <a:t>  OVERVIEW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9:00</a:t>
                      </a:r>
                      <a:r>
                        <a:rPr lang="en-US" baseline="0" dirty="0"/>
                        <a:t> – 4:00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302649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3685957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10ADE7-97D5-46F5-8FCB-E81F6E8E02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MarkeTrak</a:t>
            </a:r>
            <a:r>
              <a:rPr lang="en-US" dirty="0"/>
              <a:t> / Inadvertent Gain Training – May 2018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C2D6B-B9FF-4B6C-9FC8-7288B9CEB1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24400"/>
          </a:xfrm>
        </p:spPr>
        <p:txBody>
          <a:bodyPr/>
          <a:lstStyle/>
          <a:p>
            <a:r>
              <a:rPr lang="en-US" sz="2000" b="0" dirty="0"/>
              <a:t>What is </a:t>
            </a:r>
            <a:r>
              <a:rPr lang="en-US" sz="2000" b="0" dirty="0" err="1"/>
              <a:t>MarkeTrak</a:t>
            </a:r>
            <a:r>
              <a:rPr lang="en-US" sz="2000" b="0" dirty="0"/>
              <a:t>?</a:t>
            </a:r>
          </a:p>
          <a:p>
            <a:pPr lvl="1"/>
            <a:r>
              <a:rPr lang="en-US" sz="2000" dirty="0"/>
              <a:t>Navigation</a:t>
            </a:r>
          </a:p>
          <a:p>
            <a:pPr lvl="1"/>
            <a:r>
              <a:rPr lang="en-US" sz="2000" dirty="0"/>
              <a:t>Email Notifications</a:t>
            </a:r>
          </a:p>
          <a:p>
            <a:pPr lvl="1"/>
            <a:r>
              <a:rPr lang="en-US" sz="2000" dirty="0" err="1"/>
              <a:t>Listserves</a:t>
            </a:r>
            <a:endParaRPr lang="en-US" sz="2000" dirty="0"/>
          </a:p>
          <a:p>
            <a:pPr lvl="1"/>
            <a:r>
              <a:rPr lang="en-US" sz="2000" dirty="0"/>
              <a:t>Admin Functionality</a:t>
            </a:r>
          </a:p>
          <a:p>
            <a:r>
              <a:rPr lang="en-US" sz="2000" b="0" dirty="0"/>
              <a:t>Bulk Inserts</a:t>
            </a:r>
          </a:p>
          <a:p>
            <a:r>
              <a:rPr lang="en-US" sz="2000" b="0" dirty="0"/>
              <a:t>Usage &amp; Billing</a:t>
            </a:r>
          </a:p>
          <a:p>
            <a:r>
              <a:rPr lang="en-US" sz="2000" b="0" dirty="0"/>
              <a:t>Missing Enrollments</a:t>
            </a:r>
          </a:p>
          <a:p>
            <a:r>
              <a:rPr lang="en-US" sz="2000" b="0" dirty="0"/>
              <a:t>Switch Holds</a:t>
            </a:r>
          </a:p>
          <a:p>
            <a:r>
              <a:rPr lang="en-US" sz="2000" b="0" dirty="0"/>
              <a:t>Cancel w/ Approval</a:t>
            </a:r>
          </a:p>
          <a:p>
            <a:r>
              <a:rPr lang="en-US" sz="2000" b="0" dirty="0"/>
              <a:t>Other </a:t>
            </a:r>
          </a:p>
          <a:p>
            <a:r>
              <a:rPr lang="en-US" sz="2000" b="0" dirty="0"/>
              <a:t>Siebel Changes</a:t>
            </a:r>
          </a:p>
          <a:p>
            <a:r>
              <a:rPr lang="en-US" sz="2000" b="0" dirty="0"/>
              <a:t>DEVs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AC95BF-FE15-4AF9-8E5E-0ADD977C68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24400"/>
          </a:xfrm>
        </p:spPr>
        <p:txBody>
          <a:bodyPr/>
          <a:lstStyle/>
          <a:p>
            <a:r>
              <a:rPr lang="en-US" sz="2000" b="0" dirty="0"/>
              <a:t>Inadvertent Gains</a:t>
            </a:r>
          </a:p>
          <a:p>
            <a:pPr lvl="1"/>
            <a:r>
              <a:rPr lang="en-US" sz="2000" dirty="0"/>
              <a:t>What is IAG?</a:t>
            </a:r>
          </a:p>
          <a:p>
            <a:pPr lvl="1"/>
            <a:r>
              <a:rPr lang="en-US" sz="2000" dirty="0"/>
              <a:t>Rescission Walkthrough</a:t>
            </a:r>
          </a:p>
          <a:p>
            <a:pPr lvl="1"/>
            <a:r>
              <a:rPr lang="en-US" sz="2000" dirty="0"/>
              <a:t>IAG Walkthrough</a:t>
            </a:r>
          </a:p>
          <a:p>
            <a:pPr lvl="1"/>
            <a:r>
              <a:rPr lang="en-US" sz="2000" dirty="0"/>
              <a:t>Verification</a:t>
            </a:r>
          </a:p>
          <a:p>
            <a:pPr lvl="1"/>
            <a:r>
              <a:rPr lang="en-US" sz="2000" dirty="0"/>
              <a:t>Best Practices</a:t>
            </a:r>
          </a:p>
          <a:p>
            <a:pPr lvl="1"/>
            <a:r>
              <a:rPr lang="en-US" sz="2000" dirty="0"/>
              <a:t>Reporting</a:t>
            </a:r>
          </a:p>
          <a:p>
            <a:endParaRPr lang="en-US" sz="2000" b="0" dirty="0"/>
          </a:p>
          <a:p>
            <a:r>
              <a:rPr lang="en-US" sz="2000" b="0" dirty="0"/>
              <a:t>DEMO - ERCOT</a:t>
            </a:r>
          </a:p>
          <a:p>
            <a:pPr marL="457200" lvl="1" indent="0">
              <a:buNone/>
            </a:pPr>
            <a:endParaRPr lang="en-US" sz="1600" b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AF4A1E-C586-492E-941C-C720A2194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5E0AE4-D3B8-4CDA-AF53-12B12A01C7DE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FCE42E-7CB7-4BE1-B805-0F7419E47E68}"/>
              </a:ext>
            </a:extLst>
          </p:cNvPr>
          <p:cNvSpPr txBox="1"/>
          <p:nvPr/>
        </p:nvSpPr>
        <p:spPr>
          <a:xfrm>
            <a:off x="381000" y="8382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err="1"/>
              <a:t>MarkeTrak</a:t>
            </a:r>
            <a:r>
              <a:rPr lang="en-US" sz="2400" b="1" i="1" dirty="0"/>
              <a:t> Subtype Review w/ emphasis on IAGs</a:t>
            </a:r>
          </a:p>
        </p:txBody>
      </p:sp>
    </p:spTree>
    <p:extLst>
      <p:ext uri="{BB962C8B-B14F-4D97-AF65-F5344CB8AC3E}">
        <p14:creationId xmlns:p14="http://schemas.microsoft.com/office/powerpoint/2010/main" val="298635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>
                <a:latin typeface="Arial Black" panose="020B0A04020102020204" pitchFamily="34" charset="0"/>
              </a:rPr>
              <a:t>Retail Market Training - Registration</a:t>
            </a:r>
            <a:endParaRPr lang="en-US" sz="2800" dirty="0"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5715000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latin typeface="Calibri" panose="020F0502020204030204" pitchFamily="34" charset="0"/>
              </a:rPr>
              <a:t>How do I register for Training?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the ERCOT Training Website at </a:t>
            </a:r>
            <a:r>
              <a:rPr lang="en-US" sz="2100" b="0" dirty="0">
                <a:latin typeface="Calibri" panose="020F0502020204030204" pitchFamily="34" charset="0"/>
                <a:hlinkClick r:id="rId2"/>
              </a:rPr>
              <a:t>http://www.ercot.com/services/training/</a:t>
            </a:r>
            <a:endParaRPr lang="en-US" sz="2100" b="0" dirty="0">
              <a:latin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course you are interested in attending</a:t>
            </a:r>
          </a:p>
          <a:p>
            <a:pPr marL="514350" indent="-51435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 the ‘Schedule/Registration’ tab, select the ‘enroll online’ link under ‘Registration’ to register for the course.</a:t>
            </a:r>
          </a:p>
          <a:p>
            <a:pPr marL="0" indent="0">
              <a:spcBef>
                <a:spcPts val="0"/>
              </a:spcBef>
              <a:buNone/>
            </a:pPr>
            <a:endParaRPr lang="en-US" sz="21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500" dirty="0">
                <a:latin typeface="Calibri" panose="020F0502020204030204" pitchFamily="34" charset="0"/>
              </a:rPr>
              <a:t>If you find the course is not listed under the Web-based training…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Go to ERCOT Training Website as shown above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the ‘ERCOT Learning Management System’ (LMS) link in the upper right hand corner under RELATED CONTENT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If necessary, set up a log on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Once in LMS, follow drop downs for ‘web-based training’ and ‘retail market’.  Available modules will appear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en-US" sz="2100" b="0" dirty="0">
                <a:latin typeface="Calibri" panose="020F0502020204030204" pitchFamily="34" charset="0"/>
              </a:rPr>
              <a:t>Select ‘start course’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alibri" panose="020F0502020204030204" pitchFamily="34" charset="0"/>
              </a:rPr>
              <a:t>Note! Most modules are able to be completed in less than 30 minutes.  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b="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800" b="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914400" lvl="2" indent="0">
              <a:buNone/>
            </a:pPr>
            <a:endParaRPr lang="en-US" sz="2800" dirty="0">
              <a:latin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2400" b="0" dirty="0">
              <a:latin typeface="Calibri" panose="020F050202020403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1244759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1981200"/>
            <a:ext cx="6248400" cy="1676400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April 5th, 2018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dirty="0">
                <a:latin typeface="Calibri" panose="020F0502020204030204" pitchFamily="34" charset="0"/>
              </a:rPr>
              <a:t>9:30 AM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600" b="0" dirty="0">
                <a:latin typeface="Calibri" panose="020F0502020204030204" pitchFamily="34" charset="0"/>
              </a:rPr>
              <a:t>ERCOT MET Center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sz="2600" dirty="0">
              <a:latin typeface="Calibri" panose="020F050202020403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en-US" sz="2600" b="0" dirty="0"/>
          </a:p>
        </p:txBody>
      </p:sp>
      <p:sp>
        <p:nvSpPr>
          <p:cNvPr id="15363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1828800" y="685800"/>
            <a:ext cx="5486400" cy="914400"/>
          </a:xfrm>
        </p:spPr>
        <p:txBody>
          <a:bodyPr/>
          <a:lstStyle/>
          <a:p>
            <a:pPr algn="ctr" eaLnBrk="1" hangingPunct="1"/>
            <a:r>
              <a:rPr lang="en-US" sz="3600" b="1" dirty="0">
                <a:latin typeface="Calibri" panose="020F0502020204030204" pitchFamily="34" charset="0"/>
              </a:rPr>
              <a:t>Please join us for our Next RMTTF Meeting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886200"/>
            <a:ext cx="7848600" cy="2057400"/>
          </a:xfrm>
        </p:spPr>
        <p:txBody>
          <a:bodyPr/>
          <a:lstStyle/>
          <a:p>
            <a:pPr algn="ctr">
              <a:defRPr/>
            </a:pPr>
            <a:r>
              <a:rPr lang="en-US" sz="2800" dirty="0">
                <a:solidFill>
                  <a:srgbClr val="FF0000"/>
                </a:solidFill>
                <a:latin typeface="Calibri" panose="020F0502020204030204" pitchFamily="34" charset="0"/>
              </a:rPr>
              <a:t>Agenda Includes: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Finalize Day to Day on line module revisions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Finalize merged presentation </a:t>
            </a:r>
            <a:r>
              <a:rPr lang="en-US" dirty="0" err="1"/>
              <a:t>MarkeTrak</a:t>
            </a:r>
            <a:r>
              <a:rPr lang="en-US" dirty="0"/>
              <a:t>/IAG revisions/assignments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Continue development of slides for </a:t>
            </a:r>
            <a:r>
              <a:rPr lang="en-US" dirty="0" err="1"/>
              <a:t>TxSET</a:t>
            </a:r>
            <a:r>
              <a:rPr lang="en-US" dirty="0"/>
              <a:t> Training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What is </a:t>
            </a:r>
            <a:r>
              <a:rPr lang="en-US" dirty="0" err="1"/>
              <a:t>TxSET</a:t>
            </a:r>
            <a:r>
              <a:rPr lang="en-US" dirty="0"/>
              <a:t>?</a:t>
            </a:r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r>
              <a:rPr lang="en-US" dirty="0"/>
              <a:t>Tools/References</a:t>
            </a:r>
          </a:p>
        </p:txBody>
      </p:sp>
    </p:spTree>
    <p:extLst>
      <p:ext uri="{BB962C8B-B14F-4D97-AF65-F5344CB8AC3E}">
        <p14:creationId xmlns:p14="http://schemas.microsoft.com/office/powerpoint/2010/main" val="1429788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Retail Market Training Task Force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93579" y="2996625"/>
            <a:ext cx="4191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</a:rPr>
              <a:t>Thank you!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Update to RMS</a:t>
            </a:r>
          </a:p>
        </p:txBody>
      </p:sp>
    </p:spTree>
    <p:extLst>
      <p:ext uri="{BB962C8B-B14F-4D97-AF65-F5344CB8AC3E}">
        <p14:creationId xmlns:p14="http://schemas.microsoft.com/office/powerpoint/2010/main" val="248346418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6826</TotalTime>
  <Words>383</Words>
  <Application>Microsoft Office PowerPoint</Application>
  <PresentationFormat>On-screen Show (4:3)</PresentationFormat>
  <Paragraphs>88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Arial Black</vt:lpstr>
      <vt:lpstr>Calibri</vt:lpstr>
      <vt:lpstr>Custom Design</vt:lpstr>
      <vt:lpstr>ERCOT  Retail Market Training  Task Force</vt:lpstr>
      <vt:lpstr>Retail Training Scheduled for 2018</vt:lpstr>
      <vt:lpstr>MarkeTrak / Inadvertent Gain Training – May 2018</vt:lpstr>
      <vt:lpstr>Retail Market Training - Registration</vt:lpstr>
      <vt:lpstr>Please join us for our Next RMTTF Meeting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Mckeever, Deborah</dc:creator>
  <cp:lastModifiedBy>Wiegand, Sheri</cp:lastModifiedBy>
  <cp:revision>343</cp:revision>
  <cp:lastPrinted>2016-02-12T19:29:41Z</cp:lastPrinted>
  <dcterms:created xsi:type="dcterms:W3CDTF">2005-04-21T14:28:35Z</dcterms:created>
  <dcterms:modified xsi:type="dcterms:W3CDTF">2018-03-21T18:52:22Z</dcterms:modified>
</cp:coreProperties>
</file>