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398" r:id="rId3"/>
    <p:sldId id="400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5" d="100"/>
          <a:sy n="85" d="100"/>
        </p:scale>
        <p:origin x="110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April 3</a:t>
            </a:r>
            <a:r>
              <a:rPr lang="en-US" sz="2800" baseline="30000" dirty="0">
                <a:latin typeface="Calibri" panose="020F0502020204030204" pitchFamily="34" charset="0"/>
              </a:rPr>
              <a:t>rd</a:t>
            </a:r>
            <a:r>
              <a:rPr lang="en-US" sz="2800" dirty="0">
                <a:latin typeface="Calibri" panose="020F0502020204030204" pitchFamily="34" charset="0"/>
              </a:rPr>
              <a:t> , 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457968"/>
              </p:ext>
            </p:extLst>
          </p:nvPr>
        </p:nvGraphicFramePr>
        <p:xfrm>
          <a:off x="381001" y="1676400"/>
          <a:ext cx="8381999" cy="3002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Remaining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8444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/>
                        <a:t>Oncor – Instructor Led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68609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9196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MARKETRAK - IAG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243217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CenterPoint</a:t>
                      </a:r>
                      <a:r>
                        <a:rPr lang="en-US" b="1" i="0" u="sng" baseline="0" dirty="0"/>
                        <a:t> 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ADE7-97D5-46F5-8FCB-E81F6E8E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MarkeTrak</a:t>
            </a:r>
            <a:r>
              <a:rPr lang="en-US" dirty="0"/>
              <a:t> / Inadvertent Gain Training – May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C2D6B-B9FF-4B6C-9FC8-7288B9CEB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/>
          <a:p>
            <a:r>
              <a:rPr lang="en-US" sz="2000" b="0" dirty="0"/>
              <a:t>What is </a:t>
            </a:r>
            <a:r>
              <a:rPr lang="en-US" sz="2000" b="0" dirty="0" err="1"/>
              <a:t>MarkeTrak</a:t>
            </a:r>
            <a:r>
              <a:rPr lang="en-US" sz="2000" b="0" dirty="0"/>
              <a:t>?</a:t>
            </a:r>
          </a:p>
          <a:p>
            <a:pPr lvl="1"/>
            <a:r>
              <a:rPr lang="en-US" sz="2000" dirty="0"/>
              <a:t>Navigation</a:t>
            </a:r>
          </a:p>
          <a:p>
            <a:pPr lvl="1"/>
            <a:r>
              <a:rPr lang="en-US" sz="2000" dirty="0"/>
              <a:t>Email Notifications</a:t>
            </a:r>
          </a:p>
          <a:p>
            <a:pPr lvl="1"/>
            <a:r>
              <a:rPr lang="en-US" sz="2000" dirty="0" err="1"/>
              <a:t>Listserves</a:t>
            </a:r>
            <a:endParaRPr lang="en-US" sz="2000" dirty="0"/>
          </a:p>
          <a:p>
            <a:pPr lvl="1"/>
            <a:r>
              <a:rPr lang="en-US" sz="2000" dirty="0"/>
              <a:t>Admin Functionality</a:t>
            </a:r>
          </a:p>
          <a:p>
            <a:r>
              <a:rPr lang="en-US" sz="2000" b="0" dirty="0"/>
              <a:t>Bulk Inserts</a:t>
            </a:r>
          </a:p>
          <a:p>
            <a:r>
              <a:rPr lang="en-US" sz="2000" b="0" dirty="0"/>
              <a:t>Usage &amp; Billing</a:t>
            </a:r>
          </a:p>
          <a:p>
            <a:r>
              <a:rPr lang="en-US" sz="2000" b="0" dirty="0"/>
              <a:t>Missing Enrollments</a:t>
            </a:r>
          </a:p>
          <a:p>
            <a:r>
              <a:rPr lang="en-US" sz="2000" b="0" dirty="0"/>
              <a:t>Switch Holds</a:t>
            </a:r>
          </a:p>
          <a:p>
            <a:r>
              <a:rPr lang="en-US" sz="2000" b="0" dirty="0"/>
              <a:t>Cancel w/ Approval</a:t>
            </a:r>
          </a:p>
          <a:p>
            <a:r>
              <a:rPr lang="en-US" sz="2000" b="0" dirty="0"/>
              <a:t>Other </a:t>
            </a:r>
          </a:p>
          <a:p>
            <a:r>
              <a:rPr lang="en-US" sz="2000" b="0" dirty="0"/>
              <a:t>Siebel Changes</a:t>
            </a:r>
          </a:p>
          <a:p>
            <a:r>
              <a:rPr lang="en-US" sz="2000" b="0" dirty="0"/>
              <a:t>DEVs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C95BF-FE15-4AF9-8E5E-0ADD977C6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/>
          <a:p>
            <a:r>
              <a:rPr lang="en-US" sz="2000" b="0" dirty="0"/>
              <a:t>Inadvertent Gains</a:t>
            </a:r>
          </a:p>
          <a:p>
            <a:pPr lvl="1"/>
            <a:r>
              <a:rPr lang="en-US" sz="2000" dirty="0"/>
              <a:t>What is IAG?</a:t>
            </a:r>
          </a:p>
          <a:p>
            <a:pPr lvl="1"/>
            <a:r>
              <a:rPr lang="en-US" sz="2000" dirty="0"/>
              <a:t>Rescission Walkthrough</a:t>
            </a:r>
          </a:p>
          <a:p>
            <a:pPr lvl="1"/>
            <a:r>
              <a:rPr lang="en-US" sz="2000" dirty="0"/>
              <a:t>IAG Walkthrough</a:t>
            </a:r>
          </a:p>
          <a:p>
            <a:pPr lvl="1"/>
            <a:r>
              <a:rPr lang="en-US" sz="2000" dirty="0"/>
              <a:t>Verification</a:t>
            </a:r>
          </a:p>
          <a:p>
            <a:pPr lvl="1"/>
            <a:r>
              <a:rPr lang="en-US" sz="2000" dirty="0"/>
              <a:t>Best Practices</a:t>
            </a:r>
          </a:p>
          <a:p>
            <a:pPr lvl="1"/>
            <a:r>
              <a:rPr lang="en-US" sz="2000" dirty="0"/>
              <a:t>Reporting</a:t>
            </a:r>
          </a:p>
          <a:p>
            <a:endParaRPr lang="en-US" sz="2000" b="0" dirty="0"/>
          </a:p>
          <a:p>
            <a:r>
              <a:rPr lang="en-US" sz="2000" b="0" dirty="0"/>
              <a:t>DEMO - ERCOT</a:t>
            </a:r>
          </a:p>
          <a:p>
            <a:pPr marL="457200" lvl="1" indent="0">
              <a:buNone/>
            </a:pPr>
            <a:endParaRPr lang="en-US" sz="16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AF4A1E-C586-492E-941C-C720A219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E0AE4-D3B8-4CDA-AF53-12B12A01C7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FCE42E-7CB7-4BE1-B805-0F7419E47E68}"/>
              </a:ext>
            </a:extLst>
          </p:cNvPr>
          <p:cNvSpPr txBox="1"/>
          <p:nvPr/>
        </p:nvSpPr>
        <p:spPr>
          <a:xfrm>
            <a:off x="381000" y="838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MarkeTrak</a:t>
            </a:r>
            <a:r>
              <a:rPr lang="en-US" sz="2400" b="1" i="1" dirty="0"/>
              <a:t> Subtype Review w/ emphasis on IAGs</a:t>
            </a:r>
          </a:p>
        </p:txBody>
      </p:sp>
    </p:spTree>
    <p:extLst>
      <p:ext uri="{BB962C8B-B14F-4D97-AF65-F5344CB8AC3E}">
        <p14:creationId xmlns:p14="http://schemas.microsoft.com/office/powerpoint/2010/main" val="29863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April 5th, 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Finalize Day to Day on line module revisions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Finalize merged presentation </a:t>
            </a:r>
            <a:r>
              <a:rPr lang="en-US" dirty="0" err="1"/>
              <a:t>MarkeTrak</a:t>
            </a:r>
            <a:r>
              <a:rPr lang="en-US" dirty="0"/>
              <a:t>/IAG revisions/assignments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Continue development of slides for </a:t>
            </a:r>
            <a:r>
              <a:rPr lang="en-US" dirty="0" err="1"/>
              <a:t>TxSET</a:t>
            </a:r>
            <a:r>
              <a:rPr lang="en-US" dirty="0"/>
              <a:t> Training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What is </a:t>
            </a:r>
            <a:r>
              <a:rPr lang="en-US" dirty="0" err="1"/>
              <a:t>TxSET</a:t>
            </a:r>
            <a:r>
              <a:rPr lang="en-US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Tools/References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6826</TotalTime>
  <Words>383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Custom Design</vt:lpstr>
      <vt:lpstr>ERCOT  Retail Market Training  Task Force</vt:lpstr>
      <vt:lpstr>Retail Training Scheduled for 2018</vt:lpstr>
      <vt:lpstr>MarkeTrak / Inadvertent Gain Training – May 2018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343</cp:revision>
  <cp:lastPrinted>2016-02-12T19:29:41Z</cp:lastPrinted>
  <dcterms:created xsi:type="dcterms:W3CDTF">2005-04-21T14:28:35Z</dcterms:created>
  <dcterms:modified xsi:type="dcterms:W3CDTF">2018-03-21T18:52:22Z</dcterms:modified>
</cp:coreProperties>
</file>