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89" r:id="rId4"/>
    <p:sldMasterId id="2147493467" r:id="rId5"/>
  </p:sldMasterIdLst>
  <p:notesMasterIdLst>
    <p:notesMasterId r:id="rId22"/>
  </p:notesMasterIdLst>
  <p:handoutMasterIdLst>
    <p:handoutMasterId r:id="rId23"/>
  </p:handoutMasterIdLst>
  <p:sldIdLst>
    <p:sldId id="260" r:id="rId6"/>
    <p:sldId id="284" r:id="rId7"/>
    <p:sldId id="261" r:id="rId8"/>
    <p:sldId id="275" r:id="rId9"/>
    <p:sldId id="294" r:id="rId10"/>
    <p:sldId id="296" r:id="rId11"/>
    <p:sldId id="276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62" r:id="rId21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33926FF-832A-42D0-9291-3EA76F20DFDB}">
          <p14:sldIdLst>
            <p14:sldId id="260"/>
            <p14:sldId id="284"/>
          </p14:sldIdLst>
        </p14:section>
        <p14:section name="Meeting Minutes" id="{D18BE402-A6BF-4A3B-BBC7-FD970CD5DCEF}">
          <p14:sldIdLst>
            <p14:sldId id="261"/>
          </p14:sldIdLst>
        </p14:section>
        <p14:section name="FMEs &amp; IMFR" id="{7B07A7F3-E643-48FA-B8F7-0A8F95EAB17B}">
          <p14:sldIdLst>
            <p14:sldId id="275"/>
            <p14:sldId id="294"/>
            <p14:sldId id="296"/>
            <p14:sldId id="276"/>
          </p14:sldIdLst>
        </p14:section>
        <p14:section name="Frequency Control" id="{B8F210D6-5D03-4ACD-A13A-59DB9A6E0761}">
          <p14:sldIdLst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</p14:sldIdLst>
        </p14:section>
        <p14:section name="Questions" id="{96F416E3-8143-44F1-BC34-31FDEEEDC0B2}">
          <p14:sldIdLst>
            <p14:sldId id="262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403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arratano, Alex" initials="GA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386"/>
    <a:srgbClr val="55BAB7"/>
    <a:srgbClr val="00385E"/>
    <a:srgbClr val="C4E3E1"/>
    <a:srgbClr val="C0D1E2"/>
    <a:srgbClr val="008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84" autoAdjust="0"/>
    <p:restoredTop sz="87462" autoAdjust="0"/>
  </p:normalViewPr>
  <p:slideViewPr>
    <p:cSldViewPr snapToGrid="0" snapToObjects="1">
      <p:cViewPr>
        <p:scale>
          <a:sx n="109" d="100"/>
          <a:sy n="109" d="100"/>
        </p:scale>
        <p:origin x="-1674" y="12"/>
      </p:cViewPr>
      <p:guideLst>
        <p:guide orient="horz" pos="403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notesViewPr>
    <p:cSldViewPr snapToGrid="0" snapToObjects="1" showGuides="1">
      <p:cViewPr varScale="1">
        <p:scale>
          <a:sx n="99" d="100"/>
          <a:sy n="99" d="100"/>
        </p:scale>
        <p:origin x="3528" y="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9DE495-51AC-4723-A7B4-B1B58AAC8C5A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0D1E90-E9C6-42A2-8EB7-24DAC221A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87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DF52B9-7E6C-4146-83FC-76B5AB271E46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1B3D22-F502-4A52-A06E-717BD3D70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3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658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4965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0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664" y="828675"/>
            <a:ext cx="8229600" cy="51165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101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971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2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371475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963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9664" y="9255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9664" y="1565275"/>
            <a:ext cx="4040188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255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65275"/>
            <a:ext cx="4041775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224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787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540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1474"/>
            <a:ext cx="3008313" cy="8921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71474"/>
            <a:ext cx="5111750" cy="55832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6365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844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631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348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7" y="-138112"/>
            <a:ext cx="9210675" cy="713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085849" y="6010274"/>
            <a:ext cx="68675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50" b="1" dirty="0" smtClean="0"/>
              <a:t>ROS</a:t>
            </a:r>
            <a:endParaRPr lang="en-US" sz="1050" b="1" dirty="0"/>
          </a:p>
          <a:p>
            <a:pPr algn="l"/>
            <a:r>
              <a:rPr lang="en-US" sz="1050" dirty="0" smtClean="0"/>
              <a:t>4/5/2018</a:t>
            </a:r>
          </a:p>
        </p:txBody>
      </p:sp>
    </p:spTree>
    <p:extLst>
      <p:ext uri="{BB962C8B-B14F-4D97-AF65-F5344CB8AC3E}">
        <p14:creationId xmlns:p14="http://schemas.microsoft.com/office/powerpoint/2010/main" val="4158016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90" r:id="rId1"/>
    <p:sldLayoutId id="2147493491" r:id="rId2"/>
    <p:sldLayoutId id="2147493492" r:id="rId3"/>
    <p:sldLayoutId id="2147493493" r:id="rId4"/>
    <p:sldLayoutId id="2147493494" r:id="rId5"/>
    <p:sldLayoutId id="2147493495" r:id="rId6"/>
    <p:sldLayoutId id="2147493496" r:id="rId7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7" y="-138112"/>
            <a:ext cx="9210675" cy="713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975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975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975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1B48D-6708-5141-8A45-C2E8F9E833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339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74" r:id="rId1"/>
    <p:sldLayoutId id="2147493475" r:id="rId2"/>
    <p:sldLayoutId id="2147493476" r:id="rId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787400" y="2804577"/>
            <a:ext cx="7543800" cy="2586136"/>
            <a:chOff x="787400" y="1852613"/>
            <a:chExt cx="7543800" cy="2586136"/>
          </a:xfrm>
        </p:grpSpPr>
        <p:sp>
          <p:nvSpPr>
            <p:cNvPr id="10" name="TextBox 9"/>
            <p:cNvSpPr txBox="1"/>
            <p:nvPr/>
          </p:nvSpPr>
          <p:spPr>
            <a:xfrm>
              <a:off x="787400" y="2130425"/>
              <a:ext cx="754380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/>
                <a:t>PDCWG Report to ROS </a:t>
              </a:r>
            </a:p>
            <a:p>
              <a:endParaRPr lang="en-US" b="1" dirty="0" smtClean="0"/>
            </a:p>
            <a:p>
              <a:r>
                <a:rPr lang="en-US" sz="2000" i="1" dirty="0" smtClean="0"/>
                <a:t>Chair: </a:t>
              </a:r>
              <a:r>
                <a:rPr lang="en-US" sz="2000" dirty="0" smtClean="0"/>
                <a:t>Percy Galliguez, Brazos Electric Power Cooperative, Inc.</a:t>
              </a:r>
            </a:p>
            <a:p>
              <a:r>
                <a:rPr lang="en-US" sz="2000" i="1" dirty="0"/>
                <a:t>Vice Chair</a:t>
              </a:r>
              <a:r>
                <a:rPr lang="en-US" sz="2000" i="1" dirty="0" smtClean="0"/>
                <a:t>: Chad Mulholland, NRG</a:t>
              </a:r>
              <a:endParaRPr lang="en-US" sz="2000" dirty="0" smtClean="0"/>
            </a:p>
            <a:p>
              <a:endParaRPr lang="en-US" dirty="0" smtClean="0"/>
            </a:p>
            <a:p>
              <a:r>
                <a:rPr lang="en-US" dirty="0" smtClean="0"/>
                <a:t>ROS</a:t>
              </a:r>
            </a:p>
            <a:p>
              <a:r>
                <a:rPr lang="en-US" dirty="0" smtClean="0"/>
                <a:t>April 5</a:t>
              </a:r>
              <a:r>
                <a:rPr lang="en-US" baseline="30000" dirty="0" smtClean="0"/>
                <a:t>th</a:t>
              </a:r>
              <a:r>
                <a:rPr lang="en-US" dirty="0" smtClean="0"/>
                <a:t>, 2018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V="1">
              <a:off x="787400" y="1852613"/>
              <a:ext cx="6286500" cy="1270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6979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RMS1 Performance of ERCOT Frequency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1100" y="828675"/>
            <a:ext cx="8126226" cy="511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89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Frequency Profile Analysis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1100" y="828675"/>
            <a:ext cx="8126226" cy="511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98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31100" y="828675"/>
            <a:ext cx="8126226" cy="511651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Error Corrections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51832" y="5747452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There were no Time Error Corrections (TEC) in February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04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Total </a:t>
            </a:r>
            <a:r>
              <a:rPr lang="en-US" dirty="0" smtClean="0"/>
              <a:t>Energy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9664" y="828675"/>
            <a:ext cx="8459535" cy="511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63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ERCOT Total Energy from Wind Generation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9664" y="828675"/>
            <a:ext cx="8459535" cy="511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71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ERCOT % </a:t>
            </a:r>
            <a:r>
              <a:rPr lang="en-US" dirty="0"/>
              <a:t>Energy from Wind Generation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9664" y="828675"/>
            <a:ext cx="8459535" cy="511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40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295400" y="2736053"/>
            <a:ext cx="6553200" cy="1385895"/>
            <a:chOff x="1295400" y="2799182"/>
            <a:chExt cx="6553200" cy="1385895"/>
          </a:xfrm>
        </p:grpSpPr>
        <p:sp>
          <p:nvSpPr>
            <p:cNvPr id="2" name="TextBox 1"/>
            <p:cNvSpPr txBox="1"/>
            <p:nvPr/>
          </p:nvSpPr>
          <p:spPr>
            <a:xfrm>
              <a:off x="1295400" y="3199742"/>
              <a:ext cx="6553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/>
                <a:t>Questions?</a:t>
              </a:r>
              <a:endParaRPr lang="en-US" b="1" dirty="0" smtClean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428750" y="2799182"/>
              <a:ext cx="6286500" cy="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438275" y="4185077"/>
              <a:ext cx="6286500" cy="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874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Report Overview</a:t>
            </a:r>
          </a:p>
          <a:p>
            <a:pPr lvl="1"/>
            <a:r>
              <a:rPr lang="en-US" sz="2000" dirty="0" smtClean="0"/>
              <a:t>Meeting Minutes</a:t>
            </a:r>
          </a:p>
          <a:p>
            <a:pPr lvl="1"/>
            <a:r>
              <a:rPr lang="en-US" sz="2000" dirty="0" smtClean="0"/>
              <a:t>BAL-001-TRE-1 </a:t>
            </a:r>
            <a:r>
              <a:rPr lang="en-US" sz="2000" dirty="0"/>
              <a:t>FMEs &amp; IMFR</a:t>
            </a:r>
          </a:p>
          <a:p>
            <a:pPr lvl="2"/>
            <a:r>
              <a:rPr lang="en-US" sz="1600" dirty="0"/>
              <a:t>3</a:t>
            </a:r>
            <a:r>
              <a:rPr lang="en-US" sz="1600" dirty="0" smtClean="0"/>
              <a:t> FMEs in the month of February</a:t>
            </a:r>
          </a:p>
          <a:p>
            <a:pPr lvl="1"/>
            <a:r>
              <a:rPr lang="en-US" sz="2000" dirty="0" smtClean="0"/>
              <a:t>Frequency </a:t>
            </a:r>
            <a:r>
              <a:rPr lang="en-US" sz="2000" dirty="0"/>
              <a:t>Control Report</a:t>
            </a:r>
          </a:p>
          <a:p>
            <a:pPr lvl="2"/>
            <a:endParaRPr lang="en-US" sz="16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 Overview &amp; Notes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66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79664" y="828675"/>
            <a:ext cx="8229600" cy="5208231"/>
          </a:xfrm>
        </p:spPr>
        <p:txBody>
          <a:bodyPr>
            <a:normAutofit/>
          </a:bodyPr>
          <a:lstStyle/>
          <a:p>
            <a:r>
              <a:rPr lang="en-US" sz="2400" b="1" kern="0" dirty="0" smtClean="0"/>
              <a:t>PDCWG Meeting 03/07/18</a:t>
            </a:r>
            <a:endParaRPr lang="en-US" sz="1800" kern="0" dirty="0" smtClean="0"/>
          </a:p>
          <a:p>
            <a:pPr lvl="1"/>
            <a:r>
              <a:rPr lang="en-US" sz="1800" kern="0" dirty="0"/>
              <a:t>NPRR863 – Separation of PFR and RRS Ancillary </a:t>
            </a:r>
            <a:r>
              <a:rPr lang="en-US" sz="1800" kern="0" dirty="0" smtClean="0"/>
              <a:t>Service</a:t>
            </a:r>
          </a:p>
          <a:p>
            <a:pPr lvl="1"/>
            <a:r>
              <a:rPr lang="en-US" sz="1800" kern="0"/>
              <a:t>Regulation &amp; Frequency Control </a:t>
            </a:r>
            <a:r>
              <a:rPr lang="en-US" sz="1800" kern="0" smtClean="0"/>
              <a:t>Reports</a:t>
            </a:r>
            <a:endParaRPr lang="en-US" sz="1800" kern="0" dirty="0" smtClean="0"/>
          </a:p>
          <a:p>
            <a:pPr lvl="1"/>
            <a:r>
              <a:rPr lang="en-US" sz="1800" kern="0" dirty="0"/>
              <a:t>BAL-001-TRE-001 </a:t>
            </a:r>
            <a:endParaRPr lang="en-US" sz="1800" kern="0" dirty="0" smtClean="0"/>
          </a:p>
          <a:p>
            <a:pPr lvl="2"/>
            <a:r>
              <a:rPr lang="en-US" sz="1400" kern="0" dirty="0" smtClean="0"/>
              <a:t>Operating </a:t>
            </a:r>
            <a:r>
              <a:rPr lang="en-US" sz="1400" kern="0" dirty="0"/>
              <a:t>Condition Guidelines for PFR </a:t>
            </a:r>
            <a:r>
              <a:rPr lang="en-US" sz="1400" kern="0" dirty="0" smtClean="0"/>
              <a:t>Performance</a:t>
            </a:r>
          </a:p>
          <a:p>
            <a:pPr lvl="2"/>
            <a:r>
              <a:rPr lang="en-US" sz="1400" kern="0" dirty="0" smtClean="0"/>
              <a:t>LCRA-Combined </a:t>
            </a:r>
            <a:r>
              <a:rPr lang="en-US" sz="1400" kern="0" dirty="0"/>
              <a:t>Cycle Steam Droop setting clarification or possible </a:t>
            </a:r>
            <a:r>
              <a:rPr lang="en-US" sz="1400" kern="0" dirty="0" smtClean="0"/>
              <a:t>SAR</a:t>
            </a:r>
          </a:p>
          <a:p>
            <a:pPr lvl="2"/>
            <a:r>
              <a:rPr lang="en-US" sz="1400" kern="0" dirty="0" smtClean="0"/>
              <a:t>Performance </a:t>
            </a:r>
            <a:r>
              <a:rPr lang="en-US" sz="1400" kern="0" dirty="0"/>
              <a:t>Evaluation to check for pass/fail before </a:t>
            </a:r>
            <a:r>
              <a:rPr lang="en-US" sz="1400" kern="0" dirty="0" smtClean="0"/>
              <a:t>scoring</a:t>
            </a:r>
          </a:p>
          <a:p>
            <a:pPr lvl="2"/>
            <a:r>
              <a:rPr lang="en-US" sz="1400" kern="0" dirty="0"/>
              <a:t>No Evaluation of Resources below LSL </a:t>
            </a:r>
            <a:endParaRPr lang="en-US" sz="1400" kern="0" dirty="0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Meeting Minutes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63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Frequency Measurable Events Performance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89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There were </a:t>
            </a:r>
            <a:r>
              <a:rPr lang="en-US" sz="2800" dirty="0"/>
              <a:t>3</a:t>
            </a:r>
            <a:r>
              <a:rPr lang="en-US" sz="2800" dirty="0" smtClean="0"/>
              <a:t> FMEs in February</a:t>
            </a:r>
          </a:p>
          <a:p>
            <a:pPr lvl="1"/>
            <a:r>
              <a:rPr lang="en-US" sz="2200" dirty="0" smtClean="0"/>
              <a:t>2/5/2018 14:04:45</a:t>
            </a:r>
          </a:p>
          <a:p>
            <a:pPr lvl="2"/>
            <a:r>
              <a:rPr lang="en-US" sz="1900" dirty="0" smtClean="0"/>
              <a:t>Loss of 816 </a:t>
            </a:r>
            <a:r>
              <a:rPr lang="en-US" sz="1900" dirty="0" smtClean="0"/>
              <a:t>MW(IMFR=816MW/0.1Hz)</a:t>
            </a:r>
            <a:endParaRPr lang="en-US" sz="1900" dirty="0" smtClean="0"/>
          </a:p>
          <a:p>
            <a:pPr lvl="2"/>
            <a:r>
              <a:rPr lang="en-US" sz="1900" dirty="0" smtClean="0"/>
              <a:t>Interconnection Frequency Response:</a:t>
            </a:r>
          </a:p>
          <a:p>
            <a:pPr lvl="2"/>
            <a:r>
              <a:rPr lang="en-US" sz="1900" dirty="0"/>
              <a:t>3</a:t>
            </a:r>
            <a:r>
              <a:rPr lang="en-US" sz="1900" dirty="0" smtClean="0"/>
              <a:t> of </a:t>
            </a:r>
            <a:r>
              <a:rPr lang="en-US" sz="1900" dirty="0" smtClean="0"/>
              <a:t>41(0 Of 27 RRS Providers) </a:t>
            </a:r>
            <a:r>
              <a:rPr lang="en-US" sz="1900" dirty="0" smtClean="0"/>
              <a:t>Evaluated Generation Resources had less than 75% of their expected Initial Primary Frequency Response.</a:t>
            </a:r>
          </a:p>
          <a:p>
            <a:pPr lvl="2"/>
            <a:r>
              <a:rPr lang="en-US" sz="1900" dirty="0"/>
              <a:t>1</a:t>
            </a:r>
            <a:r>
              <a:rPr lang="en-US" sz="1900" dirty="0" smtClean="0"/>
              <a:t> of </a:t>
            </a:r>
            <a:r>
              <a:rPr lang="en-US" sz="1900" dirty="0" smtClean="0"/>
              <a:t>41(0 Of 27 RRS Providers) </a:t>
            </a:r>
            <a:r>
              <a:rPr lang="en-US" sz="1900" dirty="0" smtClean="0"/>
              <a:t>Evaluated Generation Resources had less than 75% of their expected Sustained Primary Frequency Response.</a:t>
            </a:r>
          </a:p>
          <a:p>
            <a:pPr lvl="1"/>
            <a:r>
              <a:rPr lang="en-US" sz="2200" dirty="0" smtClean="0"/>
              <a:t>2/14/2018 06:30:21</a:t>
            </a:r>
            <a:endParaRPr lang="en-US" sz="2200" dirty="0"/>
          </a:p>
          <a:p>
            <a:pPr lvl="2"/>
            <a:r>
              <a:rPr lang="en-US" sz="1900" dirty="0"/>
              <a:t>Loss of </a:t>
            </a:r>
            <a:r>
              <a:rPr lang="en-US" sz="1900" dirty="0" smtClean="0"/>
              <a:t>784 </a:t>
            </a:r>
            <a:r>
              <a:rPr lang="en-US" sz="1900" dirty="0" smtClean="0"/>
              <a:t>MW(IMFR=881MW/0.1Hz)</a:t>
            </a:r>
            <a:endParaRPr lang="en-US" sz="1900" dirty="0"/>
          </a:p>
          <a:p>
            <a:pPr lvl="2"/>
            <a:r>
              <a:rPr lang="en-US" sz="1900" dirty="0"/>
              <a:t>Interconnection Frequency Response:</a:t>
            </a:r>
          </a:p>
          <a:p>
            <a:pPr lvl="2"/>
            <a:r>
              <a:rPr lang="en-US" sz="1900" dirty="0"/>
              <a:t>6</a:t>
            </a:r>
            <a:r>
              <a:rPr lang="en-US" sz="1900" dirty="0" smtClean="0"/>
              <a:t> </a:t>
            </a:r>
            <a:r>
              <a:rPr lang="en-US" sz="1900" dirty="0"/>
              <a:t>of </a:t>
            </a:r>
            <a:r>
              <a:rPr lang="en-US" sz="1900" dirty="0" smtClean="0"/>
              <a:t>38(1 Of 22 RRS Providers) </a:t>
            </a:r>
            <a:r>
              <a:rPr lang="en-US" sz="1900" dirty="0"/>
              <a:t>Evaluated Generation Resources had less than 75% of their expected Initial Primary Frequency Response.</a:t>
            </a:r>
          </a:p>
          <a:p>
            <a:pPr lvl="2"/>
            <a:r>
              <a:rPr lang="en-US" sz="1900" dirty="0"/>
              <a:t>5</a:t>
            </a:r>
            <a:r>
              <a:rPr lang="en-US" sz="1900" dirty="0" smtClean="0"/>
              <a:t> </a:t>
            </a:r>
            <a:r>
              <a:rPr lang="en-US" sz="1900" dirty="0"/>
              <a:t>of </a:t>
            </a:r>
            <a:r>
              <a:rPr lang="en-US" sz="1900" dirty="0" smtClean="0"/>
              <a:t>38(1 Of 22 RRS Providers)  </a:t>
            </a:r>
            <a:r>
              <a:rPr lang="en-US" sz="1900" dirty="0"/>
              <a:t>Evaluated Generation Resources had less than 75% of their expected Sustained Primary Frequency </a:t>
            </a:r>
            <a:r>
              <a:rPr lang="en-US" sz="1900" dirty="0" smtClean="0"/>
              <a:t>Response.</a:t>
            </a:r>
          </a:p>
          <a:p>
            <a:pPr marL="457200" lvl="1" indent="0">
              <a:buNone/>
            </a:pPr>
            <a:endParaRPr lang="en-US" sz="23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Frequency Measurable Events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00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200" dirty="0" smtClean="0"/>
              <a:t>2/22/2018 06:39:04</a:t>
            </a:r>
          </a:p>
          <a:p>
            <a:pPr lvl="2"/>
            <a:r>
              <a:rPr lang="en-US" sz="1900" dirty="0" smtClean="0"/>
              <a:t>Loss of 491 </a:t>
            </a:r>
            <a:r>
              <a:rPr lang="en-US" sz="1900" dirty="0" smtClean="0"/>
              <a:t>MW(IMFR=1260MW/0.1Hz)</a:t>
            </a:r>
            <a:endParaRPr lang="en-US" sz="1900" dirty="0" smtClean="0"/>
          </a:p>
          <a:p>
            <a:pPr lvl="2"/>
            <a:r>
              <a:rPr lang="en-US" sz="1900" dirty="0" smtClean="0"/>
              <a:t>Interconnection Frequency Response:</a:t>
            </a:r>
          </a:p>
          <a:p>
            <a:pPr lvl="2"/>
            <a:r>
              <a:rPr lang="en-US" sz="1900" dirty="0"/>
              <a:t>8</a:t>
            </a:r>
            <a:r>
              <a:rPr lang="en-US" sz="1900" dirty="0" smtClean="0"/>
              <a:t> of </a:t>
            </a:r>
            <a:r>
              <a:rPr lang="en-US" sz="1900" dirty="0" smtClean="0"/>
              <a:t>47(4 Of 29 RRS Providers) </a:t>
            </a:r>
            <a:r>
              <a:rPr lang="en-US" sz="1900" dirty="0" smtClean="0"/>
              <a:t>Evaluated Generation Resources had less than 75% of their expected Initial Primary Frequency Response.</a:t>
            </a:r>
          </a:p>
          <a:p>
            <a:pPr lvl="2"/>
            <a:r>
              <a:rPr lang="en-US" sz="1900" dirty="0"/>
              <a:t>3</a:t>
            </a:r>
            <a:r>
              <a:rPr lang="en-US" sz="1900" dirty="0" smtClean="0"/>
              <a:t> of </a:t>
            </a:r>
            <a:r>
              <a:rPr lang="en-US" sz="1900" dirty="0" smtClean="0"/>
              <a:t>47(0 Of 29 RRS Providers) </a:t>
            </a:r>
            <a:r>
              <a:rPr lang="en-US" sz="1900" dirty="0" smtClean="0"/>
              <a:t>Evaluated Generation Resources had less than 75% of their expected Sustained Primary Frequency Response.</a:t>
            </a:r>
          </a:p>
          <a:p>
            <a:pPr marL="457200" lvl="1" indent="0">
              <a:buNone/>
            </a:pPr>
            <a:endParaRPr lang="en-US" sz="23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Frequency Measurable Events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1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9665" y="828675"/>
            <a:ext cx="8311254" cy="511651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Interconnection Minimum Frequency Response (IMFR) Performance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6235430" y="3360673"/>
            <a:ext cx="2124799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/>
              <a:t>IMFR Performance currently 1315.456 MW/0.1Hz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5995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Frequency Control Report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February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09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1100" y="828675"/>
            <a:ext cx="8126226" cy="511651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CPS1 Performance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4213" y="974601"/>
            <a:ext cx="3724979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9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RCOT Colors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056BB8"/>
      </a:accent2>
      <a:accent3>
        <a:srgbClr val="680546"/>
      </a:accent3>
      <a:accent4>
        <a:srgbClr val="FDC709"/>
      </a:accent4>
      <a:accent5>
        <a:srgbClr val="E5E5E2"/>
      </a:accent5>
      <a:accent6>
        <a:srgbClr val="1F8A4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ERCOT Colors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056BB8"/>
      </a:accent2>
      <a:accent3>
        <a:srgbClr val="680546"/>
      </a:accent3>
      <a:accent4>
        <a:srgbClr val="FDC709"/>
      </a:accent4>
      <a:accent5>
        <a:srgbClr val="E5E5E2"/>
      </a:accent5>
      <a:accent6>
        <a:srgbClr val="1F8A4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B6C32BA7893B4D8D08DA703C6B8599" ma:contentTypeVersion="0" ma:contentTypeDescription="Create a new document." ma:contentTypeScope="" ma:versionID="438847a72b75665982a8a359f97ca60b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429eac13a7923d6b47fc28e8f4096b10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C9659B9-8752-4DC3-8CFE-950F74D5E7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www.w3.org/XML/1998/namespace"/>
    <ds:schemaRef ds:uri="http://purl.org/dc/elements/1.1/"/>
    <ds:schemaRef ds:uri="http://purl.org/dc/terms/"/>
    <ds:schemaRef ds:uri="http://schemas.openxmlformats.org/package/2006/metadata/core-properties"/>
    <ds:schemaRef ds:uri="c34af464-7aa1-4edd-9be4-83dffc1cb926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9959</TotalTime>
  <Words>354</Words>
  <Application>Microsoft Office PowerPoint</Application>
  <PresentationFormat>On-screen Show (4:3)</PresentationFormat>
  <Paragraphs>57</Paragraphs>
  <Slides>16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Custom Design</vt:lpstr>
      <vt:lpstr>PowerPoint Presentation</vt:lpstr>
      <vt:lpstr>Report Overview &amp; Notes</vt:lpstr>
      <vt:lpstr>Meeting Minutes</vt:lpstr>
      <vt:lpstr>Frequency Measurable Events Performance</vt:lpstr>
      <vt:lpstr>Frequency Measurable Events</vt:lpstr>
      <vt:lpstr>Frequency Measurable Events</vt:lpstr>
      <vt:lpstr>Interconnection Minimum Frequency Response (IMFR) Performance</vt:lpstr>
      <vt:lpstr>Frequency Control Report</vt:lpstr>
      <vt:lpstr>CPS1 Performance</vt:lpstr>
      <vt:lpstr>RMS1 Performance of ERCOT Frequency</vt:lpstr>
      <vt:lpstr>Frequency Profile Analysis</vt:lpstr>
      <vt:lpstr>Time Error Corrections</vt:lpstr>
      <vt:lpstr>ERCOT Total Energy</vt:lpstr>
      <vt:lpstr>ERCOT Total Energy from Wind Generation</vt:lpstr>
      <vt:lpstr>ERCOT % Energy from Wind Generation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Percy A. Galliguez</cp:lastModifiedBy>
  <cp:revision>393</cp:revision>
  <cp:lastPrinted>2013-01-30T23:16:36Z</cp:lastPrinted>
  <dcterms:created xsi:type="dcterms:W3CDTF">2010-04-12T23:12:02Z</dcterms:created>
  <dcterms:modified xsi:type="dcterms:W3CDTF">2018-04-03T21:01:41Z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0x0101000EB6C32BA7893B4D8D08DA703C6B8599</vt:lpwstr>
  </property>
</Properties>
</file>