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4" r:id="rId1"/>
  </p:sldMasterIdLst>
  <p:notesMasterIdLst>
    <p:notesMasterId r:id="rId8"/>
  </p:notesMasterIdLst>
  <p:handoutMasterIdLst>
    <p:handoutMasterId r:id="rId9"/>
  </p:handoutMasterIdLst>
  <p:sldIdLst>
    <p:sldId id="256" r:id="rId2"/>
    <p:sldId id="262" r:id="rId3"/>
    <p:sldId id="263" r:id="rId4"/>
    <p:sldId id="266" r:id="rId5"/>
    <p:sldId id="264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4" autoAdjust="0"/>
    <p:restoredTop sz="94660"/>
  </p:normalViewPr>
  <p:slideViewPr>
    <p:cSldViewPr>
      <p:cViewPr>
        <p:scale>
          <a:sx n="60" d="100"/>
          <a:sy n="60" d="100"/>
        </p:scale>
        <p:origin x="-2988" y="-10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6E9F4A-4066-491C-8F25-BCC5643327B9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AC5BAE-5329-436C-BB9D-CF26C62919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8480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447C23-70FF-4D54-8A37-93BEF4D37D87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38A51B-00BD-480F-A961-AEEFF753F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5333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3958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3958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3958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395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ercot.com/mktrules/issues/SCR795" TargetMode="External"/><Relationship Id="rId3" Type="http://schemas.openxmlformats.org/officeDocument/2006/relationships/hyperlink" Target="http://ercot.com/mktrules/issues/NPRR858" TargetMode="External"/><Relationship Id="rId7" Type="http://schemas.openxmlformats.org/officeDocument/2006/relationships/hyperlink" Target="http://ercot.com/mktrules/issues/SCR793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rcot.com/mktrules/issues/NPRR868" TargetMode="External"/><Relationship Id="rId5" Type="http://schemas.openxmlformats.org/officeDocument/2006/relationships/hyperlink" Target="http://ercot.com/mktrules/issues/NPRR865" TargetMode="External"/><Relationship Id="rId4" Type="http://schemas.openxmlformats.org/officeDocument/2006/relationships/hyperlink" Target="http://ercot.com/mktrules/issues/NPRR864" TargetMode="External"/><Relationship Id="rId9" Type="http://schemas.openxmlformats.org/officeDocument/2006/relationships/hyperlink" Target="http://ercot.com/mktrules/issues/OBDRR002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ercot.com/mktrules/issues/NPRR857" TargetMode="External"/><Relationship Id="rId3" Type="http://schemas.openxmlformats.org/officeDocument/2006/relationships/hyperlink" Target="http://ercot.com/content/wcm/key_documents_lists/138443/03._PRS_Report.zip" TargetMode="External"/><Relationship Id="rId7" Type="http://schemas.openxmlformats.org/officeDocument/2006/relationships/hyperlink" Target="http://ercot.com/mktrules/issues/NPRR847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rcot.com/mktrules/issues/NPRR837" TargetMode="External"/><Relationship Id="rId11" Type="http://schemas.openxmlformats.org/officeDocument/2006/relationships/hyperlink" Target="http://ercot.com/content/wcm/key_documents_lists/138443/08._RMS_Report.zip" TargetMode="External"/><Relationship Id="rId5" Type="http://schemas.openxmlformats.org/officeDocument/2006/relationships/hyperlink" Target="http://ercot.com/mktrules/issues/NOGRR176" TargetMode="External"/><Relationship Id="rId10" Type="http://schemas.openxmlformats.org/officeDocument/2006/relationships/hyperlink" Target="http://ercot.com/mktrules/issues/NPRR866" TargetMode="External"/><Relationship Id="rId4" Type="http://schemas.openxmlformats.org/officeDocument/2006/relationships/hyperlink" Target="http://ercot.com/content/wcm/key_documents_lists/138443/5._WMS_Report.zip" TargetMode="External"/><Relationship Id="rId9" Type="http://schemas.openxmlformats.org/officeDocument/2006/relationships/hyperlink" Target="http://ercot.com/content/wcm/key_documents_lists/138443/06._ROS_Report.zip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rcot.com/content/wcm/key_documents_lists/138443/07._COPS_Report.zip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rcot.com/content/wcm/key_documents_lists/138443/10._ERCOT_Reports.zip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705600" cy="1894362"/>
          </a:xfrm>
        </p:spPr>
        <p:txBody>
          <a:bodyPr>
            <a:normAutofit/>
          </a:bodyPr>
          <a:lstStyle/>
          <a:p>
            <a:r>
              <a:rPr lang="en-US" sz="1400" spc="-30" dirty="0" smtClean="0"/>
              <a:t/>
            </a:r>
            <a:br>
              <a:rPr lang="en-US" sz="1400" spc="-30" dirty="0" smtClean="0"/>
            </a:br>
            <a:r>
              <a:rPr lang="en-US" sz="1400" spc="-30" dirty="0" smtClean="0"/>
              <a:t/>
            </a:r>
            <a:br>
              <a:rPr lang="en-US" sz="1400" spc="-30" dirty="0" smtClean="0"/>
            </a:br>
            <a:r>
              <a:rPr lang="en-US" sz="600" spc="-30" dirty="0"/>
              <a:t/>
            </a:r>
            <a:br>
              <a:rPr lang="en-US" sz="600" spc="-30" dirty="0"/>
            </a:br>
            <a:r>
              <a:rPr lang="en-US" sz="2800" spc="-30" dirty="0" err="1" smtClean="0"/>
              <a:t>TAC</a:t>
            </a:r>
            <a:r>
              <a:rPr lang="en-US" sz="2800" spc="-30" dirty="0" smtClean="0"/>
              <a:t> Update To RMS</a:t>
            </a:r>
            <a:endParaRPr lang="en-US" sz="2800" spc="-3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Rebecca Reed Zerwas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244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12700">
            <a:noFill/>
          </a:ln>
        </p:spPr>
        <p:txBody>
          <a:bodyPr/>
          <a:lstStyle/>
          <a:p>
            <a:r>
              <a:rPr lang="en-US" dirty="0" smtClean="0"/>
              <a:t>Nodal Protocol Revision Requests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2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1371600"/>
            <a:ext cx="7391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7467600" cy="487375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i="1" spc="-60" dirty="0" smtClean="0"/>
              <a:t>The Following Revision Requests Recommended by </a:t>
            </a:r>
            <a:r>
              <a:rPr lang="en-US" i="1" spc="-60" dirty="0" err="1" smtClean="0"/>
              <a:t>TAC</a:t>
            </a:r>
            <a:r>
              <a:rPr lang="en-US" i="1" spc="-60" dirty="0" smtClean="0"/>
              <a:t> for BOD Approval:</a:t>
            </a:r>
          </a:p>
          <a:p>
            <a:pPr marL="0" indent="0">
              <a:buNone/>
            </a:pPr>
            <a:endParaRPr lang="en-US" sz="800" i="1" dirty="0"/>
          </a:p>
          <a:p>
            <a:r>
              <a:rPr lang="en-US" sz="2200" b="1" dirty="0" err="1" smtClean="0">
                <a:hlinkClick r:id="rId3"/>
              </a:rPr>
              <a:t>NPRR858</a:t>
            </a:r>
            <a:r>
              <a:rPr lang="en-US" sz="2200" dirty="0" smtClean="0"/>
              <a:t>, </a:t>
            </a:r>
            <a:r>
              <a:rPr lang="en-US" sz="2100" dirty="0"/>
              <a:t>Provide Complete Current Operating Plan (COP) </a:t>
            </a:r>
            <a:r>
              <a:rPr lang="en-US" sz="2100" dirty="0" smtClean="0"/>
              <a:t>Data</a:t>
            </a:r>
          </a:p>
          <a:p>
            <a:endParaRPr lang="en-US" sz="600" i="1" dirty="0" smtClean="0"/>
          </a:p>
          <a:p>
            <a:r>
              <a:rPr lang="en-US" sz="2200" b="1" dirty="0" err="1" smtClean="0">
                <a:hlinkClick r:id="rId4"/>
              </a:rPr>
              <a:t>NPRR864</a:t>
            </a:r>
            <a:r>
              <a:rPr lang="en-US" sz="2200" dirty="0" smtClean="0"/>
              <a:t>, </a:t>
            </a:r>
            <a:r>
              <a:rPr lang="en-US" sz="2100" dirty="0" err="1"/>
              <a:t>RUC</a:t>
            </a:r>
            <a:r>
              <a:rPr lang="en-US" sz="2100" dirty="0"/>
              <a:t> Modifications to Consider Market-Based </a:t>
            </a:r>
            <a:r>
              <a:rPr lang="en-US" sz="2100" dirty="0" smtClean="0"/>
              <a:t>Solutions</a:t>
            </a:r>
          </a:p>
          <a:p>
            <a:endParaRPr lang="en-US" sz="800" i="1" dirty="0" smtClean="0"/>
          </a:p>
          <a:p>
            <a:r>
              <a:rPr lang="en-US" sz="2200" b="1" dirty="0" err="1" smtClean="0">
                <a:hlinkClick r:id="rId5"/>
              </a:rPr>
              <a:t>NPRR865</a:t>
            </a:r>
            <a:r>
              <a:rPr lang="en-US" sz="2200" dirty="0" smtClean="0"/>
              <a:t>, </a:t>
            </a:r>
            <a:r>
              <a:rPr lang="en-US" sz="2100" dirty="0"/>
              <a:t>Publish RTM Shift Factors for Hubs, Load Zones, and DC </a:t>
            </a:r>
            <a:r>
              <a:rPr lang="en-US" sz="2100" dirty="0" smtClean="0"/>
              <a:t>Ties</a:t>
            </a:r>
          </a:p>
          <a:p>
            <a:endParaRPr lang="en-US" sz="800" i="1" dirty="0" smtClean="0"/>
          </a:p>
          <a:p>
            <a:r>
              <a:rPr lang="en-US" sz="2200" b="1" dirty="0" err="1" smtClean="0">
                <a:hlinkClick r:id="rId6"/>
              </a:rPr>
              <a:t>NPRR868</a:t>
            </a:r>
            <a:r>
              <a:rPr lang="en-US" sz="2200" dirty="0" smtClean="0"/>
              <a:t>, </a:t>
            </a:r>
            <a:r>
              <a:rPr lang="en-US" sz="2100" dirty="0"/>
              <a:t>As-Built Hub and Load </a:t>
            </a:r>
            <a:r>
              <a:rPr lang="en-US" sz="2100"/>
              <a:t>Zone </a:t>
            </a:r>
            <a:r>
              <a:rPr lang="en-US" sz="2100" smtClean="0"/>
              <a:t>Calculation (URGENT)</a:t>
            </a:r>
            <a:endParaRPr lang="en-US" sz="2100" dirty="0" smtClean="0"/>
          </a:p>
          <a:p>
            <a:endParaRPr lang="en-US" sz="800" i="1" dirty="0" smtClean="0"/>
          </a:p>
          <a:p>
            <a:r>
              <a:rPr lang="en-US" sz="2200" b="1" dirty="0" err="1" smtClean="0">
                <a:hlinkClick r:id="rId7"/>
              </a:rPr>
              <a:t>SCR793</a:t>
            </a:r>
            <a:r>
              <a:rPr lang="en-US" sz="2200" dirty="0" smtClean="0"/>
              <a:t>, </a:t>
            </a:r>
            <a:r>
              <a:rPr lang="en-US" sz="2100" dirty="0" err="1"/>
              <a:t>SSR</a:t>
            </a:r>
            <a:r>
              <a:rPr lang="en-US" sz="2100" dirty="0"/>
              <a:t> Related Telemetry for Transmission Service Provider (TSP) </a:t>
            </a:r>
            <a:r>
              <a:rPr lang="en-US" sz="2100" dirty="0" smtClean="0"/>
              <a:t>Operators</a:t>
            </a:r>
          </a:p>
          <a:p>
            <a:endParaRPr lang="en-US" sz="800" i="1" dirty="0" smtClean="0"/>
          </a:p>
          <a:p>
            <a:r>
              <a:rPr lang="en-US" sz="2200" b="1" dirty="0" err="1" smtClean="0">
                <a:hlinkClick r:id="rId8"/>
              </a:rPr>
              <a:t>SCR795</a:t>
            </a:r>
            <a:r>
              <a:rPr lang="en-US" sz="2200" dirty="0" smtClean="0"/>
              <a:t>, </a:t>
            </a:r>
            <a:r>
              <a:rPr lang="en-US" sz="2100" dirty="0"/>
              <a:t>Addition of Intra-Hour Wind Forecast to </a:t>
            </a:r>
            <a:r>
              <a:rPr lang="en-US" sz="2100" dirty="0" err="1"/>
              <a:t>GTBD</a:t>
            </a:r>
            <a:r>
              <a:rPr lang="en-US" sz="2100" dirty="0"/>
              <a:t> </a:t>
            </a:r>
            <a:r>
              <a:rPr lang="en-US" sz="2100" dirty="0" smtClean="0"/>
              <a:t>Calculation</a:t>
            </a:r>
          </a:p>
          <a:p>
            <a:endParaRPr lang="en-US" sz="800" i="1" dirty="0" smtClean="0">
              <a:solidFill>
                <a:srgbClr val="FF0000"/>
              </a:solidFill>
              <a:hlinkClick r:id="rId9"/>
            </a:endParaRPr>
          </a:p>
          <a:p>
            <a:r>
              <a:rPr lang="en-US" sz="2200" b="1" dirty="0" err="1" smtClean="0">
                <a:solidFill>
                  <a:srgbClr val="FF0000"/>
                </a:solidFill>
                <a:hlinkClick r:id="rId9"/>
              </a:rPr>
              <a:t>OBDRR002</a:t>
            </a:r>
            <a:r>
              <a:rPr lang="en-US" sz="2200" dirty="0" smtClean="0">
                <a:solidFill>
                  <a:srgbClr val="FF0000"/>
                </a:solidFill>
              </a:rPr>
              <a:t>, </a:t>
            </a:r>
            <a:r>
              <a:rPr lang="en-US" sz="2100" dirty="0" err="1"/>
              <a:t>ORDC</a:t>
            </a:r>
            <a:r>
              <a:rPr lang="en-US" sz="2100" dirty="0"/>
              <a:t> </a:t>
            </a:r>
            <a:r>
              <a:rPr lang="en-US" sz="2100" dirty="0" err="1"/>
              <a:t>OBD</a:t>
            </a:r>
            <a:r>
              <a:rPr lang="en-US" sz="2100" dirty="0"/>
              <a:t> Revisions for PUCT Project 47199</a:t>
            </a:r>
            <a:endParaRPr lang="en-US" sz="800" i="1" dirty="0" smtClean="0"/>
          </a:p>
          <a:p>
            <a:pPr marL="0" indent="0">
              <a:buNone/>
            </a:pPr>
            <a:endParaRPr lang="en-US" sz="800" i="1" dirty="0"/>
          </a:p>
          <a:p>
            <a:pPr marL="0" indent="0">
              <a:buNone/>
            </a:pP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***</a:t>
            </a:r>
            <a:r>
              <a:rPr lang="en-US" i="1" dirty="0" smtClean="0"/>
              <a:t>Revision Requests will be considered at the April 10</a:t>
            </a:r>
            <a:r>
              <a:rPr lang="en-US" i="1" baseline="30000" dirty="0" smtClean="0"/>
              <a:t>th</a:t>
            </a:r>
            <a:r>
              <a:rPr lang="en-US" i="1" dirty="0" smtClean="0"/>
              <a:t> BOD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***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0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12700">
            <a:noFill/>
          </a:ln>
        </p:spPr>
        <p:txBody>
          <a:bodyPr/>
          <a:lstStyle/>
          <a:p>
            <a:r>
              <a:rPr lang="en-US" dirty="0" smtClean="0"/>
              <a:t>Subcommittee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447800"/>
            <a:ext cx="80772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  <a:hlinkClick r:id="rId3"/>
              </a:rPr>
              <a:t>PRS Report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/>
              <a:t>Annual Review of Other Binding Documents (</a:t>
            </a:r>
            <a:r>
              <a:rPr lang="en-US" dirty="0" err="1"/>
              <a:t>OBDs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Update on 2018 Release Targets – Board Approved Revision </a:t>
            </a:r>
            <a:r>
              <a:rPr lang="en-US" dirty="0" smtClean="0"/>
              <a:t>Requests</a:t>
            </a:r>
          </a:p>
          <a:p>
            <a:endParaRPr lang="en-US" sz="600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  <a:hlinkClick r:id="rId4"/>
              </a:rPr>
              <a:t>WMS Report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sz="2000" dirty="0" smtClean="0"/>
              <a:t>2018 </a:t>
            </a:r>
            <a:r>
              <a:rPr lang="en-US" sz="2000" dirty="0" err="1" smtClean="0"/>
              <a:t>WMS</a:t>
            </a:r>
            <a:r>
              <a:rPr lang="en-US" sz="2000" dirty="0" smtClean="0"/>
              <a:t> Goals approved</a:t>
            </a:r>
          </a:p>
          <a:p>
            <a:pPr lvl="1"/>
            <a:r>
              <a:rPr lang="en-US" sz="2000" dirty="0" smtClean="0"/>
              <a:t>Considered &amp; Endorsed </a:t>
            </a:r>
            <a:r>
              <a:rPr lang="en-US" sz="2000" dirty="0" err="1" smtClean="0">
                <a:hlinkClick r:id="rId5"/>
              </a:rPr>
              <a:t>NOGRR176</a:t>
            </a:r>
            <a:r>
              <a:rPr lang="en-US" sz="2000" dirty="0" smtClean="0"/>
              <a:t>, </a:t>
            </a:r>
            <a:r>
              <a:rPr lang="en-US" sz="2000" dirty="0" err="1" smtClean="0">
                <a:hlinkClick r:id="rId6"/>
              </a:rPr>
              <a:t>NPRR837</a:t>
            </a:r>
            <a:r>
              <a:rPr lang="en-US" sz="2000" dirty="0" smtClean="0"/>
              <a:t>, </a:t>
            </a:r>
            <a:r>
              <a:rPr lang="en-US" sz="2000" dirty="0" err="1" smtClean="0">
                <a:hlinkClick r:id="rId7"/>
              </a:rPr>
              <a:t>NPRR847</a:t>
            </a:r>
            <a:r>
              <a:rPr lang="en-US" sz="2000" dirty="0" smtClean="0"/>
              <a:t>, </a:t>
            </a:r>
            <a:r>
              <a:rPr lang="en-US" sz="2000" dirty="0" err="1" smtClean="0">
                <a:hlinkClick r:id="rId8"/>
              </a:rPr>
              <a:t>NPRR857</a:t>
            </a:r>
            <a:r>
              <a:rPr lang="en-US" sz="2000" dirty="0" smtClean="0"/>
              <a:t>, </a:t>
            </a:r>
            <a:r>
              <a:rPr lang="en-US" sz="2000" dirty="0" err="1" smtClean="0"/>
              <a:t>CRR</a:t>
            </a:r>
            <a:r>
              <a:rPr lang="en-US" sz="2000" dirty="0" smtClean="0"/>
              <a:t> activity calendar </a:t>
            </a:r>
          </a:p>
          <a:p>
            <a:pPr lvl="1"/>
            <a:endParaRPr lang="en-US" sz="900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  <a:hlinkClick r:id="rId9"/>
              </a:rPr>
              <a:t>ROS Report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sz="1800" dirty="0" smtClean="0"/>
              <a:t>2018 </a:t>
            </a:r>
            <a:r>
              <a:rPr lang="en-US" sz="1800" dirty="0" err="1" smtClean="0"/>
              <a:t>ROS</a:t>
            </a:r>
            <a:r>
              <a:rPr lang="en-US" sz="1800" dirty="0" smtClean="0"/>
              <a:t> Goals approved</a:t>
            </a:r>
          </a:p>
          <a:p>
            <a:pPr lvl="1"/>
            <a:r>
              <a:rPr lang="en-US" sz="1800" dirty="0"/>
              <a:t>D</a:t>
            </a:r>
            <a:r>
              <a:rPr lang="en-US" sz="1800" dirty="0" smtClean="0"/>
              <a:t>iscussed </a:t>
            </a:r>
            <a:r>
              <a:rPr lang="en-US" sz="1800" dirty="0" err="1" smtClean="0">
                <a:hlinkClick r:id="rId10"/>
              </a:rPr>
              <a:t>NPRR866</a:t>
            </a:r>
            <a:r>
              <a:rPr lang="en-US" sz="1800" dirty="0"/>
              <a:t>, Mapping Registered Distributed Generation and Load Resources to Transmission Loads in the Network Operations </a:t>
            </a:r>
            <a:r>
              <a:rPr lang="en-US" sz="1800" dirty="0" smtClean="0"/>
              <a:t>Model; referred to </a:t>
            </a:r>
            <a:r>
              <a:rPr lang="en-US" sz="1800" dirty="0" err="1" smtClean="0"/>
              <a:t>PLWG</a:t>
            </a:r>
            <a:endParaRPr lang="en-US" sz="1800" dirty="0" smtClean="0"/>
          </a:p>
          <a:p>
            <a:pPr marL="365760" lvl="1" indent="0">
              <a:buNone/>
            </a:pPr>
            <a:endParaRPr lang="en-US" sz="1800" dirty="0" smtClean="0">
              <a:solidFill>
                <a:srgbClr val="FF0000"/>
              </a:solidFill>
              <a:hlinkClick r:id="rId11"/>
            </a:endParaRPr>
          </a:p>
          <a:p>
            <a:r>
              <a:rPr lang="en-US" dirty="0" smtClean="0">
                <a:solidFill>
                  <a:srgbClr val="FF0000"/>
                </a:solidFill>
                <a:hlinkClick r:id="rId11"/>
              </a:rPr>
              <a:t>RMS Report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3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1371600"/>
            <a:ext cx="7391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588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12700">
            <a:noFill/>
          </a:ln>
        </p:spPr>
        <p:txBody>
          <a:bodyPr/>
          <a:lstStyle/>
          <a:p>
            <a:r>
              <a:rPr lang="en-US" dirty="0" smtClean="0"/>
              <a:t>Subcommittee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447800"/>
            <a:ext cx="8077200" cy="51054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  <a:hlinkClick r:id="rId3"/>
              </a:rPr>
              <a:t>COPS </a:t>
            </a:r>
            <a:r>
              <a:rPr lang="en-US" dirty="0">
                <a:hlinkClick r:id="rId3"/>
              </a:rPr>
              <a:t>Report</a:t>
            </a:r>
            <a:endParaRPr lang="en-US" dirty="0"/>
          </a:p>
          <a:p>
            <a:pPr lvl="1"/>
            <a:r>
              <a:rPr lang="en-US" sz="1800" dirty="0" smtClean="0"/>
              <a:t>Discussed c</a:t>
            </a:r>
            <a:r>
              <a:rPr lang="en-US" altLang="en-US" sz="1800" dirty="0" smtClean="0"/>
              <a:t>reation </a:t>
            </a:r>
            <a:r>
              <a:rPr lang="en-US" altLang="en-US" sz="1800" dirty="0"/>
              <a:t>of </a:t>
            </a:r>
            <a:r>
              <a:rPr lang="en-US" altLang="en-US" sz="1800" dirty="0" err="1"/>
              <a:t>BUSIDRDG</a:t>
            </a:r>
            <a:r>
              <a:rPr lang="en-US" altLang="en-US" sz="1800" dirty="0"/>
              <a:t> </a:t>
            </a:r>
            <a:r>
              <a:rPr lang="en-US" altLang="en-US" sz="1800" dirty="0" smtClean="0"/>
              <a:t>profile and possible solutions to give ERCOT visibility into were DG are located</a:t>
            </a:r>
          </a:p>
          <a:p>
            <a:pPr lvl="1"/>
            <a:endParaRPr lang="en-US" altLang="en-US" sz="1800" dirty="0"/>
          </a:p>
          <a:p>
            <a:pPr lvl="1"/>
            <a:r>
              <a:rPr lang="en-US" sz="1800" dirty="0" smtClean="0"/>
              <a:t> Requested clarity on </a:t>
            </a:r>
            <a:r>
              <a:rPr lang="en-US" sz="1800" dirty="0" err="1"/>
              <a:t>TAC</a:t>
            </a:r>
            <a:r>
              <a:rPr lang="en-US" sz="1800" dirty="0"/>
              <a:t> Assignment – IDR Meter </a:t>
            </a:r>
            <a:r>
              <a:rPr lang="en-US" sz="1800" dirty="0" smtClean="0"/>
              <a:t>Reads</a:t>
            </a:r>
          </a:p>
          <a:p>
            <a:pPr lvl="2"/>
            <a:r>
              <a:rPr lang="en-US" dirty="0" smtClean="0"/>
              <a:t>IDR meter data availability issues currently live at COPS</a:t>
            </a:r>
          </a:p>
          <a:p>
            <a:pPr lvl="2"/>
            <a:r>
              <a:rPr lang="en-US" dirty="0" smtClean="0"/>
              <a:t>Questions regarding who to proceed with issues following the sunset of COPS</a:t>
            </a:r>
          </a:p>
          <a:p>
            <a:pPr lvl="2"/>
            <a:r>
              <a:rPr lang="en-US" dirty="0" smtClean="0"/>
              <a:t>RMS will work on the issue and bring forward proposed solutions</a:t>
            </a:r>
          </a:p>
          <a:p>
            <a:pPr lvl="2"/>
            <a:r>
              <a:rPr lang="en-US" dirty="0" smtClean="0"/>
              <a:t>RMS will bring any issues that need weigh in to </a:t>
            </a:r>
            <a:r>
              <a:rPr lang="en-US" dirty="0" err="1" smtClean="0"/>
              <a:t>WMS</a:t>
            </a:r>
            <a:r>
              <a:rPr lang="en-US" dirty="0" smtClean="0"/>
              <a:t> for discussion</a:t>
            </a:r>
            <a:endParaRPr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4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1371600"/>
            <a:ext cx="7391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2545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12700">
            <a:noFill/>
          </a:ln>
        </p:spPr>
        <p:txBody>
          <a:bodyPr/>
          <a:lstStyle/>
          <a:p>
            <a:r>
              <a:rPr lang="en-US" dirty="0" smtClean="0"/>
              <a:t>ERCOT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077200" cy="5105400"/>
          </a:xfrm>
        </p:spPr>
        <p:txBody>
          <a:bodyPr>
            <a:normAutofit fontScale="92500" lnSpcReduction="10000"/>
          </a:bodyPr>
          <a:lstStyle/>
          <a:p>
            <a:pPr marL="365760" lvl="1" indent="0">
              <a:spcBef>
                <a:spcPts val="0"/>
              </a:spcBef>
              <a:buNone/>
            </a:pPr>
            <a:endParaRPr lang="en-US" sz="1900" dirty="0" smtClean="0">
              <a:solidFill>
                <a:srgbClr val="FF0000"/>
              </a:solidFill>
            </a:endParaRPr>
          </a:p>
          <a:p>
            <a:pPr marL="365760" lvl="1" indent="0">
              <a:spcBef>
                <a:spcPts val="0"/>
              </a:spcBef>
              <a:buNone/>
            </a:pPr>
            <a:endParaRPr lang="en-US" sz="400" dirty="0" smtClean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Proposed Bylaws Amendments Update</a:t>
            </a:r>
          </a:p>
          <a:p>
            <a:pPr lvl="1">
              <a:spcBef>
                <a:spcPts val="0"/>
              </a:spcBef>
            </a:pPr>
            <a:r>
              <a:rPr lang="en-US" sz="1800" dirty="0"/>
              <a:t>ERCOT legal provided an update on proposed bylaw amendments </a:t>
            </a:r>
            <a:r>
              <a:rPr lang="en-US" sz="1800" dirty="0" smtClean="0"/>
              <a:t>seeking to clarify </a:t>
            </a:r>
            <a:r>
              <a:rPr lang="en-US" sz="1800" dirty="0"/>
              <a:t>when an Affiliate relationship may arise between two or more ERCOT Members</a:t>
            </a:r>
            <a:r>
              <a:rPr lang="en-US" sz="1800" dirty="0" smtClean="0"/>
              <a:t>.</a:t>
            </a:r>
          </a:p>
          <a:p>
            <a:pPr lvl="1">
              <a:spcBef>
                <a:spcPts val="0"/>
              </a:spcBef>
            </a:pPr>
            <a:r>
              <a:rPr lang="en-US" sz="1800" dirty="0" smtClean="0"/>
              <a:t>Comments due by March 8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; </a:t>
            </a:r>
            <a:r>
              <a:rPr lang="en-US" sz="1800" dirty="0" err="1" smtClean="0"/>
              <a:t>TAC</a:t>
            </a:r>
            <a:r>
              <a:rPr lang="en-US" sz="1800" dirty="0" smtClean="0"/>
              <a:t> did not vote on the bylaws </a:t>
            </a:r>
          </a:p>
          <a:p>
            <a:pPr lvl="1">
              <a:spcBef>
                <a:spcPts val="0"/>
              </a:spcBef>
            </a:pPr>
            <a:r>
              <a:rPr lang="en-US" sz="1800" dirty="0" smtClean="0"/>
              <a:t>Will </a:t>
            </a:r>
            <a:r>
              <a:rPr lang="en-US" sz="1800" dirty="0"/>
              <a:t>be considered </a:t>
            </a:r>
            <a:r>
              <a:rPr lang="en-US" sz="1800" dirty="0" smtClean="0"/>
              <a:t>for a </a:t>
            </a:r>
            <a:r>
              <a:rPr lang="en-US" sz="1800" dirty="0" err="1"/>
              <a:t>TAC</a:t>
            </a:r>
            <a:r>
              <a:rPr lang="en-US" sz="1800" dirty="0"/>
              <a:t> </a:t>
            </a:r>
            <a:r>
              <a:rPr lang="en-US" sz="1800" dirty="0" smtClean="0"/>
              <a:t>vote in April or May</a:t>
            </a:r>
          </a:p>
          <a:p>
            <a:pPr lvl="1">
              <a:spcBef>
                <a:spcPts val="0"/>
              </a:spcBef>
            </a:pPr>
            <a:r>
              <a:rPr lang="en-US" sz="1800" dirty="0"/>
              <a:t>ERCOT plans to have four votes as follows:</a:t>
            </a:r>
          </a:p>
          <a:p>
            <a:pPr lvl="2">
              <a:spcBef>
                <a:spcPts val="0"/>
              </a:spcBef>
            </a:pPr>
            <a:r>
              <a:rPr lang="en-US" sz="1500" dirty="0" smtClean="0"/>
              <a:t>Vote </a:t>
            </a:r>
            <a:r>
              <a:rPr lang="en-US" sz="1500" dirty="0"/>
              <a:t>1: Articles of Incorporation </a:t>
            </a:r>
          </a:p>
          <a:p>
            <a:pPr lvl="2">
              <a:spcBef>
                <a:spcPts val="0"/>
              </a:spcBef>
            </a:pPr>
            <a:r>
              <a:rPr lang="en-US" sz="1500" dirty="0" smtClean="0"/>
              <a:t>Vote </a:t>
            </a:r>
            <a:r>
              <a:rPr lang="en-US" sz="1500" dirty="0"/>
              <a:t>2: Bylaws: Affiliate </a:t>
            </a:r>
            <a:r>
              <a:rPr lang="en-US" sz="1500" dirty="0" smtClean="0"/>
              <a:t>definition</a:t>
            </a:r>
          </a:p>
          <a:p>
            <a:pPr lvl="2">
              <a:spcBef>
                <a:spcPts val="0"/>
              </a:spcBef>
            </a:pPr>
            <a:r>
              <a:rPr lang="en-US" sz="1500" dirty="0" smtClean="0"/>
              <a:t>Vote </a:t>
            </a:r>
            <a:r>
              <a:rPr lang="en-US" sz="1500" dirty="0"/>
              <a:t>3: Bylaws: Membership Segment definition</a:t>
            </a:r>
          </a:p>
          <a:p>
            <a:pPr lvl="2">
              <a:spcBef>
                <a:spcPts val="0"/>
              </a:spcBef>
            </a:pPr>
            <a:r>
              <a:rPr lang="en-US" sz="1500" dirty="0" smtClean="0"/>
              <a:t>Vote </a:t>
            </a:r>
            <a:r>
              <a:rPr lang="en-US" sz="1500" dirty="0"/>
              <a:t>4: Bylaws: All other amendments</a:t>
            </a:r>
          </a:p>
          <a:p>
            <a:pPr lvl="1">
              <a:spcBef>
                <a:spcPts val="0"/>
              </a:spcBef>
            </a:pPr>
            <a:endParaRPr lang="en-US" sz="1800" dirty="0" smtClean="0"/>
          </a:p>
          <a:p>
            <a:pPr lvl="1">
              <a:spcBef>
                <a:spcPts val="0"/>
              </a:spcBef>
            </a:pPr>
            <a:endParaRPr lang="en-US" sz="1900" dirty="0"/>
          </a:p>
          <a:p>
            <a:pPr>
              <a:spcBef>
                <a:spcPts val="0"/>
              </a:spcBef>
            </a:pPr>
            <a:r>
              <a:rPr lang="en-US" dirty="0" smtClean="0"/>
              <a:t>Annual ERS Report to </a:t>
            </a:r>
            <a:r>
              <a:rPr lang="en-US" dirty="0" err="1" smtClean="0"/>
              <a:t>TAC</a:t>
            </a:r>
            <a:endParaRPr lang="en-US" dirty="0" smtClean="0"/>
          </a:p>
          <a:p>
            <a:pPr lvl="1">
              <a:spcBef>
                <a:spcPts val="0"/>
              </a:spcBef>
            </a:pPr>
            <a:r>
              <a:rPr lang="en-US" sz="1800" dirty="0"/>
              <a:t>Deep dive to take place at WMS</a:t>
            </a:r>
          </a:p>
          <a:p>
            <a:pPr marL="365760" lvl="1" indent="0">
              <a:spcBef>
                <a:spcPts val="0"/>
              </a:spcBef>
              <a:buClr>
                <a:srgbClr val="FE8637"/>
              </a:buClr>
              <a:buNone/>
            </a:pPr>
            <a:endParaRPr lang="en-US" sz="1600" dirty="0" smtClean="0"/>
          </a:p>
          <a:p>
            <a:pPr marL="548640" lvl="2">
              <a:spcBef>
                <a:spcPts val="0"/>
              </a:spcBef>
              <a:buSzPct val="70000"/>
            </a:pPr>
            <a:endParaRPr lang="en-US" dirty="0" smtClean="0"/>
          </a:p>
          <a:p>
            <a:pPr marL="0" indent="0" algn="ctr">
              <a:spcBef>
                <a:spcPts val="0"/>
              </a:spcBef>
              <a:buNone/>
            </a:pPr>
            <a:r>
              <a:rPr lang="en-US" dirty="0" smtClean="0"/>
              <a:t>***Presentations </a:t>
            </a:r>
            <a:r>
              <a:rPr lang="en-US" dirty="0"/>
              <a:t>available </a:t>
            </a:r>
            <a:r>
              <a:rPr lang="en-US" dirty="0" smtClean="0">
                <a:hlinkClick r:id="rId3"/>
              </a:rPr>
              <a:t>here</a:t>
            </a:r>
            <a:r>
              <a:rPr lang="en-US" dirty="0" smtClean="0"/>
              <a:t>***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	</a:t>
            </a:r>
            <a:endParaRPr lang="en-US" dirty="0"/>
          </a:p>
          <a:p>
            <a:pPr lvl="1">
              <a:spcBef>
                <a:spcPts val="0"/>
              </a:spcBef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5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1371600"/>
            <a:ext cx="7391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3815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6</a:t>
            </a:fld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295401"/>
            <a:ext cx="4876799" cy="4876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1379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1184</TotalTime>
  <Words>378</Words>
  <Application>Microsoft Office PowerPoint</Application>
  <PresentationFormat>On-screen Show (4:3)</PresentationFormat>
  <Paragraphs>73</Paragraphs>
  <Slides>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Oriel</vt:lpstr>
      <vt:lpstr>   TAC Update To RMS</vt:lpstr>
      <vt:lpstr>Nodal Protocol Revision Requests </vt:lpstr>
      <vt:lpstr>Subcommittee Updates</vt:lpstr>
      <vt:lpstr>Subcommittee Updates</vt:lpstr>
      <vt:lpstr>ERCOT Updates</vt:lpstr>
      <vt:lpstr>Questions? </vt:lpstr>
    </vt:vector>
  </TitlesOfParts>
  <Company>NRG Energy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TAC &amp; Board of Directors Update</dc:title>
  <dc:creator>Zerwas (Reed), Rebecca</dc:creator>
  <cp:lastModifiedBy>Zerwas (Reed), Rebecca</cp:lastModifiedBy>
  <cp:revision>66</cp:revision>
  <dcterms:created xsi:type="dcterms:W3CDTF">2018-01-08T22:15:17Z</dcterms:created>
  <dcterms:modified xsi:type="dcterms:W3CDTF">2018-04-03T13:07:36Z</dcterms:modified>
</cp:coreProperties>
</file>