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9" r:id="rId4"/>
    <p:sldId id="262" r:id="rId5"/>
    <p:sldId id="267" r:id="rId6"/>
    <p:sldId id="268" r:id="rId7"/>
    <p:sldId id="269" r:id="rId8"/>
    <p:sldId id="265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F79D-0D57-432C-99C7-A19BB65B67B7}" type="datetime1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ABF5A-0480-4F27-8BEF-0A035A80A8FE}" type="datetime1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F0D2-E6F4-4E1C-B14E-F3DEB05BDD6E}" type="datetime1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4ACF-B412-48D9-A4FA-F61B30B2CF47}" type="datetime1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E19E-6F94-4042-B8BD-5306C2A63BFF}" type="datetime1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75E7-0DE1-4B91-A769-5B85ADF3BF0B}" type="datetime1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70C2-B660-4FA6-BAFB-AB3252DC19A2}" type="datetime1">
              <a:rPr lang="en-US" smtClean="0"/>
              <a:t>3/31/2018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12DB-F52E-4131-A054-0B4736D52153}" type="datetime1">
              <a:rPr lang="en-US" smtClean="0"/>
              <a:t>3/31/2018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4977-7D0F-45E7-A943-3642DB93FB24}" type="datetime1">
              <a:rPr lang="en-US" smtClean="0"/>
              <a:t>3/31/2018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F815-A18F-4BA3-B003-1E1948B65FB8}" type="datetime1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14C2-AC79-4E3A-B71C-254B8B71BF82}" type="datetime1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473ED-EF78-4F16-92EF-7F68B1C6922B}" type="datetime1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dirty="0" smtClean="0"/>
              <a:t>/4/2018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Process Review: Defaults &amp; Mass Transition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Notification Day (pre-Launch stage) has historically followed immediately upon termination of the REP’s SFA.  This is a collaboration between PUCT Staff and ERCOT.  </a:t>
            </a:r>
          </a:p>
          <a:p>
            <a:r>
              <a:rPr lang="en-US" sz="2000" dirty="0"/>
              <a:t>Mass Transition processes are addressed in Retail Market Guide §7.11.1, Retail Market Guide Section 9 Appendices F1-F3, Protocol Section 15.1.3.1, and PUCT Rules.</a:t>
            </a:r>
          </a:p>
          <a:p>
            <a:r>
              <a:rPr lang="en-US" sz="2000" dirty="0"/>
              <a:t>Note that Protocol Section 1.3.1.1, Items Considered Protected Information, includes </a:t>
            </a:r>
          </a:p>
          <a:p>
            <a:pPr lvl="1"/>
            <a:r>
              <a:rPr lang="en-US" sz="1600" dirty="0"/>
              <a:t>(</a:t>
            </a:r>
            <a:r>
              <a:rPr lang="en-US" sz="1600" dirty="0" smtClean="0"/>
              <a:t>h) Raw </a:t>
            </a:r>
            <a:r>
              <a:rPr lang="en-US" sz="1600" dirty="0"/>
              <a:t>and Adjusted Metered Load (AML) data (demand and energy) identifiable to:</a:t>
            </a:r>
          </a:p>
          <a:p>
            <a:pPr lvl="2"/>
            <a:r>
              <a:rPr lang="en-US" sz="1200" dirty="0"/>
              <a:t>(</a:t>
            </a:r>
            <a:r>
              <a:rPr lang="en-US" sz="1200" dirty="0" err="1" smtClean="0"/>
              <a:t>i</a:t>
            </a:r>
            <a:r>
              <a:rPr lang="en-US" sz="1200" dirty="0" smtClean="0"/>
              <a:t>) A </a:t>
            </a:r>
            <a:r>
              <a:rPr lang="en-US" sz="1200" dirty="0"/>
              <a:t>specific QSE or Load Serving Entity (LSE).  The Protected Information status of this information shall expire 180 days after the applicable Operating Day; or</a:t>
            </a:r>
          </a:p>
          <a:p>
            <a:pPr lvl="2"/>
            <a:r>
              <a:rPr lang="en-US" sz="1200" dirty="0"/>
              <a:t>(</a:t>
            </a:r>
            <a:r>
              <a:rPr lang="en-US" sz="1200" dirty="0" smtClean="0"/>
              <a:t>ii) A </a:t>
            </a:r>
            <a:r>
              <a:rPr lang="en-US" sz="1200" dirty="0"/>
              <a:t>specific Customer or Electric Service Identifier (ESI ID);</a:t>
            </a:r>
          </a:p>
          <a:p>
            <a:pPr lvl="1"/>
            <a:r>
              <a:rPr lang="en-US" sz="1600" dirty="0"/>
              <a:t>(</a:t>
            </a:r>
            <a:r>
              <a:rPr lang="en-US" sz="1600" dirty="0" smtClean="0"/>
              <a:t>k) Number </a:t>
            </a:r>
            <a:r>
              <a:rPr lang="en-US" sz="1600" dirty="0"/>
              <a:t>of ESI IDs identifiable to a specific LSE.  The Protected Information status of this information shall expire 365 days after the applicable Operating Day;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CWG/MCWG Discussion on REP Default process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CWG/MCWG discussion has focused on maximizing the opportunity for other REPs to step in and acquire the defaulting REP before a mass transition is triggered.</a:t>
            </a:r>
          </a:p>
          <a:p>
            <a:r>
              <a:rPr lang="en-US" sz="2800" dirty="0" smtClean="0"/>
              <a:t>Ideas discussed include:</a:t>
            </a:r>
          </a:p>
          <a:p>
            <a:pPr lvl="1"/>
            <a:r>
              <a:rPr lang="en-US" sz="2400" dirty="0" smtClean="0"/>
              <a:t>Secondary auction administered by ERCOT</a:t>
            </a:r>
          </a:p>
          <a:p>
            <a:pPr lvl="1"/>
            <a:r>
              <a:rPr lang="en-US" sz="2400" dirty="0" smtClean="0"/>
              <a:t>Voluntary list of acquiring REPs</a:t>
            </a:r>
          </a:p>
          <a:p>
            <a:r>
              <a:rPr lang="en-US" sz="2800" dirty="0" smtClean="0"/>
              <a:t>Discussion will continue at upcoming CWG/MCWG meetings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7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NPRR867 </a:t>
            </a:r>
            <a:r>
              <a:rPr lang="en-US" b="1" dirty="0" smtClean="0"/>
              <a:t>– </a:t>
            </a:r>
            <a:r>
              <a:rPr lang="en-US" b="1" dirty="0"/>
              <a:t>Revisions to CRR Auction Credit Lock Amount to Reduce Excess </a:t>
            </a:r>
            <a:r>
              <a:rPr lang="en-US" b="1" dirty="0" smtClean="0"/>
              <a:t>Collateral (Vote)</a:t>
            </a:r>
            <a:endParaRPr lang="en-US" b="1" dirty="0" smtClean="0"/>
          </a:p>
          <a:p>
            <a:pPr lvl="1"/>
            <a:r>
              <a:rPr lang="en-US" dirty="0" smtClean="0"/>
              <a:t>NPRR867 </a:t>
            </a:r>
            <a:r>
              <a:rPr lang="en-US" dirty="0"/>
              <a:t>changes the </a:t>
            </a:r>
            <a:r>
              <a:rPr lang="en-US" dirty="0" smtClean="0"/>
              <a:t>lock amount </a:t>
            </a:r>
            <a:r>
              <a:rPr lang="en-US" dirty="0"/>
              <a:t>of each Counter Party’s </a:t>
            </a:r>
            <a:r>
              <a:rPr lang="en-US" dirty="0" smtClean="0"/>
              <a:t>ACL </a:t>
            </a:r>
            <a:r>
              <a:rPr lang="en-US" dirty="0"/>
              <a:t>for </a:t>
            </a:r>
            <a:r>
              <a:rPr lang="en-US" dirty="0" smtClean="0"/>
              <a:t>CRR </a:t>
            </a:r>
            <a:r>
              <a:rPr lang="en-US" dirty="0"/>
              <a:t>Auctions during the duration of the auction process so that it is capped at the pre-auction screening credit exposure amount. </a:t>
            </a:r>
            <a:endParaRPr lang="en-US" dirty="0" smtClean="0"/>
          </a:p>
          <a:p>
            <a:pPr lvl="1"/>
            <a:r>
              <a:rPr lang="en-US" dirty="0" smtClean="0"/>
              <a:t>NPRR867 will reduce </a:t>
            </a:r>
            <a:r>
              <a:rPr lang="en-US" dirty="0"/>
              <a:t>the amount of ACL that is locked while the CRR Auction process is occurring. Currently the total amount of credit that is locked for auctions by all Counter-parties exceeds the total pre-auction screening credit exposure amount. </a:t>
            </a:r>
            <a:endParaRPr lang="en-US" dirty="0" smtClean="0"/>
          </a:p>
          <a:p>
            <a:pPr lvl="1"/>
            <a:r>
              <a:rPr lang="en-US" dirty="0"/>
              <a:t>ERCOT’s analysis indicates that approximately $10.4B of </a:t>
            </a:r>
            <a:r>
              <a:rPr lang="en-US" u="sng" dirty="0"/>
              <a:t>excess</a:t>
            </a:r>
            <a:r>
              <a:rPr lang="en-US" dirty="0"/>
              <a:t> credit has been locked </a:t>
            </a:r>
            <a:r>
              <a:rPr lang="en-US" dirty="0" smtClean="0"/>
              <a:t>since October 2013.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21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Joint meeting of MCWG and CWG on Wednesday, </a:t>
            </a: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</a:p>
          <a:p>
            <a:r>
              <a:rPr lang="en-US" dirty="0"/>
              <a:t>4</a:t>
            </a:r>
            <a:r>
              <a:rPr lang="en-US" dirty="0" smtClean="0"/>
              <a:t> NPRRs reviewed for credit impacts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 credit </a:t>
            </a:r>
            <a:r>
              <a:rPr lang="en-US" dirty="0" smtClean="0"/>
              <a:t>impact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1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NPRR800 </a:t>
            </a:r>
            <a:r>
              <a:rPr lang="en-US" dirty="0" smtClean="0"/>
              <a:t>Update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87" y="1630362"/>
            <a:ext cx="8340213" cy="457200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7162800" y="2331244"/>
            <a:ext cx="0" cy="295671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ine Callout 2 6"/>
          <p:cNvSpPr/>
          <p:nvPr/>
        </p:nvSpPr>
        <p:spPr>
          <a:xfrm>
            <a:off x="7777125" y="997744"/>
            <a:ext cx="1066800" cy="44211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11636"/>
              <a:gd name="adj6" fmla="val -524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NPRR800 go-live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6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NPRR800 </a:t>
            </a:r>
            <a:r>
              <a:rPr lang="en-US" dirty="0" smtClean="0"/>
              <a:t>Update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533" y="1520107"/>
            <a:ext cx="6267664" cy="3657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05533" y="10668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Real-Time Forward Adjustment Factor (RFAF)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5578038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RFAF is calculated using 21 days of ICE future prices and 14 days of ERCOT Real Time Settled Prices for HB_NORTH settlement point</a:t>
            </a:r>
            <a:endParaRPr lang="en-US" sz="16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837" y="1577661"/>
            <a:ext cx="2209800" cy="75438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4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NPRR800 </a:t>
            </a:r>
            <a:r>
              <a:rPr lang="en-US" dirty="0" smtClean="0"/>
              <a:t>Update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750865"/>
            <a:ext cx="6400800" cy="383471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1000" y="130056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Day-Ahead Forward Adjustment Factor (DFAF)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3400" y="5739825"/>
            <a:ext cx="739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DFAF </a:t>
            </a:r>
            <a:r>
              <a:rPr lang="en-US" sz="1600" dirty="0"/>
              <a:t>is calculated using 21 days of ICE future prices and 7</a:t>
            </a:r>
            <a:r>
              <a:rPr lang="en-US" sz="1600" dirty="0" smtClean="0"/>
              <a:t> </a:t>
            </a:r>
            <a:r>
              <a:rPr lang="en-US" sz="1600" dirty="0"/>
              <a:t>days of ERCOT </a:t>
            </a:r>
            <a:r>
              <a:rPr lang="en-US" sz="1600" dirty="0" smtClean="0"/>
              <a:t>Day Ahead Settled </a:t>
            </a:r>
            <a:r>
              <a:rPr lang="en-US" sz="1600" dirty="0"/>
              <a:t>Prices for HB_NORTH settlement point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3240" y="1750865"/>
            <a:ext cx="1874520" cy="77724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4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NPRR800 </a:t>
            </a:r>
            <a:r>
              <a:rPr lang="en-US" dirty="0" smtClean="0"/>
              <a:t>Update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43000"/>
            <a:ext cx="8458200" cy="487680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3200400" y="2819400"/>
            <a:ext cx="0" cy="25146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29000" y="22976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 aware of what is coming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41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REP Defaults &amp; Mass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Objective: Review </a:t>
            </a:r>
            <a:r>
              <a:rPr lang="en-US" sz="2400" dirty="0" smtClean="0"/>
              <a:t>the process for </a:t>
            </a:r>
            <a:r>
              <a:rPr lang="en-US" sz="2400" dirty="0" smtClean="0"/>
              <a:t>REP defaults &amp; mass transitions </a:t>
            </a:r>
            <a:r>
              <a:rPr lang="en-US" sz="2400" dirty="0" smtClean="0"/>
              <a:t>and </a:t>
            </a:r>
            <a:r>
              <a:rPr lang="en-US" sz="2400" dirty="0" smtClean="0"/>
              <a:t>discuss whether </a:t>
            </a:r>
            <a:r>
              <a:rPr lang="en-US" sz="2400" dirty="0" smtClean="0"/>
              <a:t>there are </a:t>
            </a:r>
            <a:r>
              <a:rPr lang="en-US" sz="2400" dirty="0" smtClean="0"/>
              <a:t>improvements to the process </a:t>
            </a:r>
            <a:r>
              <a:rPr lang="en-US" sz="2400" dirty="0" smtClean="0"/>
              <a:t>to </a:t>
            </a:r>
            <a:r>
              <a:rPr lang="en-US" sz="2400" dirty="0" smtClean="0"/>
              <a:t>avoid/limit uplifting default costs to the market.</a:t>
            </a:r>
          </a:p>
          <a:p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438400"/>
            <a:ext cx="5105400" cy="40886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Process Review: Defaults &amp; Mass Transition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If an invoice is not </a:t>
            </a:r>
            <a:r>
              <a:rPr lang="en-US" sz="2000" dirty="0" smtClean="0"/>
              <a:t>paid, </a:t>
            </a:r>
            <a:r>
              <a:rPr lang="en-US" sz="2000" dirty="0"/>
              <a:t>ERCOT will look first to available cash collateral and withhold payments to the QSE before short-paying the market (§9.19).</a:t>
            </a:r>
          </a:p>
          <a:p>
            <a:r>
              <a:rPr lang="en-US" sz="2000" dirty="0"/>
              <a:t>Payment Breach is a default under the Standard Form Agreement unless cured within one Bank Business Day after notification from ERCOT (§16.11.6).  Note that liquidation of non-cash collateral may require more than one Bank Business Day.</a:t>
            </a:r>
          </a:p>
          <a:p>
            <a:r>
              <a:rPr lang="en-US" sz="2000" dirty="0"/>
              <a:t>Collateral calls are due by: </a:t>
            </a:r>
          </a:p>
          <a:p>
            <a:pPr lvl="1"/>
            <a:r>
              <a:rPr lang="en-US" sz="1600" dirty="0"/>
              <a:t>15:00 on the second Bank Business Day from Notice if ERCOT delivered Notice before 1500</a:t>
            </a:r>
          </a:p>
          <a:p>
            <a:pPr lvl="1"/>
            <a:r>
              <a:rPr lang="en-US" sz="1600" dirty="0"/>
              <a:t>17:00 on the second Bank Business Day from Notice if ERCOT delivered Notice between 15:00 and 17:00 (§16.11.5(6).</a:t>
            </a:r>
          </a:p>
          <a:p>
            <a:r>
              <a:rPr lang="en-US" sz="2000" dirty="0"/>
              <a:t>Upon </a:t>
            </a:r>
            <a:r>
              <a:rPr lang="en-US" sz="2000" dirty="0" smtClean="0"/>
              <a:t>Breach, </a:t>
            </a:r>
            <a:r>
              <a:rPr lang="en-US" sz="2000" dirty="0"/>
              <a:t>ERCOT issues a Breach Notice allowing one Bank Business Day to cure (SFA §8.A(1)) </a:t>
            </a:r>
          </a:p>
          <a:p>
            <a:r>
              <a:rPr lang="en-US" sz="2000" dirty="0"/>
              <a:t>If applicable, a Mass Transition begins at this point.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9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635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Market Credit Working Group update to the Wholesale Market Subcommittee</vt:lpstr>
      <vt:lpstr>MCWG update to WMS</vt:lpstr>
      <vt:lpstr>MCWG update to WMS</vt:lpstr>
      <vt:lpstr>NPRR800 Update</vt:lpstr>
      <vt:lpstr>NPRR800 Update</vt:lpstr>
      <vt:lpstr>NPRR800 Update</vt:lpstr>
      <vt:lpstr>NPRR800 Update</vt:lpstr>
      <vt:lpstr>REP Defaults &amp; Mass Transition</vt:lpstr>
      <vt:lpstr>Process Review: Defaults &amp; Mass Transition</vt:lpstr>
      <vt:lpstr>Process Review: Defaults &amp; Mass Transition</vt:lpstr>
      <vt:lpstr>CWG/MCWG Discussion on REP Default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130</cp:revision>
  <dcterms:created xsi:type="dcterms:W3CDTF">2006-08-16T00:00:00Z</dcterms:created>
  <dcterms:modified xsi:type="dcterms:W3CDTF">2018-03-31T21:55:14Z</dcterms:modified>
</cp:coreProperties>
</file>