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3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6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16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0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0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5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4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4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0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6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88A85-E038-4437-B519-9E3D5DD7E3D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610600" cy="8382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Defaulting REP Auction vs. Secondary CRR </a:t>
            </a:r>
            <a:r>
              <a:rPr lang="en-US" sz="3600" dirty="0" smtClean="0"/>
              <a:t>Auction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990600"/>
            <a:ext cx="8686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a</a:t>
            </a:r>
            <a:r>
              <a:rPr lang="en-US" sz="2400" dirty="0" smtClean="0"/>
              <a:t>uction </a:t>
            </a:r>
            <a:r>
              <a:rPr lang="en-US" sz="2400" dirty="0"/>
              <a:t>t</a:t>
            </a:r>
            <a:r>
              <a:rPr lang="en-US" sz="2400" dirty="0" smtClean="0"/>
              <a:t>imeline </a:t>
            </a:r>
            <a:r>
              <a:rPr lang="en-US" sz="2400" dirty="0" smtClean="0"/>
              <a:t>and </a:t>
            </a:r>
            <a:r>
              <a:rPr lang="en-US" sz="2400" dirty="0" smtClean="0"/>
              <a:t>applicable </a:t>
            </a:r>
            <a:r>
              <a:rPr lang="en-US" sz="2400" dirty="0" smtClean="0"/>
              <a:t>Retail Customer Protection Rules </a:t>
            </a:r>
            <a:r>
              <a:rPr lang="en-US" sz="2400" dirty="0" smtClean="0"/>
              <a:t>make </a:t>
            </a:r>
            <a:r>
              <a:rPr lang="en-US" sz="2400" dirty="0" smtClean="0"/>
              <a:t>an </a:t>
            </a:r>
            <a:r>
              <a:rPr lang="en-US" sz="2400" dirty="0" smtClean="0"/>
              <a:t>ERCOT-administered </a:t>
            </a:r>
            <a:r>
              <a:rPr lang="en-US" sz="2400" dirty="0" smtClean="0"/>
              <a:t>REP </a:t>
            </a:r>
            <a:r>
              <a:rPr lang="en-US" sz="2400" dirty="0" smtClean="0"/>
              <a:t>auction </a:t>
            </a:r>
            <a:r>
              <a:rPr lang="en-US" sz="2400" dirty="0"/>
              <a:t>c</a:t>
            </a:r>
            <a:r>
              <a:rPr lang="en-US" sz="2400" dirty="0" smtClean="0"/>
              <a:t>hallenging </a:t>
            </a:r>
            <a:r>
              <a:rPr lang="en-US" sz="2400" dirty="0"/>
              <a:t>c</a:t>
            </a:r>
            <a:r>
              <a:rPr lang="en-US" sz="2400" dirty="0" smtClean="0"/>
              <a:t>ompared </a:t>
            </a:r>
            <a:r>
              <a:rPr lang="en-US" sz="2400" dirty="0" smtClean="0"/>
              <a:t>to an </a:t>
            </a:r>
            <a:r>
              <a:rPr lang="en-US" sz="2400" dirty="0" smtClean="0"/>
              <a:t>auction </a:t>
            </a:r>
            <a:r>
              <a:rPr lang="en-US" sz="2400" dirty="0" smtClean="0"/>
              <a:t>of </a:t>
            </a:r>
            <a:r>
              <a:rPr lang="en-US" sz="2400" dirty="0" smtClean="0"/>
              <a:t>repossessed </a:t>
            </a:r>
            <a:r>
              <a:rPr lang="en-US" sz="2400" dirty="0" smtClean="0"/>
              <a:t>CRRs.  </a:t>
            </a:r>
            <a:endParaRPr lang="en-US" sz="2400" dirty="0" smtClean="0"/>
          </a:p>
          <a:p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25.493(b) Requires acquiring REP to provide customers 30 days notice of the transition </a:t>
            </a:r>
            <a:r>
              <a:rPr lang="en-US" sz="2400" i="1" dirty="0" smtClean="0"/>
              <a:t>unless legal or regulatory constraints prevent sending advanced notice</a:t>
            </a:r>
            <a:r>
              <a:rPr lang="en-US" sz="2400" dirty="0" smtClean="0"/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Does not apply to POLR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PUCT </a:t>
            </a:r>
            <a:r>
              <a:rPr lang="en-US" sz="2400" dirty="0" smtClean="0"/>
              <a:t>Rules require fulfillment of product documents.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Examples include EFL, </a:t>
            </a:r>
            <a:r>
              <a:rPr lang="en-US" sz="2400" dirty="0" smtClean="0"/>
              <a:t>TOS, YRACC  </a:t>
            </a:r>
            <a:endParaRPr lang="en-US" sz="2400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83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610600" cy="8382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Expectations Regarding Bid Prices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990600"/>
            <a:ext cx="8686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25.493(c) requires notice of adverse change in terms of service and specifies that a customer may change </a:t>
            </a:r>
            <a:r>
              <a:rPr lang="en-US" sz="2400" dirty="0" smtClean="0"/>
              <a:t>to another </a:t>
            </a:r>
            <a:r>
              <a:rPr lang="en-US" sz="2400" dirty="0"/>
              <a:t>REP without penalty.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Quality </a:t>
            </a:r>
            <a:r>
              <a:rPr lang="en-US" sz="2400" dirty="0" smtClean="0"/>
              <a:t>of Information from defaulting REP is likely low or non-existent which </a:t>
            </a:r>
            <a:r>
              <a:rPr lang="en-US" sz="2400" dirty="0" smtClean="0"/>
              <a:t>may</a:t>
            </a:r>
            <a:r>
              <a:rPr lang="en-US" sz="2400" dirty="0" smtClean="0"/>
              <a:t> result </a:t>
            </a:r>
            <a:r>
              <a:rPr lang="en-US" sz="2400" dirty="0" smtClean="0"/>
              <a:t>in </a:t>
            </a:r>
            <a:r>
              <a:rPr lang="en-US" sz="2400" dirty="0" smtClean="0"/>
              <a:t>discounted </a:t>
            </a:r>
            <a:r>
              <a:rPr lang="en-US" sz="2400" dirty="0" smtClean="0"/>
              <a:t>in bid price.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Acquiring </a:t>
            </a:r>
            <a:r>
              <a:rPr lang="en-US" sz="2400" dirty="0" smtClean="0"/>
              <a:t>REP likely taking new customers without </a:t>
            </a:r>
            <a:r>
              <a:rPr lang="en-US" sz="2400" dirty="0" smtClean="0"/>
              <a:t>a deposit </a:t>
            </a:r>
            <a:r>
              <a:rPr lang="en-US" sz="2400" dirty="0" smtClean="0"/>
              <a:t>which </a:t>
            </a:r>
            <a:r>
              <a:rPr lang="en-US" sz="2400" dirty="0" smtClean="0"/>
              <a:t>may</a:t>
            </a:r>
            <a:r>
              <a:rPr lang="en-US" sz="2400" dirty="0" smtClean="0"/>
              <a:t> result </a:t>
            </a:r>
            <a:r>
              <a:rPr lang="en-US" sz="2400" dirty="0" smtClean="0"/>
              <a:t>in </a:t>
            </a:r>
            <a:r>
              <a:rPr lang="en-US" sz="2400" dirty="0" smtClean="0"/>
              <a:t>discounted </a:t>
            </a:r>
            <a:r>
              <a:rPr lang="en-US" sz="2400" dirty="0" smtClean="0"/>
              <a:t>in bid price. 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180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1"/>
            <a:ext cx="77724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Incentive for</a:t>
            </a:r>
            <a:r>
              <a:rPr lang="en-US" dirty="0" smtClean="0"/>
              <a:t> </a:t>
            </a:r>
            <a:r>
              <a:rPr lang="en-US" dirty="0" smtClean="0"/>
              <a:t>REP Sale Prior to Default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990600"/>
            <a:ext cx="8686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Better </a:t>
            </a:r>
            <a:r>
              <a:rPr lang="en-US" sz="2400" dirty="0" smtClean="0"/>
              <a:t>customer experience than a Mass Transition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Owners realize more financial value for 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Avoid Penalties. Defaults are typically accompanied with Notices of Violation and administrative penalties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25.107 </a:t>
            </a:r>
            <a:r>
              <a:rPr lang="en-US" sz="2400" dirty="0" smtClean="0"/>
              <a:t>prohibits </a:t>
            </a:r>
            <a:r>
              <a:rPr lang="en-US" sz="2400" dirty="0"/>
              <a:t>d</a:t>
            </a:r>
            <a:r>
              <a:rPr lang="en-US" sz="2400" dirty="0" smtClean="0"/>
              <a:t>efaulting </a:t>
            </a:r>
            <a:r>
              <a:rPr lang="en-US" sz="2400" dirty="0" smtClean="0"/>
              <a:t>REP Principles (Owners) </a:t>
            </a:r>
            <a:r>
              <a:rPr lang="en-US" sz="2400" dirty="0" smtClean="0"/>
              <a:t>from </a:t>
            </a:r>
            <a:r>
              <a:rPr lang="en-US" sz="2400" dirty="0" smtClean="0"/>
              <a:t>being utilized as Technical/Managerial resources for prospective REP </a:t>
            </a:r>
            <a:r>
              <a:rPr lang="en-US" sz="2400" dirty="0" smtClean="0"/>
              <a:t>certification </a:t>
            </a:r>
            <a:r>
              <a:rPr lang="en-US" sz="2400" dirty="0"/>
              <a:t>a</a:t>
            </a:r>
            <a:r>
              <a:rPr lang="en-US" sz="2400" dirty="0" smtClean="0"/>
              <a:t>pplications </a:t>
            </a:r>
            <a:r>
              <a:rPr lang="en-US" sz="2400" dirty="0" smtClean="0"/>
              <a:t>and may not own more than 10% of any other REP.</a:t>
            </a:r>
          </a:p>
          <a:p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b="1" dirty="0" smtClean="0"/>
              <a:t>Concept to Facilitate </a:t>
            </a:r>
            <a:r>
              <a:rPr lang="en-US" sz="2400" b="1" dirty="0" smtClean="0"/>
              <a:t>Sales </a:t>
            </a:r>
            <a:r>
              <a:rPr lang="en-US" sz="2400" b="1" dirty="0" smtClean="0"/>
              <a:t>Process: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ERCOT </a:t>
            </a:r>
            <a:r>
              <a:rPr lang="en-US" sz="2400" dirty="0" smtClean="0"/>
              <a:t>could</a:t>
            </a:r>
            <a:r>
              <a:rPr lang="en-US" sz="2400" dirty="0" smtClean="0"/>
              <a:t> host a </a:t>
            </a:r>
            <a:r>
              <a:rPr lang="en-US" sz="2400" dirty="0" smtClean="0"/>
              <a:t>voluntary list of REP Contacts to facilitate a bilateral purchase of REP Book.  </a:t>
            </a:r>
          </a:p>
        </p:txBody>
      </p:sp>
    </p:spTree>
    <p:extLst>
      <p:ext uri="{BB962C8B-B14F-4D97-AF65-F5344CB8AC3E}">
        <p14:creationId xmlns:p14="http://schemas.microsoft.com/office/powerpoint/2010/main" val="1038304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237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Defaulting REP Auction vs. Secondary CRR Auction</vt:lpstr>
      <vt:lpstr>Expectations Regarding Bid Prices</vt:lpstr>
      <vt:lpstr>Incentive for REP Sale Prior to Default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 Auction vs. CRR Auction</dc:title>
  <dc:creator>Bryan Sams</dc:creator>
  <cp:lastModifiedBy>Bryan Sams</cp:lastModifiedBy>
  <cp:revision>14</cp:revision>
  <dcterms:created xsi:type="dcterms:W3CDTF">2018-03-29T19:58:39Z</dcterms:created>
  <dcterms:modified xsi:type="dcterms:W3CDTF">2018-04-02T20:47:51Z</dcterms:modified>
</cp:coreProperties>
</file>