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1"/>
  </p:notesMasterIdLst>
  <p:handoutMasterIdLst>
    <p:handoutMasterId r:id="rId12"/>
  </p:handoutMasterIdLst>
  <p:sldIdLst>
    <p:sldId id="260" r:id="rId7"/>
    <p:sldId id="257" r:id="rId8"/>
    <p:sldId id="266" r:id="rId9"/>
    <p:sldId id="265" r:id="rId1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745" autoAdjust="0"/>
    <p:restoredTop sz="94660"/>
  </p:normalViewPr>
  <p:slideViewPr>
    <p:cSldViewPr showGuides="1">
      <p:cViewPr varScale="1">
        <p:scale>
          <a:sx n="108" d="100"/>
          <a:sy n="108" d="100"/>
        </p:scale>
        <p:origin x="1290" y="11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theme" Target="theme/theme1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4/2/2018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4/2/2018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584597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43245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ERCOT Public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ERCOT Public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ERCOT Public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581400" y="1981200"/>
            <a:ext cx="5646034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kern="0" dirty="0">
                <a:solidFill>
                  <a:srgbClr val="000000"/>
                </a:solidFill>
                <a:latin typeface="Arial Black"/>
                <a:ea typeface="+mj-ea"/>
                <a:cs typeface="+mj-cs"/>
              </a:rPr>
              <a:t>Information Technology Report</a:t>
            </a:r>
            <a:endParaRPr lang="en-US" dirty="0" smtClean="0"/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endParaRPr lang="en-US" sz="2000" kern="0" dirty="0" smtClean="0">
              <a:solidFill>
                <a:srgbClr val="000000"/>
              </a:solidFill>
              <a:latin typeface="Arial Black" pitchFamily="34" charset="0"/>
            </a:endParaRPr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r>
              <a:rPr lang="en-US" sz="2000" kern="0" dirty="0" smtClean="0">
                <a:solidFill>
                  <a:srgbClr val="000000"/>
                </a:solidFill>
                <a:latin typeface="Arial Black" pitchFamily="34" charset="0"/>
              </a:rPr>
              <a:t>Dave </a:t>
            </a:r>
            <a:r>
              <a:rPr lang="en-US" sz="2000" kern="0" dirty="0">
                <a:solidFill>
                  <a:srgbClr val="000000"/>
                </a:solidFill>
                <a:latin typeface="Arial Black" pitchFamily="34" charset="0"/>
              </a:rPr>
              <a:t>Pagliai</a:t>
            </a:r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r>
              <a:rPr lang="en-US" sz="2000" kern="0" dirty="0">
                <a:solidFill>
                  <a:srgbClr val="000000"/>
                </a:solidFill>
                <a:latin typeface="Arial Black" pitchFamily="34" charset="0"/>
              </a:rPr>
              <a:t>Manager, IT Support Services</a:t>
            </a:r>
          </a:p>
          <a:p>
            <a:endParaRPr lang="en-US" dirty="0" smtClean="0"/>
          </a:p>
          <a:p>
            <a:endParaRPr lang="en-US" dirty="0"/>
          </a:p>
          <a:p>
            <a:pPr lvl="0" defTabSz="457200"/>
            <a:r>
              <a:rPr lang="en-US" b="1" dirty="0">
                <a:solidFill>
                  <a:srgbClr val="000000"/>
                </a:solidFill>
              </a:rPr>
              <a:t>ERCOT </a:t>
            </a:r>
            <a:r>
              <a:rPr lang="en-US" b="1" dirty="0" smtClean="0">
                <a:solidFill>
                  <a:srgbClr val="000000"/>
                </a:solidFill>
              </a:rPr>
              <a:t>Public</a:t>
            </a:r>
          </a:p>
          <a:p>
            <a:pPr lvl="0" defTabSz="457200"/>
            <a:r>
              <a:rPr lang="en-US" b="1" dirty="0" smtClean="0">
                <a:solidFill>
                  <a:srgbClr val="000000"/>
                </a:solidFill>
              </a:rPr>
              <a:t>April</a:t>
            </a:r>
            <a:r>
              <a:rPr lang="en-US" b="1" dirty="0" smtClean="0">
                <a:solidFill>
                  <a:srgbClr val="000000"/>
                </a:solidFill>
              </a:rPr>
              <a:t> 2018</a:t>
            </a:r>
            <a:endParaRPr lang="en-US" b="1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400" dirty="0"/>
              <a:t>Incident Report Highlights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14400"/>
            <a:ext cx="8534400" cy="5410200"/>
          </a:xfrm>
        </p:spPr>
        <p:txBody>
          <a:bodyPr/>
          <a:lstStyle/>
          <a:p>
            <a:pPr marL="0" lvl="0" indent="0" eaLnBrk="0" fontAlgn="base" hangingPunct="0">
              <a:spcBef>
                <a:spcPts val="400"/>
              </a:spcBef>
              <a:buNone/>
              <a:defRPr/>
            </a:pPr>
            <a:r>
              <a:rPr lang="en-US" sz="1600" b="1" kern="0" dirty="0" smtClean="0">
                <a:solidFill>
                  <a:srgbClr val="000000"/>
                </a:solidFill>
              </a:rPr>
              <a:t>Service </a:t>
            </a:r>
            <a:r>
              <a:rPr lang="en-US" sz="1600" b="1" kern="0" dirty="0">
                <a:solidFill>
                  <a:srgbClr val="000000"/>
                </a:solidFill>
              </a:rPr>
              <a:t>Availability </a:t>
            </a:r>
            <a:r>
              <a:rPr lang="en-US" sz="1600" b="1" kern="0" dirty="0" smtClean="0">
                <a:solidFill>
                  <a:srgbClr val="000000"/>
                </a:solidFill>
              </a:rPr>
              <a:t>– </a:t>
            </a:r>
            <a:r>
              <a:rPr lang="en-US" sz="1600" b="1" kern="0" dirty="0" smtClean="0">
                <a:solidFill>
                  <a:srgbClr val="000000"/>
                </a:solidFill>
              </a:rPr>
              <a:t>March</a:t>
            </a:r>
            <a:r>
              <a:rPr lang="en-US" sz="1600" b="1" kern="0" dirty="0" smtClean="0">
                <a:solidFill>
                  <a:srgbClr val="000000"/>
                </a:solidFill>
              </a:rPr>
              <a:t> </a:t>
            </a:r>
            <a:r>
              <a:rPr lang="en-US" sz="1600" b="1" kern="0" dirty="0" smtClean="0">
                <a:solidFill>
                  <a:srgbClr val="000000"/>
                </a:solidFill>
              </a:rPr>
              <a:t>2018</a:t>
            </a:r>
            <a:endParaRPr lang="en-US" sz="1600" b="1" kern="0" dirty="0">
              <a:solidFill>
                <a:srgbClr val="000000"/>
              </a:solidFill>
            </a:endParaRP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itchFamily="2" charset="2"/>
              <a:buChar char="ü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Retail Market IT systems met all SLA targets</a:t>
            </a:r>
          </a:p>
          <a:p>
            <a:pPr marL="0" lvl="0" indent="0" eaLnBrk="0" fontAlgn="base" hangingPunct="0">
              <a:spcAft>
                <a:spcPct val="0"/>
              </a:spcAft>
              <a:buNone/>
            </a:pPr>
            <a:endParaRPr lang="en-US" sz="1600" b="1" kern="0" dirty="0">
              <a:solidFill>
                <a:srgbClr val="000000"/>
              </a:solidFill>
            </a:endParaRPr>
          </a:p>
          <a:p>
            <a:pPr marL="0" lvl="0" indent="0" eaLnBrk="0" fontAlgn="base" hangingPunct="0">
              <a:spcAft>
                <a:spcPct val="0"/>
              </a:spcAft>
              <a:buNone/>
            </a:pPr>
            <a:r>
              <a:rPr lang="en-US" sz="1600" b="1" kern="0" dirty="0" smtClean="0">
                <a:solidFill>
                  <a:srgbClr val="000000"/>
                </a:solidFill>
              </a:rPr>
              <a:t>Retail Incidents </a:t>
            </a:r>
            <a:r>
              <a:rPr lang="en-US" sz="1600" b="1" kern="0" dirty="0">
                <a:solidFill>
                  <a:srgbClr val="000000"/>
                </a:solidFill>
              </a:rPr>
              <a:t>&amp; Maintenance – </a:t>
            </a:r>
            <a:r>
              <a:rPr lang="en-US" sz="1600" b="1" kern="0" dirty="0" smtClean="0">
                <a:solidFill>
                  <a:srgbClr val="000000"/>
                </a:solidFill>
              </a:rPr>
              <a:t>March</a:t>
            </a:r>
            <a:r>
              <a:rPr lang="en-US" sz="1600" b="1" kern="0" dirty="0" smtClean="0">
                <a:solidFill>
                  <a:srgbClr val="000000"/>
                </a:solidFill>
              </a:rPr>
              <a:t> </a:t>
            </a:r>
            <a:r>
              <a:rPr lang="en-US" sz="1600" b="1" kern="0" dirty="0" smtClean="0">
                <a:solidFill>
                  <a:srgbClr val="000000"/>
                </a:solidFill>
              </a:rPr>
              <a:t>2018</a:t>
            </a:r>
            <a:endParaRPr lang="en-US" sz="1600" b="1" kern="0" dirty="0">
              <a:solidFill>
                <a:srgbClr val="000000"/>
              </a:solidFill>
            </a:endParaRPr>
          </a:p>
          <a:p>
            <a:pPr lvl="1" eaLnBrk="0" fontAlgn="base" hangingPunct="0"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en-US" sz="1600" kern="0" dirty="0" smtClean="0">
                <a:solidFill>
                  <a:srgbClr val="000000"/>
                </a:solidFill>
              </a:rPr>
              <a:t>03/01/18 </a:t>
            </a:r>
            <a:r>
              <a:rPr lang="en-US" sz="1600" kern="0" dirty="0">
                <a:solidFill>
                  <a:srgbClr val="000000"/>
                </a:solidFill>
              </a:rPr>
              <a:t>– Connectivity to ERCOT's NAESB application may have been </a:t>
            </a:r>
            <a:r>
              <a:rPr lang="en-US" sz="1600" kern="0" dirty="0" smtClean="0">
                <a:solidFill>
                  <a:srgbClr val="000000"/>
                </a:solidFill>
              </a:rPr>
              <a:t>intermittent</a:t>
            </a:r>
            <a:r>
              <a:rPr lang="en-US" sz="1600" kern="0" dirty="0">
                <a:solidFill>
                  <a:srgbClr val="000000"/>
                </a:solidFill>
              </a:rPr>
              <a:t> </a:t>
            </a:r>
            <a:r>
              <a:rPr lang="en-US" sz="1600" kern="0" dirty="0" smtClean="0">
                <a:solidFill>
                  <a:srgbClr val="000000"/>
                </a:solidFill>
              </a:rPr>
              <a:t>from 7:50 AM to 9:27 AM</a:t>
            </a:r>
            <a:endParaRPr lang="en-US" sz="1600" kern="0" dirty="0" smtClean="0">
              <a:solidFill>
                <a:srgbClr val="000000"/>
              </a:solidFill>
            </a:endParaRPr>
          </a:p>
          <a:p>
            <a:pPr lvl="1" eaLnBrk="0" fontAlgn="base" hangingPunct="0"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en-US" sz="1600" kern="0" dirty="0">
                <a:solidFill>
                  <a:srgbClr val="000000"/>
                </a:solidFill>
              </a:rPr>
              <a:t>03/03/18 – ERCOT experienced issues with the service that passes 867_03 transactions to the Settlement System from March 3, 2018 at approximately 3:30 pm to March 6, 2018 at 9:15 </a:t>
            </a:r>
            <a:r>
              <a:rPr lang="en-US" sz="1600" kern="0" dirty="0" smtClean="0">
                <a:solidFill>
                  <a:srgbClr val="000000"/>
                </a:solidFill>
              </a:rPr>
              <a:t>am</a:t>
            </a:r>
          </a:p>
          <a:p>
            <a:pPr lvl="2" eaLnBrk="0" fontAlgn="base" hangingPunct="0">
              <a:spcAft>
                <a:spcPct val="0"/>
              </a:spcAft>
              <a:buFont typeface="Courier New" panose="02070309020205020404" pitchFamily="49" charset="0"/>
              <a:buChar char="o"/>
            </a:pPr>
            <a:r>
              <a:rPr lang="en-US" sz="1400" kern="0" dirty="0">
                <a:solidFill>
                  <a:srgbClr val="000000"/>
                </a:solidFill>
              </a:rPr>
              <a:t>All </a:t>
            </a:r>
            <a:r>
              <a:rPr lang="en-US" sz="1400" kern="0" dirty="0">
                <a:solidFill>
                  <a:srgbClr val="000000"/>
                </a:solidFill>
              </a:rPr>
              <a:t>transactions submitted during the affected period  processed on March 6, 2018, during the 3:00 pm data loading </a:t>
            </a:r>
            <a:r>
              <a:rPr lang="en-US" sz="1400" kern="0" dirty="0">
                <a:solidFill>
                  <a:srgbClr val="000000"/>
                </a:solidFill>
              </a:rPr>
              <a:t>run</a:t>
            </a:r>
          </a:p>
          <a:p>
            <a:pPr lvl="2" eaLnBrk="0" fontAlgn="base" hangingPunct="0">
              <a:spcAft>
                <a:spcPct val="0"/>
              </a:spcAft>
              <a:buFont typeface="Courier New" panose="02070309020205020404" pitchFamily="49" charset="0"/>
              <a:buChar char="o"/>
            </a:pPr>
            <a:r>
              <a:rPr lang="en-US" sz="1400" kern="0" dirty="0">
                <a:solidFill>
                  <a:srgbClr val="000000"/>
                </a:solidFill>
              </a:rPr>
              <a:t>This </a:t>
            </a:r>
            <a:r>
              <a:rPr lang="en-US" sz="1400" kern="0" dirty="0">
                <a:solidFill>
                  <a:srgbClr val="000000"/>
                </a:solidFill>
              </a:rPr>
              <a:t>issue only affected 867 transactions flowing to the Settlement System and did </a:t>
            </a:r>
            <a:r>
              <a:rPr lang="en-US" sz="1400" kern="0" dirty="0">
                <a:solidFill>
                  <a:srgbClr val="000000"/>
                </a:solidFill>
              </a:rPr>
              <a:t>not </a:t>
            </a:r>
            <a:r>
              <a:rPr lang="en-US" sz="1400" kern="0" dirty="0">
                <a:solidFill>
                  <a:srgbClr val="000000"/>
                </a:solidFill>
              </a:rPr>
              <a:t>affect retail transaction processing or AMS </a:t>
            </a:r>
            <a:r>
              <a:rPr lang="en-US" sz="1400" kern="0" dirty="0" smtClean="0">
                <a:solidFill>
                  <a:srgbClr val="000000"/>
                </a:solidFill>
              </a:rPr>
              <a:t>processing</a:t>
            </a:r>
            <a:endParaRPr lang="en-US" sz="1400" kern="0" dirty="0">
              <a:solidFill>
                <a:srgbClr val="000000"/>
              </a:solidFill>
            </a:endParaRPr>
          </a:p>
          <a:p>
            <a:pPr lvl="1" eaLnBrk="0" fontAlgn="base" hangingPunct="0"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en-US" sz="1600" kern="0" dirty="0" smtClean="0">
                <a:solidFill>
                  <a:srgbClr val="000000"/>
                </a:solidFill>
              </a:rPr>
              <a:t>03/22/18 </a:t>
            </a:r>
            <a:r>
              <a:rPr lang="en-US" sz="1600" kern="0" dirty="0">
                <a:solidFill>
                  <a:srgbClr val="000000"/>
                </a:solidFill>
              </a:rPr>
              <a:t>– ERCOT experienced a processing issue impacting internal retail transaction processing between approximately 12:47 pm and 2:15 </a:t>
            </a:r>
            <a:r>
              <a:rPr lang="en-US" sz="1600" kern="0" dirty="0" smtClean="0">
                <a:solidFill>
                  <a:srgbClr val="000000"/>
                </a:solidFill>
              </a:rPr>
              <a:t>pm</a:t>
            </a:r>
          </a:p>
          <a:p>
            <a:pPr lvl="2" eaLnBrk="0" fontAlgn="base" hangingPunct="0">
              <a:spcAft>
                <a:spcPct val="0"/>
              </a:spcAft>
              <a:buFont typeface="Courier New" panose="02070309020205020404" pitchFamily="49" charset="0"/>
              <a:buChar char="o"/>
            </a:pPr>
            <a:r>
              <a:rPr lang="en-US" sz="1400" kern="0" dirty="0">
                <a:solidFill>
                  <a:srgbClr val="000000"/>
                </a:solidFill>
              </a:rPr>
              <a:t>This </a:t>
            </a:r>
            <a:r>
              <a:rPr lang="en-US" sz="1400" kern="0" dirty="0">
                <a:solidFill>
                  <a:srgbClr val="000000"/>
                </a:solidFill>
              </a:rPr>
              <a:t>may have resulted in unexpected rejections or </a:t>
            </a:r>
            <a:r>
              <a:rPr lang="en-US" sz="1400" kern="0" dirty="0" smtClean="0">
                <a:solidFill>
                  <a:srgbClr val="000000"/>
                </a:solidFill>
              </a:rPr>
              <a:t>duplications</a:t>
            </a:r>
            <a:endParaRPr lang="en-US" sz="1400" kern="0" dirty="0">
              <a:solidFill>
                <a:srgbClr val="000000"/>
              </a:solidFill>
            </a:endParaRPr>
          </a:p>
          <a:p>
            <a:pPr lvl="2" eaLnBrk="0" fontAlgn="base" hangingPunct="0">
              <a:spcAft>
                <a:spcPct val="0"/>
              </a:spcAft>
              <a:buFont typeface="Courier New" panose="02070309020205020404" pitchFamily="49" charset="0"/>
              <a:buChar char="o"/>
            </a:pPr>
            <a:r>
              <a:rPr lang="en-US" sz="1400" kern="0" dirty="0">
                <a:solidFill>
                  <a:srgbClr val="000000"/>
                </a:solidFill>
              </a:rPr>
              <a:t>No </a:t>
            </a:r>
            <a:r>
              <a:rPr lang="en-US" sz="1400" kern="0" dirty="0">
                <a:solidFill>
                  <a:srgbClr val="000000"/>
                </a:solidFill>
              </a:rPr>
              <a:t>data was lost and impacted transactions were reviewed and reprocessed as necessary by 03/23/18</a:t>
            </a:r>
            <a:endParaRPr lang="en-US" sz="1400" kern="0" dirty="0">
              <a:solidFill>
                <a:srgbClr val="000000"/>
              </a:solidFill>
            </a:endParaRPr>
          </a:p>
          <a:p>
            <a:pPr marL="457200" lvl="1" indent="0" eaLnBrk="0" fontAlgn="base" hangingPunct="0">
              <a:spcAft>
                <a:spcPct val="0"/>
              </a:spcAft>
              <a:buNone/>
            </a:pPr>
            <a:endParaRPr lang="en-US" sz="1600" kern="0" dirty="0">
              <a:solidFill>
                <a:srgbClr val="000000"/>
              </a:solidFill>
            </a:endParaRPr>
          </a:p>
          <a:p>
            <a:pPr marL="457200" lvl="1" indent="0" eaLnBrk="0" fontAlgn="base" hangingPunct="0">
              <a:spcAft>
                <a:spcPct val="0"/>
              </a:spcAft>
              <a:buNone/>
            </a:pPr>
            <a:endParaRPr lang="en-US" sz="1600" kern="0" dirty="0" smtClean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400" dirty="0"/>
              <a:t>Incident Report Highlights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14400"/>
            <a:ext cx="8534400" cy="5410200"/>
          </a:xfrm>
        </p:spPr>
        <p:txBody>
          <a:bodyPr/>
          <a:lstStyle/>
          <a:p>
            <a:pPr marL="0" lvl="0" indent="0" eaLnBrk="0" fontAlgn="base" hangingPunct="0">
              <a:spcAft>
                <a:spcPct val="0"/>
              </a:spcAft>
              <a:buNone/>
            </a:pPr>
            <a:endParaRPr lang="en-US" sz="1600" b="1" kern="0" dirty="0">
              <a:solidFill>
                <a:srgbClr val="000000"/>
              </a:solidFill>
            </a:endParaRPr>
          </a:p>
          <a:p>
            <a:pPr marL="0" lvl="0" indent="0" eaLnBrk="0" fontAlgn="base" hangingPunct="0">
              <a:spcAft>
                <a:spcPct val="0"/>
              </a:spcAft>
              <a:buNone/>
            </a:pPr>
            <a:r>
              <a:rPr lang="en-US" sz="1600" b="1" kern="0" dirty="0" smtClean="0">
                <a:solidFill>
                  <a:srgbClr val="000000"/>
                </a:solidFill>
              </a:rPr>
              <a:t>Non-Retail </a:t>
            </a:r>
            <a:r>
              <a:rPr lang="en-US" sz="1600" b="1" kern="0" dirty="0" smtClean="0">
                <a:solidFill>
                  <a:srgbClr val="000000"/>
                </a:solidFill>
              </a:rPr>
              <a:t>Incidents </a:t>
            </a:r>
            <a:r>
              <a:rPr lang="en-US" sz="1600" b="1" kern="0" dirty="0">
                <a:solidFill>
                  <a:srgbClr val="000000"/>
                </a:solidFill>
              </a:rPr>
              <a:t>&amp; Maintenance – </a:t>
            </a:r>
            <a:r>
              <a:rPr lang="en-US" sz="1600" b="1" kern="0" dirty="0" smtClean="0">
                <a:solidFill>
                  <a:srgbClr val="000000"/>
                </a:solidFill>
              </a:rPr>
              <a:t>March</a:t>
            </a:r>
            <a:r>
              <a:rPr lang="en-US" sz="1600" b="1" kern="0" dirty="0" smtClean="0">
                <a:solidFill>
                  <a:srgbClr val="000000"/>
                </a:solidFill>
              </a:rPr>
              <a:t> </a:t>
            </a:r>
            <a:r>
              <a:rPr lang="en-US" sz="1600" b="1" kern="0" dirty="0">
                <a:solidFill>
                  <a:srgbClr val="000000"/>
                </a:solidFill>
              </a:rPr>
              <a:t>2018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 smtClean="0"/>
              <a:t>03/09/18 </a:t>
            </a:r>
            <a:r>
              <a:rPr lang="en-US" sz="1600" dirty="0"/>
              <a:t>– ERCOT's Market Participant Identity Management (MPIM) application was unavailable from </a:t>
            </a:r>
            <a:r>
              <a:rPr lang="en-US" sz="1600" dirty="0" smtClean="0"/>
              <a:t>2:26 </a:t>
            </a:r>
            <a:r>
              <a:rPr lang="en-US" sz="1600" dirty="0"/>
              <a:t>PM – </a:t>
            </a:r>
            <a:r>
              <a:rPr lang="en-US" sz="1600" dirty="0" smtClean="0"/>
              <a:t>6:36</a:t>
            </a:r>
            <a:r>
              <a:rPr lang="en-US" sz="1600" dirty="0" smtClean="0"/>
              <a:t> </a:t>
            </a:r>
            <a:r>
              <a:rPr lang="en-US" sz="1600" dirty="0"/>
              <a:t>PM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/>
              <a:t>03/19/18 –</a:t>
            </a:r>
            <a:r>
              <a:rPr lang="en-US" sz="1600" dirty="0" smtClean="0"/>
              <a:t> </a:t>
            </a:r>
            <a:r>
              <a:rPr lang="en-US" sz="1600" dirty="0"/>
              <a:t>The Supplemental IDR Interval Data Extract (COMS-457, Report ID 1041) posted with incomplete data and was removed from the Market Information System (MIS) Certified for 03/19/2018 and reposted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/>
              <a:t>03/20/18, 03/21/18 – ercot.com experienced some delays in rendering </a:t>
            </a:r>
            <a:r>
              <a:rPr lang="en-US" sz="1600" dirty="0" smtClean="0"/>
              <a:t>pages</a:t>
            </a:r>
          </a:p>
          <a:p>
            <a:pPr marL="457200" lvl="1" indent="0">
              <a:buNone/>
            </a:pPr>
            <a:endParaRPr lang="en-US" sz="16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8083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400" dirty="0"/>
              <a:t>MarkeTrak Performance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4</a:t>
            </a:fld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4801" y="1981200"/>
            <a:ext cx="8534399" cy="18961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1899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1BECF69A8095C47A5FDC36D937BFC94" ma:contentTypeVersion="0" ma:contentTypeDescription="Create a new document." ma:contentTypeScope="" ma:versionID="51e0dcd167c135bf5b35199a55219b83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02D59BFD-3285-42FC-81D0-65AF7FBCF5D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http://purl.org/dc/elements/1.1/"/>
    <ds:schemaRef ds:uri="http://schemas.microsoft.com/office/2006/documentManagement/types"/>
    <ds:schemaRef ds:uri="http://purl.org/dc/dcmitype/"/>
    <ds:schemaRef ds:uri="http://purl.org/dc/terms/"/>
    <ds:schemaRef ds:uri="http://schemas.openxmlformats.org/package/2006/metadata/core-properties"/>
    <ds:schemaRef ds:uri="c34af464-7aa1-4edd-9be4-83dffc1cb926"/>
    <ds:schemaRef ds:uri="http://schemas.microsoft.com/office/infopath/2007/PartnerControls"/>
    <ds:schemaRef ds:uri="http://schemas.microsoft.com/office/2006/metadata/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1139</TotalTime>
  <Words>255</Words>
  <Application>Microsoft Office PowerPoint</Application>
  <PresentationFormat>On-screen Show (4:3)</PresentationFormat>
  <Paragraphs>33</Paragraphs>
  <Slides>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4</vt:i4>
      </vt:variant>
    </vt:vector>
  </HeadingPairs>
  <TitlesOfParts>
    <vt:vector size="12" baseType="lpstr">
      <vt:lpstr>Arial</vt:lpstr>
      <vt:lpstr>Arial Black</vt:lpstr>
      <vt:lpstr>Calibri</vt:lpstr>
      <vt:lpstr>Courier New</vt:lpstr>
      <vt:lpstr>Wingdings</vt:lpstr>
      <vt:lpstr>1_Custom Design</vt:lpstr>
      <vt:lpstr>Office Theme</vt:lpstr>
      <vt:lpstr>Custom Design</vt:lpstr>
      <vt:lpstr>PowerPoint Presentation</vt:lpstr>
      <vt:lpstr>Incident Report Highlights</vt:lpstr>
      <vt:lpstr>Incident Report Highlights</vt:lpstr>
      <vt:lpstr>MarkeTrak Performance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Pagliai, Dave</cp:lastModifiedBy>
  <cp:revision>108</cp:revision>
  <cp:lastPrinted>2016-01-21T20:53:15Z</cp:lastPrinted>
  <dcterms:created xsi:type="dcterms:W3CDTF">2016-01-21T15:20:31Z</dcterms:created>
  <dcterms:modified xsi:type="dcterms:W3CDTF">2018-04-02T07:57:03Z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0x01010021BECF69A8095C47A5FDC36D937BFC94</vt:lpwstr>
  </property>
</Properties>
</file>