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77" r:id="rId7"/>
    <p:sldId id="279" r:id="rId8"/>
    <p:sldId id="280" r:id="rId9"/>
    <p:sldId id="278"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3/30/2018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3/30/2018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2"/>
                </a:solidFill>
              </a:rPr>
              <a:t>Item 8.1.3</a:t>
            </a:r>
          </a:p>
          <a:p>
            <a:pPr algn="l"/>
            <a:r>
              <a:rPr lang="en-US" sz="1000" b="0" baseline="0" dirty="0" smtClean="0">
                <a:solidFill>
                  <a:schemeClr val="tx2"/>
                </a:solidFill>
              </a:rPr>
              <a:t>ERCOT Public</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3508653"/>
          </a:xfrm>
          <a:prstGeom prst="rect">
            <a:avLst/>
          </a:prstGeom>
          <a:noFill/>
        </p:spPr>
        <p:txBody>
          <a:bodyPr wrap="square" rtlCol="0">
            <a:spAutoFit/>
          </a:bodyPr>
          <a:lstStyle/>
          <a:p>
            <a:r>
              <a:rPr lang="en-US" sz="2000" dirty="0" smtClean="0"/>
              <a:t>Item 8.1.3:  </a:t>
            </a:r>
            <a:r>
              <a:rPr lang="en-US" sz="2000" dirty="0"/>
              <a:t>TAC Decision regarding NOGRR149 – Revision to Definition of Transmission Operator</a:t>
            </a:r>
            <a:endParaRPr lang="en-US" sz="2000" dirty="0" smtClean="0"/>
          </a:p>
          <a:p>
            <a:endParaRPr lang="en-US" b="1" dirty="0" smtClean="0"/>
          </a:p>
          <a:p>
            <a:r>
              <a:rPr lang="en-US" i="1" dirty="0" smtClean="0"/>
              <a:t>Diana Coleman</a:t>
            </a:r>
            <a:endParaRPr lang="en-US" i="1" dirty="0"/>
          </a:p>
          <a:p>
            <a:r>
              <a:rPr lang="en-US" dirty="0" smtClean="0"/>
              <a:t>TAC Vice Chair</a:t>
            </a:r>
          </a:p>
          <a:p>
            <a:endParaRPr lang="en-US" dirty="0"/>
          </a:p>
          <a:p>
            <a:r>
              <a:rPr lang="en-US" dirty="0" smtClean="0"/>
              <a:t>Board </a:t>
            </a:r>
            <a:r>
              <a:rPr lang="en-US" dirty="0"/>
              <a:t>of </a:t>
            </a:r>
            <a:r>
              <a:rPr lang="en-US" dirty="0" smtClean="0"/>
              <a:t>Directors Meeting</a:t>
            </a:r>
          </a:p>
          <a:p>
            <a:endParaRPr lang="en-US" dirty="0"/>
          </a:p>
          <a:p>
            <a:r>
              <a:rPr lang="en-US" dirty="0" smtClean="0"/>
              <a:t>ERCOT Public</a:t>
            </a:r>
          </a:p>
          <a:p>
            <a:endParaRPr lang="en-US" dirty="0" smtClean="0"/>
          </a:p>
          <a:p>
            <a:r>
              <a:rPr lang="en-US" dirty="0" smtClean="0"/>
              <a:t>April 10, 2018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NOGRR 149 Overview</a:t>
            </a:r>
            <a:endParaRPr lang="en-US" b="1" dirty="0">
              <a:solidFill>
                <a:schemeClr val="accent1"/>
              </a:solidFill>
            </a:endParaRPr>
          </a:p>
        </p:txBody>
      </p:sp>
      <p:sp>
        <p:nvSpPr>
          <p:cNvPr id="3" name="Content Placeholder 2"/>
          <p:cNvSpPr>
            <a:spLocks noGrp="1"/>
          </p:cNvSpPr>
          <p:nvPr>
            <p:ph idx="1"/>
          </p:nvPr>
        </p:nvSpPr>
        <p:spPr>
          <a:xfrm>
            <a:off x="93785" y="838628"/>
            <a:ext cx="8534400" cy="4853233"/>
          </a:xfrm>
        </p:spPr>
        <p:txBody>
          <a:bodyPr/>
          <a:lstStyle/>
          <a:p>
            <a:r>
              <a:rPr lang="en-US" sz="2000" dirty="0"/>
              <a:t>Today, </a:t>
            </a:r>
            <a:r>
              <a:rPr lang="en-US" sz="2000" b="1" dirty="0"/>
              <a:t>every</a:t>
            </a:r>
            <a:r>
              <a:rPr lang="en-US" sz="2000" dirty="0"/>
              <a:t> Distribution Service Provider (DSP) in the ERCOT Region is required to either register as a Transmission Operator (TO) or designate a TO </a:t>
            </a:r>
            <a:r>
              <a:rPr lang="en-US" sz="2000" dirty="0" err="1"/>
              <a:t>to</a:t>
            </a:r>
            <a:r>
              <a:rPr lang="en-US" sz="2000" dirty="0"/>
              <a:t> act as its representative with the authority to act on its behalf </a:t>
            </a:r>
            <a:r>
              <a:rPr lang="en-US" sz="2000" b="1" dirty="0"/>
              <a:t>regardless of its annual peak load</a:t>
            </a:r>
            <a:r>
              <a:rPr lang="en-US" sz="2000" dirty="0" smtClean="0"/>
              <a:t>.</a:t>
            </a:r>
          </a:p>
          <a:p>
            <a:endParaRPr lang="en-US" sz="1200" dirty="0"/>
          </a:p>
          <a:p>
            <a:r>
              <a:rPr lang="en-US" sz="2000" dirty="0"/>
              <a:t>NOGRR149 would revise the definition of a TO </a:t>
            </a:r>
            <a:r>
              <a:rPr lang="en-US" sz="2000" dirty="0" err="1"/>
              <a:t>to</a:t>
            </a:r>
            <a:r>
              <a:rPr lang="en-US" sz="2000" dirty="0"/>
              <a:t> establish a “Bright Line” threshold, or annual peak MW, below which a DSP owning no transmission or generation facilities, and who is not provided or offered TO services from their incumbent TSP or wholesale power supplier, would be exempt from having to procure designated TO services from a third-party provider.  </a:t>
            </a:r>
            <a:endParaRPr lang="en-US" sz="2000" dirty="0" smtClean="0"/>
          </a:p>
          <a:p>
            <a:endParaRPr lang="en-US" sz="1200" dirty="0"/>
          </a:p>
          <a:p>
            <a:r>
              <a:rPr lang="en-US" sz="2000" dirty="0"/>
              <a:t>The “Bright Line” proposal by the Small Public Power Group of Texas (SPPG), representing seven individual Municipally Owned Utilities (MOUs), is 25 MW.</a:t>
            </a:r>
          </a:p>
          <a:p>
            <a:endParaRPr lang="en-US" sz="2000" dirty="0"/>
          </a:p>
          <a:p>
            <a:pPr marL="0" indent="0">
              <a:buNone/>
            </a:pPr>
            <a:endParaRPr lang="en-US" sz="1800" dirty="0"/>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NOGRR 149 Overview</a:t>
            </a:r>
          </a:p>
        </p:txBody>
      </p:sp>
      <p:sp>
        <p:nvSpPr>
          <p:cNvPr id="3" name="Content Placeholder 2"/>
          <p:cNvSpPr>
            <a:spLocks noGrp="1"/>
          </p:cNvSpPr>
          <p:nvPr>
            <p:ph idx="1"/>
          </p:nvPr>
        </p:nvSpPr>
        <p:spPr/>
        <p:txBody>
          <a:bodyPr/>
          <a:lstStyle/>
          <a:p>
            <a:r>
              <a:rPr lang="en-US" sz="2000" dirty="0"/>
              <a:t>Implementing NOGRR149 would settle an ongoing PUCT non-compliant status of seven MOUs that range in size from 9 MW to 21 MW.  The non-compliance arose from their inability to procure the services of a designated TO at a reasonable price after being turned down by their existing TSP</a:t>
            </a:r>
            <a:r>
              <a:rPr lang="en-US" sz="2000" dirty="0" smtClean="0"/>
              <a:t>.</a:t>
            </a:r>
          </a:p>
          <a:p>
            <a:endParaRPr lang="en-US" sz="2000" dirty="0"/>
          </a:p>
          <a:p>
            <a:r>
              <a:rPr lang="en-US" sz="2000" dirty="0"/>
              <a:t>SPPG has been given exemption from PUCT non-compliance while discussions continue at the ERCOT Stakeholder meetings during the last two years.</a:t>
            </a: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19078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Review</a:t>
            </a:r>
          </a:p>
        </p:txBody>
      </p:sp>
      <p:sp>
        <p:nvSpPr>
          <p:cNvPr id="3" name="Content Placeholder 2"/>
          <p:cNvSpPr>
            <a:spLocks noGrp="1"/>
          </p:cNvSpPr>
          <p:nvPr>
            <p:ph idx="1"/>
          </p:nvPr>
        </p:nvSpPr>
        <p:spPr/>
        <p:txBody>
          <a:bodyPr/>
          <a:lstStyle/>
          <a:p>
            <a:r>
              <a:rPr lang="en-US" sz="2000" dirty="0"/>
              <a:t>NOGRR149 has been reviewed 12 times at various levels of the ERCOT stakeholder </a:t>
            </a:r>
            <a:r>
              <a:rPr lang="en-US" sz="2000" dirty="0" smtClean="0"/>
              <a:t>process.</a:t>
            </a:r>
          </a:p>
          <a:p>
            <a:endParaRPr lang="en-US" sz="1200" dirty="0"/>
          </a:p>
          <a:p>
            <a:r>
              <a:rPr lang="en-US" sz="2000" dirty="0"/>
              <a:t>The Operations Working Group tabled the issue for one month and rejected NOGRR149 on January 26, </a:t>
            </a:r>
            <a:r>
              <a:rPr lang="en-US" sz="2000" dirty="0" smtClean="0"/>
              <a:t>2016.</a:t>
            </a:r>
          </a:p>
          <a:p>
            <a:endParaRPr lang="en-US" sz="1200" dirty="0"/>
          </a:p>
          <a:p>
            <a:r>
              <a:rPr lang="en-US" sz="2000" dirty="0"/>
              <a:t>The Reliability and Operations Subcommittee rejected the first appeal and rejected NOGRR149 on March 3, </a:t>
            </a:r>
            <a:r>
              <a:rPr lang="en-US" sz="2000" dirty="0" smtClean="0"/>
              <a:t>2016.</a:t>
            </a:r>
          </a:p>
          <a:p>
            <a:endParaRPr lang="en-US" sz="1200" dirty="0"/>
          </a:p>
          <a:p>
            <a:r>
              <a:rPr lang="en-US" sz="2000" dirty="0"/>
              <a:t>The Technical Advisory Committee tabled the proposal eight times from March 31, 2016 – August 24, 2017; rejected NOGRR149 on February 22, </a:t>
            </a:r>
            <a:r>
              <a:rPr lang="en-US" sz="2000" dirty="0" smtClean="0"/>
              <a:t>2018.</a:t>
            </a:r>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920567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sz="2000" dirty="0"/>
              <a:t>SPPG members are still pursuing potential market solutions with no definitive end </a:t>
            </a:r>
            <a:r>
              <a:rPr lang="en-US" sz="2000" dirty="0" smtClean="0"/>
              <a:t>date.</a:t>
            </a:r>
          </a:p>
          <a:p>
            <a:endParaRPr lang="en-US" sz="1200" dirty="0"/>
          </a:p>
          <a:p>
            <a:r>
              <a:rPr lang="en-US" sz="2000" dirty="0"/>
              <a:t>ERCOT stakeholder process has not been a successful forum for SPPG to find permanent market </a:t>
            </a:r>
            <a:r>
              <a:rPr lang="en-US" sz="2000" dirty="0" smtClean="0"/>
              <a:t>solutions. </a:t>
            </a:r>
          </a:p>
          <a:p>
            <a:endParaRPr lang="en-US" sz="1200" dirty="0"/>
          </a:p>
          <a:p>
            <a:r>
              <a:rPr lang="en-US" sz="2000" dirty="0"/>
              <a:t>TAC recommends rejecting </a:t>
            </a:r>
            <a:r>
              <a:rPr lang="en-US" sz="2000"/>
              <a:t>SPPG’s </a:t>
            </a:r>
            <a:r>
              <a:rPr lang="en-US" sz="2000" smtClean="0"/>
              <a:t>appeal.</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07499081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6" ma:contentTypeDescription="Create a new document." ma:contentTypeScope="" ma:versionID="dd864d524fa97ad0a0dba86c661a4dc9">
  <xsd:schema xmlns:xsd="http://www.w3.org/2001/XMLSchema" xmlns:xs="http://www.w3.org/2001/XMLSchema" xmlns:p="http://schemas.microsoft.com/office/2006/metadata/properties" xmlns:ns1="http://schemas.microsoft.com/sharepoint/v3" xmlns:ns2="c34af464-7aa1-4edd-9be4-83dffc1cb926" xmlns:ns3="http://schemas.microsoft.com/sharepoint/v4" targetNamespace="http://schemas.microsoft.com/office/2006/metadata/properties" ma:root="true" ma:fieldsID="88899666637b6babb208b7f9c4462cd7" ns1:_="" ns2:_="" ns3:_="">
    <xsd:import namespace="http://schemas.microsoft.com/sharepoint/v3"/>
    <xsd:import namespace="c34af464-7aa1-4edd-9be4-83dffc1cb926"/>
    <xsd:import namespace="http://schemas.microsoft.com/sharepoint/v4"/>
    <xsd:element name="properties">
      <xsd:complexType>
        <xsd:sequence>
          <xsd:element name="documentManagement">
            <xsd:complexType>
              <xsd:all>
                <xsd:element ref="ns2:Information_x0020_Classification" minOccurs="0"/>
                <xsd:element ref="ns3: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vti_ItemHoldRecordStatus" ma:index="1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63D459-1C05-483F-85D1-C9E478EC32CC}">
  <ds:schemaRefs>
    <ds:schemaRef ds:uri="http://purl.org/dc/dcmitype/"/>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schemas.microsoft.com/sharepoint/v4"/>
    <ds:schemaRef ds:uri="http://purl.org/dc/elements/1.1/"/>
    <ds:schemaRef ds:uri="http://schemas.microsoft.com/office/2006/documentManagement/types"/>
    <ds:schemaRef ds:uri="http://www.w3.org/XML/1998/namespace"/>
    <ds:schemaRef ds:uri="c34af464-7aa1-4edd-9be4-83dffc1cb926"/>
    <ds:schemaRef ds:uri="http://schemas.microsoft.com/sharepoint/v3"/>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38EB3100-6CCC-4910-A7B1-8EB9E2D91E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228</TotalTime>
  <Words>377</Words>
  <Application>Microsoft Office PowerPoint</Application>
  <PresentationFormat>On-screen Show (4:3)</PresentationFormat>
  <Paragraphs>40</Paragraphs>
  <Slides>5</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Inside pages</vt:lpstr>
      <vt:lpstr>PowerPoint Presentation</vt:lpstr>
      <vt:lpstr>NOGRR 149 Overview</vt:lpstr>
      <vt:lpstr>NOGRR 149 Overview</vt:lpstr>
      <vt:lpstr>Stakeholder Review</vt:lpstr>
      <vt:lpstr>Conclusion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 Boren</cp:lastModifiedBy>
  <cp:revision>33</cp:revision>
  <cp:lastPrinted>2016-01-21T20:53:15Z</cp:lastPrinted>
  <dcterms:created xsi:type="dcterms:W3CDTF">2016-01-21T15:20:31Z</dcterms:created>
  <dcterms:modified xsi:type="dcterms:W3CDTF">2018-03-30T13:58:02Z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