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4"/>
  </p:notesMasterIdLst>
  <p:handoutMasterIdLst>
    <p:handoutMasterId r:id="rId25"/>
  </p:handoutMasterIdLst>
  <p:sldIdLst>
    <p:sldId id="260" r:id="rId7"/>
    <p:sldId id="268" r:id="rId8"/>
    <p:sldId id="274" r:id="rId9"/>
    <p:sldId id="273" r:id="rId10"/>
    <p:sldId id="272" r:id="rId11"/>
    <p:sldId id="269" r:id="rId12"/>
    <p:sldId id="270" r:id="rId13"/>
    <p:sldId id="271" r:id="rId14"/>
    <p:sldId id="275" r:id="rId15"/>
    <p:sldId id="276" r:id="rId16"/>
    <p:sldId id="278" r:id="rId17"/>
    <p:sldId id="277" r:id="rId18"/>
    <p:sldId id="265" r:id="rId19"/>
    <p:sldId id="266" r:id="rId20"/>
    <p:sldId id="267" r:id="rId21"/>
    <p:sldId id="280"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8" d="100"/>
          <a:sy n="88" d="100"/>
        </p:scale>
        <p:origin x="456" y="84"/>
      </p:cViewPr>
      <p:guideLst>
        <p:guide orient="horz" pos="2160"/>
        <p:guide pos="2880"/>
      </p:guideLst>
    </p:cSldViewPr>
  </p:slideViewPr>
  <p:notesTextViewPr>
    <p:cViewPr>
      <p:scale>
        <a:sx n="3" d="2"/>
        <a:sy n="3" d="2"/>
      </p:scale>
      <p:origin x="0" y="0"/>
    </p:cViewPr>
  </p:notesTextViewPr>
  <p:notesViewPr>
    <p:cSldViewPr showGuides="1">
      <p:cViewPr varScale="1">
        <p:scale>
          <a:sx n="70" d="100"/>
          <a:sy n="70" d="100"/>
        </p:scale>
        <p:origin x="202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3/29/2018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3/29/2018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613997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822568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3531807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1589081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1248443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7331573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3483334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2770746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77634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668634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057291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0860764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343978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7816295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764447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43397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9769" y="6480908"/>
            <a:ext cx="1088325" cy="246221"/>
          </a:xfrm>
          <a:prstGeom prst="rect">
            <a:avLst/>
          </a:prstGeom>
          <a:noFill/>
        </p:spPr>
        <p:txBody>
          <a:bodyPr wrap="square" rtlCol="0">
            <a:spAutoFit/>
          </a:bodyPr>
          <a:lstStyle/>
          <a:p>
            <a:pPr algn="l"/>
            <a:r>
              <a:rPr lang="en-US" sz="1000" b="0" baseline="0" dirty="0" smtClean="0">
                <a:solidFill>
                  <a:schemeClr val="tx2"/>
                </a:solidFill>
              </a:rPr>
              <a:t>ERCOT Public</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mis.ercot.com/misapp/GetReports.do?reportTypeId=13218&amp;reportTitle=The%20Letter%20of%20Credit%20Concentration%20Limits%20Report&amp;showHTMLView=&amp;mimicKey"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339102"/>
          </a:xfrm>
          <a:prstGeom prst="rect">
            <a:avLst/>
          </a:prstGeom>
          <a:noFill/>
        </p:spPr>
        <p:txBody>
          <a:bodyPr wrap="square" rtlCol="0">
            <a:spAutoFit/>
          </a:bodyPr>
          <a:lstStyle/>
          <a:p>
            <a:r>
              <a:rPr lang="en-US" sz="2000" b="1" dirty="0" smtClean="0"/>
              <a:t>Summer Preparedness</a:t>
            </a:r>
            <a:endParaRPr lang="en-US" sz="2000" b="1" dirty="0"/>
          </a:p>
          <a:p>
            <a:endParaRPr lang="en-US" dirty="0"/>
          </a:p>
          <a:p>
            <a:endParaRPr lang="en-US" dirty="0"/>
          </a:p>
          <a:p>
            <a:endParaRPr lang="en-US" dirty="0"/>
          </a:p>
          <a:p>
            <a:endParaRPr lang="en-US" dirty="0"/>
          </a:p>
          <a:p>
            <a:r>
              <a:rPr lang="en-US" dirty="0" smtClean="0"/>
              <a:t>RMS</a:t>
            </a:r>
          </a:p>
          <a:p>
            <a:r>
              <a:rPr lang="en-US" dirty="0" smtClean="0"/>
              <a:t>April 3, 2018</a:t>
            </a:r>
          </a:p>
          <a:p>
            <a:r>
              <a:rPr lang="en-US" dirty="0" smtClean="0"/>
              <a:t>ERCOT Public</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a:p>
        </p:txBody>
      </p:sp>
      <p:sp>
        <p:nvSpPr>
          <p:cNvPr id="7" name="Title 1"/>
          <p:cNvSpPr>
            <a:spLocks noGrp="1"/>
          </p:cNvSpPr>
          <p:nvPr>
            <p:ph type="title"/>
          </p:nvPr>
        </p:nvSpPr>
        <p:spPr>
          <a:xfrm>
            <a:off x="381000" y="243682"/>
            <a:ext cx="8382000" cy="571500"/>
          </a:xfrm>
        </p:spPr>
        <p:txBody>
          <a:bodyPr/>
          <a:lstStyle/>
          <a:p>
            <a:r>
              <a:rPr lang="en-US" sz="2400" dirty="0" smtClean="0"/>
              <a:t>Letter of Credit Issuer Limits</a:t>
            </a:r>
            <a:endParaRPr lang="en-US" sz="2400" b="1" dirty="0">
              <a:solidFill>
                <a:schemeClr val="accent1"/>
              </a:solidFill>
            </a:endParaRPr>
          </a:p>
        </p:txBody>
      </p:sp>
      <p:sp>
        <p:nvSpPr>
          <p:cNvPr id="8" name="Rectangle 7"/>
          <p:cNvSpPr/>
          <p:nvPr/>
        </p:nvSpPr>
        <p:spPr>
          <a:xfrm>
            <a:off x="508000" y="902577"/>
            <a:ext cx="8153400" cy="5324535"/>
          </a:xfrm>
          <a:prstGeom prst="rect">
            <a:avLst/>
          </a:prstGeom>
        </p:spPr>
        <p:txBody>
          <a:bodyPr wrap="square">
            <a:spAutoFit/>
          </a:bodyPr>
          <a:lstStyle/>
          <a:p>
            <a:pPr marL="342900" indent="-342900">
              <a:buFont typeface="Arial" panose="020B0604020202020204" pitchFamily="34" charset="0"/>
              <a:buChar char="•"/>
            </a:pPr>
            <a:r>
              <a:rPr lang="en-US" sz="2000" dirty="0" smtClean="0"/>
              <a:t>Protocol Section 16.11.2, Requirements for Setting a Counter-Party’s Unsecured Credit Limit, incorporates </a:t>
            </a:r>
            <a:r>
              <a:rPr lang="en-US" sz="2000" dirty="0"/>
              <a:t>l</a:t>
            </a:r>
            <a:r>
              <a:rPr lang="en-US" sz="2000" dirty="0" smtClean="0"/>
              <a:t>etter of credit (LC) issuer limits determined by the long-term issuer rating and the Tangible Net Worth of the issuer.</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LC issuer limits are determined based on the issuing bank’s credit rating and tangible net worth, with an overall cap of $750m.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Per Protocol Section 16.11.3(1)(b)(iii), if an issuer limit is breached ERCOT will notify affected Counter-Parties and no new letters of credit from the issuer will be accepted.  After four months of the limit in breach, ERCOT will no longer accept either new letters of credit or amendments to existing letters of credit from the issuer.</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ERCOT encourages Counter-Parties to ensure that they have sufficient collateral funding in the event of materially higher credit exposures during the summer.</a:t>
            </a:r>
            <a:endParaRPr lang="en-US" sz="2000" dirty="0"/>
          </a:p>
        </p:txBody>
      </p:sp>
    </p:spTree>
    <p:extLst>
      <p:ext uri="{BB962C8B-B14F-4D97-AF65-F5344CB8AC3E}">
        <p14:creationId xmlns:p14="http://schemas.microsoft.com/office/powerpoint/2010/main" val="3520076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a:p>
        </p:txBody>
      </p:sp>
      <p:sp>
        <p:nvSpPr>
          <p:cNvPr id="7" name="Title 1"/>
          <p:cNvSpPr>
            <a:spLocks noGrp="1"/>
          </p:cNvSpPr>
          <p:nvPr>
            <p:ph type="title"/>
          </p:nvPr>
        </p:nvSpPr>
        <p:spPr>
          <a:xfrm>
            <a:off x="381000" y="243682"/>
            <a:ext cx="8382000" cy="571500"/>
          </a:xfrm>
        </p:spPr>
        <p:txBody>
          <a:bodyPr/>
          <a:lstStyle/>
          <a:p>
            <a:r>
              <a:rPr lang="en-US" sz="2400" dirty="0" smtClean="0"/>
              <a:t>Letter of Credit Issuer Limits</a:t>
            </a:r>
            <a:endParaRPr lang="en-US" sz="2400" b="1" dirty="0">
              <a:solidFill>
                <a:schemeClr val="accent1"/>
              </a:solidFill>
            </a:endParaRPr>
          </a:p>
        </p:txBody>
      </p:sp>
      <p:pic>
        <p:nvPicPr>
          <p:cNvPr id="5" name="Picture 4"/>
          <p:cNvPicPr>
            <a:picLocks noChangeAspect="1"/>
          </p:cNvPicPr>
          <p:nvPr/>
        </p:nvPicPr>
        <p:blipFill>
          <a:blip r:embed="rId3"/>
          <a:stretch>
            <a:fillRect/>
          </a:stretch>
        </p:blipFill>
        <p:spPr>
          <a:xfrm>
            <a:off x="3352800" y="939870"/>
            <a:ext cx="5029200" cy="4775130"/>
          </a:xfrm>
          <a:prstGeom prst="rect">
            <a:avLst/>
          </a:prstGeom>
        </p:spPr>
      </p:pic>
      <p:sp>
        <p:nvSpPr>
          <p:cNvPr id="9" name="TextBox 8"/>
          <p:cNvSpPr txBox="1"/>
          <p:nvPr/>
        </p:nvSpPr>
        <p:spPr>
          <a:xfrm>
            <a:off x="533400" y="1066800"/>
            <a:ext cx="2057400" cy="738664"/>
          </a:xfrm>
          <a:prstGeom prst="rect">
            <a:avLst/>
          </a:prstGeom>
          <a:noFill/>
        </p:spPr>
        <p:txBody>
          <a:bodyPr wrap="square" rtlCol="0">
            <a:spAutoFit/>
          </a:bodyPr>
          <a:lstStyle/>
          <a:p>
            <a:r>
              <a:rPr lang="en-US" sz="1400" dirty="0" smtClean="0"/>
              <a:t>Outstanding Letter of Credit Issuer Limits as of March 26, 2018 </a:t>
            </a:r>
            <a:endParaRPr lang="en-US" sz="1400" dirty="0"/>
          </a:p>
        </p:txBody>
      </p:sp>
      <p:sp>
        <p:nvSpPr>
          <p:cNvPr id="2" name="TextBox 1"/>
          <p:cNvSpPr txBox="1"/>
          <p:nvPr/>
        </p:nvSpPr>
        <p:spPr>
          <a:xfrm>
            <a:off x="533400" y="5619271"/>
            <a:ext cx="7620000" cy="577081"/>
          </a:xfrm>
          <a:prstGeom prst="rect">
            <a:avLst/>
          </a:prstGeom>
          <a:noFill/>
        </p:spPr>
        <p:txBody>
          <a:bodyPr wrap="square" rtlCol="0">
            <a:spAutoFit/>
          </a:bodyPr>
          <a:lstStyle/>
          <a:p>
            <a:r>
              <a:rPr lang="en-US" sz="1050" u="sng" dirty="0" smtClean="0">
                <a:hlinkClick r:id="rId4"/>
              </a:rPr>
              <a:t>Report available at: http</a:t>
            </a:r>
            <a:r>
              <a:rPr lang="en-US" sz="1050" u="sng" dirty="0">
                <a:hlinkClick r:id="rId4"/>
              </a:rPr>
              <a:t>://mis.ercot.com/misapp/GetReports.do?reportTypeId=13218&amp;reportTitle=The%20Letter%20of%20Credit%20Concentration%20Limits%20Report&amp;showHTMLView=&amp;mimicKey</a:t>
            </a:r>
            <a:endParaRPr lang="en-US" sz="1050" dirty="0"/>
          </a:p>
        </p:txBody>
      </p:sp>
    </p:spTree>
    <p:extLst>
      <p:ext uri="{BB962C8B-B14F-4D97-AF65-F5344CB8AC3E}">
        <p14:creationId xmlns:p14="http://schemas.microsoft.com/office/powerpoint/2010/main" val="20851321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Summer Preparedness</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a:p>
        </p:txBody>
      </p:sp>
      <p:sp>
        <p:nvSpPr>
          <p:cNvPr id="10" name="TextBox 9"/>
          <p:cNvSpPr txBox="1"/>
          <p:nvPr/>
        </p:nvSpPr>
        <p:spPr>
          <a:xfrm>
            <a:off x="381000" y="3059668"/>
            <a:ext cx="6477000" cy="369332"/>
          </a:xfrm>
          <a:prstGeom prst="rect">
            <a:avLst/>
          </a:prstGeom>
          <a:solidFill>
            <a:schemeClr val="accent1">
              <a:lumMod val="20000"/>
              <a:lumOff val="80000"/>
            </a:schemeClr>
          </a:solidFill>
          <a:ln>
            <a:solidFill>
              <a:schemeClr val="tx1"/>
            </a:solidFill>
          </a:ln>
        </p:spPr>
        <p:txBody>
          <a:bodyPr wrap="square" rtlCol="0">
            <a:spAutoFit/>
          </a:bodyPr>
          <a:lstStyle/>
          <a:p>
            <a:endParaRPr lang="en-US" dirty="0"/>
          </a:p>
        </p:txBody>
      </p:sp>
      <p:sp>
        <p:nvSpPr>
          <p:cNvPr id="8" name="Rectangle 7"/>
          <p:cNvSpPr/>
          <p:nvPr/>
        </p:nvSpPr>
        <p:spPr>
          <a:xfrm>
            <a:off x="609600" y="1524000"/>
            <a:ext cx="7391400" cy="1938992"/>
          </a:xfrm>
          <a:prstGeom prst="rect">
            <a:avLst/>
          </a:prstGeom>
        </p:spPr>
        <p:txBody>
          <a:bodyPr wrap="square">
            <a:spAutoFit/>
          </a:bodyPr>
          <a:lstStyle/>
          <a:p>
            <a:pPr marL="171450" indent="-171450">
              <a:buFont typeface="Arial" panose="020B0604020202020204" pitchFamily="34" charset="0"/>
              <a:buChar char="•"/>
            </a:pPr>
            <a:r>
              <a:rPr lang="en-US" sz="2000" dirty="0" smtClean="0"/>
              <a:t>Impact of NPRR 800, </a:t>
            </a:r>
            <a:r>
              <a:rPr lang="en-US" sz="2000" dirty="0"/>
              <a:t>Revisions to Credit Exposure Calculations to Use Electricity Futures Market Prices</a:t>
            </a:r>
            <a:r>
              <a:rPr lang="en-US" sz="2000" dirty="0" smtClean="0"/>
              <a:t>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Potential impact of Letter of Credit issuer limits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Recap of default / Mass Transition processes</a:t>
            </a:r>
            <a:endParaRPr lang="en-US" sz="2000" dirty="0"/>
          </a:p>
        </p:txBody>
      </p:sp>
    </p:spTree>
    <p:extLst>
      <p:ext uri="{BB962C8B-B14F-4D97-AF65-F5344CB8AC3E}">
        <p14:creationId xmlns:p14="http://schemas.microsoft.com/office/powerpoint/2010/main" val="14825305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Default and Mass Transition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13</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
        <p:nvSpPr>
          <p:cNvPr id="7" name="Content Placeholder 2"/>
          <p:cNvSpPr txBox="1">
            <a:spLocks/>
          </p:cNvSpPr>
          <p:nvPr/>
        </p:nvSpPr>
        <p:spPr>
          <a:xfrm>
            <a:off x="298784" y="1130980"/>
            <a:ext cx="8845216" cy="4881336"/>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If an invoice is not paid ERCOT will look first to available cash collateral and withhold payments to the QSE before short-paying the market (§9.19).</a:t>
            </a:r>
          </a:p>
          <a:p>
            <a:r>
              <a:rPr lang="en-US" sz="2000" dirty="0" smtClean="0"/>
              <a:t>Payment Breach is a default under the Standard Form Agreement unless cured within one Bank Business Day after notification from ERCOT (§16.11.6).  Note that liquidation of non-cash collateral may require more than one Bank Business Day.</a:t>
            </a:r>
          </a:p>
          <a:p>
            <a:r>
              <a:rPr lang="en-US" sz="2000" dirty="0" smtClean="0"/>
              <a:t>Collateral calls are due by: </a:t>
            </a:r>
          </a:p>
          <a:p>
            <a:pPr lvl="1"/>
            <a:r>
              <a:rPr lang="en-US" sz="1600" dirty="0" smtClean="0"/>
              <a:t>15:00 on the second Bank Business Day from Notice if ERCOT delivered Notice before 1500</a:t>
            </a:r>
          </a:p>
          <a:p>
            <a:pPr lvl="1"/>
            <a:r>
              <a:rPr lang="en-US" sz="1600" dirty="0" smtClean="0"/>
              <a:t>17:00 on the second Bank Business Day from Notice if ERCOT delivered Notice between 15:00 and 17:00 (§16.11.5(6)).</a:t>
            </a:r>
          </a:p>
          <a:p>
            <a:r>
              <a:rPr lang="en-US" sz="2000" dirty="0" smtClean="0"/>
              <a:t>Upon Breach ERCOT issues a Breach Notice allowing one Bank Business Day to cure (SFA §8.A(1)) </a:t>
            </a:r>
          </a:p>
          <a:p>
            <a:r>
              <a:rPr lang="en-US" sz="2000" dirty="0" smtClean="0"/>
              <a:t>If applicable, a Mass Transition begins at this point. </a:t>
            </a:r>
          </a:p>
          <a:p>
            <a:endParaRPr lang="en-US" sz="400" dirty="0" smtClean="0"/>
          </a:p>
        </p:txBody>
      </p:sp>
      <p:sp>
        <p:nvSpPr>
          <p:cNvPr id="9" name="Content Placeholder 2"/>
          <p:cNvSpPr txBox="1">
            <a:spLocks/>
          </p:cNvSpPr>
          <p:nvPr/>
        </p:nvSpPr>
        <p:spPr>
          <a:xfrm>
            <a:off x="381000" y="730871"/>
            <a:ext cx="7614920"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Default timeline</a:t>
            </a:r>
            <a:endParaRPr lang="en-US" sz="400" dirty="0" smtClean="0"/>
          </a:p>
        </p:txBody>
      </p:sp>
    </p:spTree>
    <p:extLst>
      <p:ext uri="{BB962C8B-B14F-4D97-AF65-F5344CB8AC3E}">
        <p14:creationId xmlns:p14="http://schemas.microsoft.com/office/powerpoint/2010/main" val="622794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Default and Mass Transition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14</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
        <p:nvSpPr>
          <p:cNvPr id="7" name="Content Placeholder 2"/>
          <p:cNvSpPr txBox="1">
            <a:spLocks/>
          </p:cNvSpPr>
          <p:nvPr/>
        </p:nvSpPr>
        <p:spPr>
          <a:xfrm>
            <a:off x="298784" y="1130980"/>
            <a:ext cx="8845216" cy="4832092"/>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smtClean="0"/>
              <a:t>Notification Day (pre-Launch stage) has historically followed immediately upon termination of the REP’s SFA.  This is a collaboration between PUCT Staff and ERCOT.  </a:t>
            </a:r>
          </a:p>
          <a:p>
            <a:r>
              <a:rPr lang="en-US" sz="2000" dirty="0" smtClean="0"/>
              <a:t>Mass Transition processes are addressed in Retail Market Guide §7.11.1, Retail Market Guide Section 9 Appendices F1-F3, Protocol Section 15.1.3.1, and PUCT Rules.</a:t>
            </a:r>
          </a:p>
          <a:p>
            <a:r>
              <a:rPr lang="en-US" sz="2000" dirty="0" smtClean="0"/>
              <a:t>Note that Protocol Section 1.3.1.1, Items Considered Protected Information, includes </a:t>
            </a:r>
          </a:p>
          <a:p>
            <a:pPr lvl="1"/>
            <a:r>
              <a:rPr lang="en-US" sz="1600" dirty="0"/>
              <a:t>(h)	Raw and Adjusted Metered Load (AML) data (demand and energy) identifiable to:</a:t>
            </a:r>
          </a:p>
          <a:p>
            <a:pPr lvl="2"/>
            <a:r>
              <a:rPr lang="en-US" sz="1200" dirty="0"/>
              <a:t>(</a:t>
            </a:r>
            <a:r>
              <a:rPr lang="en-US" sz="1200" dirty="0" err="1"/>
              <a:t>i</a:t>
            </a:r>
            <a:r>
              <a:rPr lang="en-US" sz="1200" dirty="0"/>
              <a:t>)	A specific QSE or Load Serving Entity (LSE).  The Protected Information status of this information shall expire 180 days after the applicable Operating Day; or</a:t>
            </a:r>
          </a:p>
          <a:p>
            <a:pPr lvl="2"/>
            <a:r>
              <a:rPr lang="en-US" sz="1200" dirty="0"/>
              <a:t>(ii)	A specific Customer or Electric Service Identifier (ESI ID);</a:t>
            </a:r>
          </a:p>
          <a:p>
            <a:pPr lvl="1"/>
            <a:r>
              <a:rPr lang="en-US" sz="1600" dirty="0"/>
              <a:t>(k)	Number of ESI IDs identifiable to a specific LSE.  The Protected Information status of this information shall expire 365 days after the applicable Operating Day;</a:t>
            </a:r>
          </a:p>
          <a:p>
            <a:endParaRPr lang="en-US" sz="2000" dirty="0" smtClean="0"/>
          </a:p>
          <a:p>
            <a:endParaRPr lang="en-US" sz="400" dirty="0" smtClean="0"/>
          </a:p>
        </p:txBody>
      </p:sp>
      <p:sp>
        <p:nvSpPr>
          <p:cNvPr id="9" name="Content Placeholder 2"/>
          <p:cNvSpPr txBox="1">
            <a:spLocks/>
          </p:cNvSpPr>
          <p:nvPr/>
        </p:nvSpPr>
        <p:spPr>
          <a:xfrm>
            <a:off x="381000" y="730871"/>
            <a:ext cx="7614920"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Default timeline</a:t>
            </a:r>
            <a:endParaRPr lang="en-US" sz="400" dirty="0" smtClean="0"/>
          </a:p>
        </p:txBody>
      </p:sp>
    </p:spTree>
    <p:extLst>
      <p:ext uri="{BB962C8B-B14F-4D97-AF65-F5344CB8AC3E}">
        <p14:creationId xmlns:p14="http://schemas.microsoft.com/office/powerpoint/2010/main" val="999754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Default and Mass Transition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15</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
        <p:nvSpPr>
          <p:cNvPr id="9" name="Content Placeholder 2"/>
          <p:cNvSpPr txBox="1">
            <a:spLocks/>
          </p:cNvSpPr>
          <p:nvPr/>
        </p:nvSpPr>
        <p:spPr>
          <a:xfrm>
            <a:off x="381000" y="730871"/>
            <a:ext cx="7614920"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Sample Mass Transition timeline</a:t>
            </a:r>
            <a:endParaRPr lang="en-US" sz="400" dirty="0" smtClean="0"/>
          </a:p>
        </p:txBody>
      </p:sp>
      <p:sp>
        <p:nvSpPr>
          <p:cNvPr id="4" name="Rectangle 26"/>
          <p:cNvSpPr>
            <a:spLocks noChangeArrowheads="1"/>
          </p:cNvSpPr>
          <p:nvPr/>
        </p:nvSpPr>
        <p:spPr bwMode="auto">
          <a:xfrm>
            <a:off x="838200" y="15941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4" name="Rectangle 65"/>
          <p:cNvSpPr>
            <a:spLocks noChangeArrowheads="1"/>
          </p:cNvSpPr>
          <p:nvPr/>
        </p:nvSpPr>
        <p:spPr bwMode="auto">
          <a:xfrm>
            <a:off x="1311275" y="155558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CR = Competitive Retailer</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TDSP = Transmission and/or Distribution Service Provider</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POLR = Provider of Last Resort</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ESI ID = Electric Service Identifier</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35" name="Group 41"/>
          <p:cNvGrpSpPr>
            <a:grpSpLocks noChangeAspect="1"/>
          </p:cNvGrpSpPr>
          <p:nvPr/>
        </p:nvGrpSpPr>
        <p:grpSpPr bwMode="auto">
          <a:xfrm>
            <a:off x="1311275" y="2012783"/>
            <a:ext cx="6521450" cy="4371975"/>
            <a:chOff x="3863" y="6510"/>
            <a:chExt cx="8330" cy="5585"/>
          </a:xfrm>
        </p:grpSpPr>
        <p:sp>
          <p:nvSpPr>
            <p:cNvPr id="36" name="AutoShape 64"/>
            <p:cNvSpPr>
              <a:spLocks noChangeAspect="1" noChangeArrowheads="1" noTextEdit="1"/>
            </p:cNvSpPr>
            <p:nvPr/>
          </p:nvSpPr>
          <p:spPr bwMode="auto">
            <a:xfrm>
              <a:off x="3863" y="6510"/>
              <a:ext cx="8330" cy="558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63"/>
            <p:cNvSpPr>
              <a:spLocks noChangeShapeType="1"/>
            </p:cNvSpPr>
            <p:nvPr/>
          </p:nvSpPr>
          <p:spPr bwMode="auto">
            <a:xfrm flipV="1">
              <a:off x="4683" y="11035"/>
              <a:ext cx="6852" cy="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38" name="Text Box 62"/>
            <p:cNvSpPr txBox="1">
              <a:spLocks noChangeArrowheads="1"/>
            </p:cNvSpPr>
            <p:nvPr/>
          </p:nvSpPr>
          <p:spPr bwMode="auto">
            <a:xfrm>
              <a:off x="4286" y="11040"/>
              <a:ext cx="792" cy="263"/>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Day 0</a:t>
              </a:r>
              <a:r>
                <a:rPr kumimoji="0" lang="en-US" altLang="en-US" sz="700" b="1" i="0" u="none" strike="noStrike" cap="none" normalizeH="0" baseline="0" smtClean="0">
                  <a:ln>
                    <a:noFill/>
                  </a:ln>
                  <a:solidFill>
                    <a:srgbClr val="000000"/>
                  </a:solidFill>
                  <a:effectLst/>
                  <a:ea typeface="Times New Roman" panose="02020603050405020304" pitchFamily="18"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39" name="Text Box 61"/>
            <p:cNvSpPr txBox="1">
              <a:spLocks noChangeArrowheads="1"/>
            </p:cNvSpPr>
            <p:nvPr/>
          </p:nvSpPr>
          <p:spPr bwMode="auto">
            <a:xfrm>
              <a:off x="8937" y="9881"/>
              <a:ext cx="305" cy="359"/>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r>
              <a:b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b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
              </a:r>
              <a:b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0" name="Rectangle 60"/>
            <p:cNvSpPr>
              <a:spLocks noChangeArrowheads="1"/>
            </p:cNvSpPr>
            <p:nvPr/>
          </p:nvSpPr>
          <p:spPr bwMode="auto">
            <a:xfrm>
              <a:off x="4023" y="6920"/>
              <a:ext cx="2065" cy="3857"/>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CCCC00"/>
                  </a:solid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Default confirmed by ERCOT legal</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Initial Notification e-mail sent before 1500</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Initial Market Call will be scheduled no later than 1800 on Day 0</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Mass Transition process:</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ESI ID allocation</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814_03s flow requesting second calendar day.</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ESI ID lists for POLRs and/or Designated CRs and affected TDSPs are generated.</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ERCOT requests Customer billing Contact Information.</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1" name="Rectangle 59"/>
            <p:cNvSpPr>
              <a:spLocks noChangeArrowheads="1"/>
            </p:cNvSpPr>
            <p:nvPr/>
          </p:nvSpPr>
          <p:spPr bwMode="auto">
            <a:xfrm>
              <a:off x="6354" y="6983"/>
              <a:ext cx="1707" cy="379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CCCC00"/>
                  </a:solid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Market Status Call</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867_02s from TDSP to ERCOT.</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814_04s from TDSP to ERCOT. </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814_11s from ERCOT to Losing CR.</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814_14s from ERCOT to POLR and/or Designated CRs.</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Customer billing information sent by ERCOT to POLR and/or Designated CRs and affected TDSP(s).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2" name="Line 58"/>
            <p:cNvSpPr>
              <a:spLocks noChangeShapeType="1"/>
            </p:cNvSpPr>
            <p:nvPr/>
          </p:nvSpPr>
          <p:spPr bwMode="auto">
            <a:xfrm flipH="1">
              <a:off x="4683" y="11302"/>
              <a:ext cx="4315" cy="1"/>
            </a:xfrm>
            <a:prstGeom prst="line">
              <a:avLst/>
            </a:prstGeom>
            <a:noFill/>
            <a:ln w="19050">
              <a:solidFill>
                <a:srgbClr val="0000FF"/>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43" name="Line 57"/>
            <p:cNvSpPr>
              <a:spLocks noChangeShapeType="1"/>
            </p:cNvSpPr>
            <p:nvPr/>
          </p:nvSpPr>
          <p:spPr bwMode="auto">
            <a:xfrm flipH="1">
              <a:off x="4683" y="11566"/>
              <a:ext cx="6852" cy="1"/>
            </a:xfrm>
            <a:prstGeom prst="line">
              <a:avLst/>
            </a:prstGeom>
            <a:noFill/>
            <a:ln w="19050">
              <a:solidFill>
                <a:srgbClr val="0000FF"/>
              </a:solidFill>
              <a:round/>
              <a:headEnd type="diamond" w="med" len="med"/>
              <a:tailEnd type="diamond"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44" name="Rectangle 56"/>
            <p:cNvSpPr>
              <a:spLocks noChangeArrowheads="1"/>
            </p:cNvSpPr>
            <p:nvPr/>
          </p:nvSpPr>
          <p:spPr bwMode="auto">
            <a:xfrm rot="10800000" flipV="1">
              <a:off x="8222" y="8203"/>
              <a:ext cx="1318" cy="255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Transition Date </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Market Status Call</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TDSP performs meter reads (actuals or estimates) for Self-Selected Switch requested date.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5" name="Rectangle 55"/>
            <p:cNvSpPr>
              <a:spLocks noChangeArrowheads="1"/>
            </p:cNvSpPr>
            <p:nvPr/>
          </p:nvSpPr>
          <p:spPr bwMode="auto">
            <a:xfrm rot="10800000" flipV="1">
              <a:off x="10714" y="6983"/>
              <a:ext cx="1479" cy="379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Market Status Call</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TDSP sends to ERCOT – Final 867_03s (for calendar day 2) and ERCOT forwards to Losing CR.</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TDSP sends 867_04s (for calendar day 2) to ERCOT and ERCOT forwards to POLR and/or Designated CRs.</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900" b="0"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rPr>
                <a:t>ESI ID(s) - Mass Transition completes at ERCOT.</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46" name="Line 54"/>
            <p:cNvSpPr>
              <a:spLocks noChangeShapeType="1"/>
            </p:cNvSpPr>
            <p:nvPr/>
          </p:nvSpPr>
          <p:spPr bwMode="auto">
            <a:xfrm>
              <a:off x="10345" y="7728"/>
              <a:ext cx="2" cy="3311"/>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47" name="Line 53"/>
            <p:cNvSpPr>
              <a:spLocks noChangeShapeType="1"/>
            </p:cNvSpPr>
            <p:nvPr/>
          </p:nvSpPr>
          <p:spPr bwMode="auto">
            <a:xfrm>
              <a:off x="4682" y="10753"/>
              <a:ext cx="1" cy="2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52"/>
            <p:cNvSpPr>
              <a:spLocks noChangeShapeType="1"/>
            </p:cNvSpPr>
            <p:nvPr/>
          </p:nvSpPr>
          <p:spPr bwMode="auto">
            <a:xfrm>
              <a:off x="11534" y="10777"/>
              <a:ext cx="1" cy="263"/>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Rectangle 51"/>
            <p:cNvSpPr>
              <a:spLocks noChangeArrowheads="1"/>
            </p:cNvSpPr>
            <p:nvPr/>
          </p:nvSpPr>
          <p:spPr bwMode="auto">
            <a:xfrm rot="10800000" flipV="1">
              <a:off x="5736" y="11831"/>
              <a:ext cx="4877" cy="264"/>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CCCC00"/>
                  </a:solid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5327" tIns="27662" rIns="55327" bIns="2766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smtClean="0">
                  <a:ln>
                    <a:noFill/>
                  </a:ln>
                  <a:solidFill>
                    <a:srgbClr val="009900"/>
                  </a:solidFill>
                  <a:effectLst/>
                  <a:latin typeface="Arial" panose="020B0604020202020204" pitchFamily="34" charset="0"/>
                  <a:ea typeface="Times New Roman" panose="02020603050405020304" pitchFamily="18" charset="0"/>
                </a:rPr>
                <a:t>Customer transition should be completed in no more than five calendar days.</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0" name="Line 50"/>
            <p:cNvSpPr>
              <a:spLocks noChangeShapeType="1"/>
            </p:cNvSpPr>
            <p:nvPr/>
          </p:nvSpPr>
          <p:spPr bwMode="auto">
            <a:xfrm>
              <a:off x="9815" y="7690"/>
              <a:ext cx="2" cy="3311"/>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91440" tIns="45720" rIns="91440" bIns="45720" numCol="1" anchor="t" anchorCtr="0" compatLnSpc="1">
              <a:prstTxWarp prst="textNoShape">
                <a:avLst/>
              </a:prstTxWarp>
            </a:bodyPr>
            <a:lstStyle/>
            <a:p>
              <a:endParaRPr lang="en-US"/>
            </a:p>
          </p:txBody>
        </p:sp>
        <p:sp>
          <p:nvSpPr>
            <p:cNvPr id="51" name="Rectangle 49"/>
            <p:cNvSpPr>
              <a:spLocks noChangeArrowheads="1"/>
            </p:cNvSpPr>
            <p:nvPr/>
          </p:nvSpPr>
          <p:spPr bwMode="auto">
            <a:xfrm>
              <a:off x="8810" y="11001"/>
              <a:ext cx="261" cy="245"/>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2</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2" name="Rectangle 48"/>
            <p:cNvSpPr>
              <a:spLocks noChangeArrowheads="1"/>
            </p:cNvSpPr>
            <p:nvPr/>
          </p:nvSpPr>
          <p:spPr bwMode="auto">
            <a:xfrm>
              <a:off x="7241" y="11001"/>
              <a:ext cx="263" cy="283"/>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3" name="Rectangle 47"/>
            <p:cNvSpPr>
              <a:spLocks noChangeArrowheads="1"/>
            </p:cNvSpPr>
            <p:nvPr/>
          </p:nvSpPr>
          <p:spPr bwMode="auto">
            <a:xfrm>
              <a:off x="9711" y="11001"/>
              <a:ext cx="263" cy="245"/>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4" name="Rectangle 46"/>
            <p:cNvSpPr>
              <a:spLocks noChangeArrowheads="1"/>
            </p:cNvSpPr>
            <p:nvPr/>
          </p:nvSpPr>
          <p:spPr bwMode="auto">
            <a:xfrm>
              <a:off x="10198" y="11001"/>
              <a:ext cx="262" cy="245"/>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5" name="Rectangle 45"/>
            <p:cNvSpPr>
              <a:spLocks noChangeArrowheads="1"/>
            </p:cNvSpPr>
            <p:nvPr/>
          </p:nvSpPr>
          <p:spPr bwMode="auto">
            <a:xfrm>
              <a:off x="11375" y="11001"/>
              <a:ext cx="263" cy="245"/>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1" i="0" u="none" strike="noStrike" cap="none" normalizeH="0" baseline="0" smtClean="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5</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56" name="Line 44"/>
            <p:cNvSpPr>
              <a:spLocks noChangeShapeType="1"/>
            </p:cNvSpPr>
            <p:nvPr/>
          </p:nvSpPr>
          <p:spPr bwMode="auto">
            <a:xfrm>
              <a:off x="7369" y="10777"/>
              <a:ext cx="1" cy="2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43"/>
            <p:cNvSpPr>
              <a:spLocks noChangeShapeType="1"/>
            </p:cNvSpPr>
            <p:nvPr/>
          </p:nvSpPr>
          <p:spPr bwMode="auto">
            <a:xfrm>
              <a:off x="8937" y="10752"/>
              <a:ext cx="1" cy="287"/>
            </a:xfrm>
            <a:prstGeom prst="line">
              <a:avLst/>
            </a:prstGeom>
            <a:noFill/>
            <a:ln w="12700">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Rectangle 42"/>
            <p:cNvSpPr>
              <a:spLocks noChangeArrowheads="1"/>
            </p:cNvSpPr>
            <p:nvPr/>
          </p:nvSpPr>
          <p:spPr bwMode="auto">
            <a:xfrm>
              <a:off x="5558" y="6565"/>
              <a:ext cx="5055" cy="355"/>
            </a:xfrm>
            <a:prstGeom prst="rect">
              <a:avLst/>
            </a:prstGeom>
            <a:noFill/>
            <a:ln>
              <a:noFill/>
            </a:ln>
            <a:effectLst/>
            <a:extLst>
              <a:ext uri="{909E8E84-426E-40DD-AFC4-6F175D3DCCD1}">
                <a14:hiddenFill xmlns:a14="http://schemas.microsoft.com/office/drawing/2010/main">
                  <a:solidFill>
                    <a:srgbClr val="CCCC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660000"/>
                    </a:outerShdw>
                  </a:effectLst>
                </a14:hiddenEffects>
              </a:ext>
            </a:extLst>
          </p:spPr>
          <p:txBody>
            <a:bodyPr vert="horz" wrap="square" lIns="57804" tIns="28902" rIns="57804" bIns="28902"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smtClean="0">
                  <a:ln>
                    <a:noFill/>
                  </a:ln>
                  <a:solidFill>
                    <a:schemeClr val="tx1"/>
                  </a:solidFill>
                  <a:effectLst/>
                  <a:ea typeface="Times New Roman" panose="02020603050405020304" pitchFamily="18" charset="0"/>
                </a:rPr>
                <a:t>Initial Notification E-mail Sent Before 1500</a:t>
              </a:r>
              <a:endParaRPr kumimoji="0" lang="en-US" altLang="en-US" sz="900" b="0" i="0" u="none" strike="noStrike" cap="none" normalizeH="0" baseline="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025771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Default and Mass Transition</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16</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
        <p:nvSpPr>
          <p:cNvPr id="9" name="Content Placeholder 2"/>
          <p:cNvSpPr txBox="1">
            <a:spLocks/>
          </p:cNvSpPr>
          <p:nvPr/>
        </p:nvSpPr>
        <p:spPr>
          <a:xfrm>
            <a:off x="764540" y="1594107"/>
            <a:ext cx="7614920" cy="1631216"/>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000" dirty="0" smtClean="0"/>
              <a:t>As part of summer preparations, ERCOT is planning to conduct a default / Mass Transition drill prior to the summer.  As feasible ERCOT staff may be reaching out to selected Market Participants to participate.  The date and scope for a potential drill have not yet been finalized.</a:t>
            </a:r>
            <a:endParaRPr lang="en-US" sz="400" dirty="0" smtClean="0"/>
          </a:p>
        </p:txBody>
      </p:sp>
      <p:sp>
        <p:nvSpPr>
          <p:cNvPr id="4" name="Rectangle 26"/>
          <p:cNvSpPr>
            <a:spLocks noChangeArrowheads="1"/>
          </p:cNvSpPr>
          <p:nvPr/>
        </p:nvSpPr>
        <p:spPr bwMode="auto">
          <a:xfrm>
            <a:off x="838200" y="15941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25605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smtClean="0"/>
              <a:t>Summer Preparedness</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17</a:t>
            </a:fld>
            <a:endParaRPr lang="en-US" dirty="0"/>
          </a:p>
        </p:txBody>
      </p:sp>
      <p:sp>
        <p:nvSpPr>
          <p:cNvPr id="5" name="Content Placeholder 2"/>
          <p:cNvSpPr txBox="1">
            <a:spLocks/>
          </p:cNvSpPr>
          <p:nvPr/>
        </p:nvSpPr>
        <p:spPr>
          <a:xfrm>
            <a:off x="0" y="2057400"/>
            <a:ext cx="9144000" cy="4343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600" dirty="0" smtClean="0"/>
          </a:p>
        </p:txBody>
      </p:sp>
      <p:sp>
        <p:nvSpPr>
          <p:cNvPr id="4" name="Rectangle 26"/>
          <p:cNvSpPr>
            <a:spLocks noChangeArrowheads="1"/>
          </p:cNvSpPr>
          <p:nvPr/>
        </p:nvSpPr>
        <p:spPr bwMode="auto">
          <a:xfrm>
            <a:off x="838200" y="15941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2" name="Content Placeholder 2"/>
          <p:cNvSpPr txBox="1">
            <a:spLocks/>
          </p:cNvSpPr>
          <p:nvPr/>
        </p:nvSpPr>
        <p:spPr>
          <a:xfrm>
            <a:off x="5791200" y="3228945"/>
            <a:ext cx="2237874" cy="400110"/>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en-US" sz="2000" dirty="0" smtClean="0"/>
              <a:t>Questions</a:t>
            </a:r>
            <a:endParaRPr lang="en-US" sz="1600" dirty="0"/>
          </a:p>
        </p:txBody>
      </p:sp>
      <p:pic>
        <p:nvPicPr>
          <p:cNvPr id="33"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38200"/>
            <a:ext cx="5791200" cy="5433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2788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Summer Preparedness</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8" name="Rectangle 7"/>
          <p:cNvSpPr/>
          <p:nvPr/>
        </p:nvSpPr>
        <p:spPr>
          <a:xfrm>
            <a:off x="609600" y="1524000"/>
            <a:ext cx="7391400" cy="1938992"/>
          </a:xfrm>
          <a:prstGeom prst="rect">
            <a:avLst/>
          </a:prstGeom>
        </p:spPr>
        <p:txBody>
          <a:bodyPr wrap="square">
            <a:spAutoFit/>
          </a:bodyPr>
          <a:lstStyle/>
          <a:p>
            <a:pPr marL="171450" indent="-171450">
              <a:buFont typeface="Arial" panose="020B0604020202020204" pitchFamily="34" charset="0"/>
              <a:buChar char="•"/>
            </a:pPr>
            <a:r>
              <a:rPr lang="en-US" sz="2000" dirty="0" smtClean="0"/>
              <a:t>Impact of NPRR 800, </a:t>
            </a:r>
            <a:r>
              <a:rPr lang="en-US" sz="2000" dirty="0"/>
              <a:t>Revisions to Credit Exposure Calculations to Use Electricity Futures Market Prices</a:t>
            </a:r>
            <a:r>
              <a:rPr lang="en-US" sz="2000" dirty="0" smtClean="0"/>
              <a:t>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Potential impact of Letter of Credit issuer limits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Recap of default / Mass Transition processes</a:t>
            </a:r>
            <a:endParaRPr lang="en-US" sz="2000" dirty="0"/>
          </a:p>
        </p:txBody>
      </p:sp>
      <p:sp>
        <p:nvSpPr>
          <p:cNvPr id="10" name="TextBox 9"/>
          <p:cNvSpPr txBox="1"/>
          <p:nvPr/>
        </p:nvSpPr>
        <p:spPr>
          <a:xfrm>
            <a:off x="381000" y="4267200"/>
            <a:ext cx="8229600" cy="923330"/>
          </a:xfrm>
          <a:prstGeom prst="rect">
            <a:avLst/>
          </a:prstGeom>
          <a:solidFill>
            <a:schemeClr val="accent1">
              <a:lumMod val="20000"/>
              <a:lumOff val="80000"/>
            </a:schemeClr>
          </a:solidFill>
          <a:ln>
            <a:solidFill>
              <a:schemeClr val="tx1"/>
            </a:solidFill>
          </a:ln>
        </p:spPr>
        <p:txBody>
          <a:bodyPr wrap="square" rtlCol="0">
            <a:spAutoFit/>
          </a:bodyPr>
          <a:lstStyle/>
          <a:p>
            <a:r>
              <a:rPr lang="en-US" dirty="0" smtClean="0"/>
              <a:t>Note that ERCOT anticipates holding a </a:t>
            </a:r>
            <a:r>
              <a:rPr lang="en-US" dirty="0"/>
              <a:t>Summer preparedness </a:t>
            </a:r>
            <a:r>
              <a:rPr lang="en-US" dirty="0" smtClean="0"/>
              <a:t>communications workshop on Thursday, May 17, 2018. ERCOT expects to issue additional communications informational material for Market Participants prior to that time.</a:t>
            </a:r>
            <a:endParaRPr lang="en-US" dirty="0"/>
          </a:p>
        </p:txBody>
      </p:sp>
    </p:spTree>
    <p:extLst>
      <p:ext uri="{BB962C8B-B14F-4D97-AF65-F5344CB8AC3E}">
        <p14:creationId xmlns:p14="http://schemas.microsoft.com/office/powerpoint/2010/main" val="1679932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Summer Preparedness</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0" name="TextBox 9"/>
          <p:cNvSpPr txBox="1"/>
          <p:nvPr/>
        </p:nvSpPr>
        <p:spPr>
          <a:xfrm>
            <a:off x="457200" y="1503680"/>
            <a:ext cx="6477000" cy="782320"/>
          </a:xfrm>
          <a:prstGeom prst="rect">
            <a:avLst/>
          </a:prstGeom>
          <a:solidFill>
            <a:schemeClr val="accent1">
              <a:lumMod val="20000"/>
              <a:lumOff val="80000"/>
            </a:schemeClr>
          </a:solidFill>
          <a:ln>
            <a:solidFill>
              <a:schemeClr val="tx1"/>
            </a:solidFill>
          </a:ln>
        </p:spPr>
        <p:txBody>
          <a:bodyPr wrap="square" rtlCol="0">
            <a:spAutoFit/>
          </a:bodyPr>
          <a:lstStyle/>
          <a:p>
            <a:endParaRPr lang="en-US" dirty="0"/>
          </a:p>
        </p:txBody>
      </p:sp>
      <p:sp>
        <p:nvSpPr>
          <p:cNvPr id="8" name="Rectangle 7"/>
          <p:cNvSpPr/>
          <p:nvPr/>
        </p:nvSpPr>
        <p:spPr>
          <a:xfrm>
            <a:off x="609600" y="1524000"/>
            <a:ext cx="7391400" cy="1938992"/>
          </a:xfrm>
          <a:prstGeom prst="rect">
            <a:avLst/>
          </a:prstGeom>
        </p:spPr>
        <p:txBody>
          <a:bodyPr wrap="square">
            <a:spAutoFit/>
          </a:bodyPr>
          <a:lstStyle/>
          <a:p>
            <a:pPr marL="171450" indent="-171450">
              <a:buFont typeface="Arial" panose="020B0604020202020204" pitchFamily="34" charset="0"/>
              <a:buChar char="•"/>
            </a:pPr>
            <a:r>
              <a:rPr lang="en-US" sz="2000" dirty="0" smtClean="0"/>
              <a:t>Impact of NPRR 800, </a:t>
            </a:r>
            <a:r>
              <a:rPr lang="en-US" sz="2000" dirty="0"/>
              <a:t>Revisions to Credit Exposure Calculations to Use Electricity Futures Market Prices</a:t>
            </a:r>
            <a:r>
              <a:rPr lang="en-US" sz="2000" dirty="0" smtClean="0"/>
              <a:t>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Potential impact of Letter of Credit issuer limits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Recap of default / Mass Transition processes</a:t>
            </a:r>
            <a:endParaRPr lang="en-US" sz="2000" dirty="0"/>
          </a:p>
        </p:txBody>
      </p:sp>
    </p:spTree>
    <p:extLst>
      <p:ext uri="{BB962C8B-B14F-4D97-AF65-F5344CB8AC3E}">
        <p14:creationId xmlns:p14="http://schemas.microsoft.com/office/powerpoint/2010/main" val="4087658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Impact of NPRR 800</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
        <p:nvSpPr>
          <p:cNvPr id="5" name="TextBox 4"/>
          <p:cNvSpPr txBox="1"/>
          <p:nvPr/>
        </p:nvSpPr>
        <p:spPr>
          <a:xfrm>
            <a:off x="381000" y="894735"/>
            <a:ext cx="8229600" cy="1200329"/>
          </a:xfrm>
          <a:prstGeom prst="rect">
            <a:avLst/>
          </a:prstGeom>
          <a:noFill/>
        </p:spPr>
        <p:txBody>
          <a:bodyPr wrap="square" rtlCol="0">
            <a:spAutoFit/>
          </a:bodyPr>
          <a:lstStyle/>
          <a:p>
            <a:r>
              <a:rPr lang="en-US" dirty="0" smtClean="0"/>
              <a:t>NPRR 800, </a:t>
            </a:r>
            <a:r>
              <a:rPr lang="en-US" dirty="0"/>
              <a:t>Revisions to Credit Exposure Calculations to Use Electricity Futures Market </a:t>
            </a:r>
            <a:r>
              <a:rPr lang="en-US" dirty="0" smtClean="0"/>
              <a:t>Prices, was implemented along with </a:t>
            </a:r>
            <a:r>
              <a:rPr lang="en-US" dirty="0" smtClean="0"/>
              <a:t>three </a:t>
            </a:r>
            <a:r>
              <a:rPr lang="en-US" dirty="0" smtClean="0"/>
              <a:t>other NPRRs on February 7, 2018.  NPRR 800 represents a fundamental revision in ERCOT credit exposure calculations.</a:t>
            </a:r>
            <a:endParaRPr lang="en-US" dirty="0"/>
          </a:p>
        </p:txBody>
      </p:sp>
      <p:sp>
        <p:nvSpPr>
          <p:cNvPr id="8" name="Rectangle 7"/>
          <p:cNvSpPr/>
          <p:nvPr/>
        </p:nvSpPr>
        <p:spPr>
          <a:xfrm>
            <a:off x="800100" y="2362200"/>
            <a:ext cx="7391400" cy="1569660"/>
          </a:xfrm>
          <a:prstGeom prst="rect">
            <a:avLst/>
          </a:prstGeom>
        </p:spPr>
        <p:txBody>
          <a:bodyPr wrap="square">
            <a:spAutoFit/>
          </a:bodyPr>
          <a:lstStyle/>
          <a:p>
            <a:pPr marL="171450" indent="-171450">
              <a:buFont typeface="Arial" panose="020B0604020202020204" pitchFamily="34" charset="0"/>
              <a:buChar char="•"/>
            </a:pPr>
            <a:r>
              <a:rPr lang="en-US" sz="1600" dirty="0" smtClean="0"/>
              <a:t>Real-Time and Day-Ahead components of the credit exposure calculation are adjusted by the ratio of ICE forward ERCOT North Hub prices to lagging actual settled prices.</a:t>
            </a:r>
          </a:p>
          <a:p>
            <a:pPr marL="171450" indent="-171450">
              <a:buFont typeface="Arial" panose="020B0604020202020204" pitchFamily="34" charset="0"/>
              <a:buChar char="•"/>
            </a:pPr>
            <a:r>
              <a:rPr lang="en-US" sz="1600" dirty="0" smtClean="0"/>
              <a:t>Therefore, a large increase in ICE prices will be reflected in increased credit requirements.</a:t>
            </a:r>
          </a:p>
          <a:p>
            <a:pPr marL="171450" indent="-171450">
              <a:buFont typeface="Arial" panose="020B0604020202020204" pitchFamily="34" charset="0"/>
              <a:buChar char="•"/>
            </a:pPr>
            <a:r>
              <a:rPr lang="en-US" sz="1600" dirty="0" smtClean="0"/>
              <a:t>Forward prices are incorporated on a rolling forward 21-day horizon.</a:t>
            </a:r>
          </a:p>
        </p:txBody>
      </p:sp>
      <p:sp>
        <p:nvSpPr>
          <p:cNvPr id="7" name="TextBox 6"/>
          <p:cNvSpPr txBox="1"/>
          <p:nvPr/>
        </p:nvSpPr>
        <p:spPr>
          <a:xfrm>
            <a:off x="457200" y="4343400"/>
            <a:ext cx="8229600" cy="923330"/>
          </a:xfrm>
          <a:prstGeom prst="rect">
            <a:avLst/>
          </a:prstGeom>
          <a:noFill/>
        </p:spPr>
        <p:txBody>
          <a:bodyPr wrap="square" rtlCol="0">
            <a:spAutoFit/>
          </a:bodyPr>
          <a:lstStyle/>
          <a:p>
            <a:r>
              <a:rPr lang="en-US" dirty="0"/>
              <a:t>Market Participants should be aware that credit requirements may increase rapidly in high forward price </a:t>
            </a:r>
            <a:r>
              <a:rPr lang="en-US" dirty="0" smtClean="0"/>
              <a:t>environments and maintain appropriate collateral accordingly.</a:t>
            </a:r>
            <a:endParaRPr lang="en-US" dirty="0"/>
          </a:p>
        </p:txBody>
      </p:sp>
    </p:spTree>
    <p:extLst>
      <p:ext uri="{BB962C8B-B14F-4D97-AF65-F5344CB8AC3E}">
        <p14:creationId xmlns:p14="http://schemas.microsoft.com/office/powerpoint/2010/main" val="21813074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Impact of NPRR 800</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5" name="TextBox 4"/>
          <p:cNvSpPr txBox="1"/>
          <p:nvPr/>
        </p:nvSpPr>
        <p:spPr>
          <a:xfrm>
            <a:off x="381000" y="894735"/>
            <a:ext cx="5486400" cy="369332"/>
          </a:xfrm>
          <a:prstGeom prst="rect">
            <a:avLst/>
          </a:prstGeom>
          <a:noFill/>
        </p:spPr>
        <p:txBody>
          <a:bodyPr wrap="square" rtlCol="0">
            <a:spAutoFit/>
          </a:bodyPr>
          <a:lstStyle/>
          <a:p>
            <a:r>
              <a:rPr lang="en-US" dirty="0" smtClean="0"/>
              <a:t>Day-Ahead Forward Adjustment Factor (DFAF)</a:t>
            </a:r>
            <a:endParaRPr lang="en-US" dirty="0"/>
          </a:p>
        </p:txBody>
      </p:sp>
      <p:sp>
        <p:nvSpPr>
          <p:cNvPr id="9" name="Rectangle 8"/>
          <p:cNvSpPr/>
          <p:nvPr/>
        </p:nvSpPr>
        <p:spPr>
          <a:xfrm>
            <a:off x="533400" y="5334000"/>
            <a:ext cx="7391400" cy="584775"/>
          </a:xfrm>
          <a:prstGeom prst="rect">
            <a:avLst/>
          </a:prstGeom>
        </p:spPr>
        <p:txBody>
          <a:bodyPr wrap="square">
            <a:spAutoFit/>
          </a:bodyPr>
          <a:lstStyle/>
          <a:p>
            <a:pPr marL="171450" indent="-171450">
              <a:buFont typeface="Arial" panose="020B0604020202020204" pitchFamily="34" charset="0"/>
              <a:buChar char="•"/>
            </a:pPr>
            <a:r>
              <a:rPr lang="en-US" sz="1600" dirty="0" smtClean="0"/>
              <a:t>DFAF </a:t>
            </a:r>
            <a:r>
              <a:rPr lang="en-US" sz="1600" dirty="0"/>
              <a:t>is calculated using 21 days of ICE future prices and 7</a:t>
            </a:r>
            <a:r>
              <a:rPr lang="en-US" sz="1600" dirty="0" smtClean="0"/>
              <a:t> </a:t>
            </a:r>
            <a:r>
              <a:rPr lang="en-US" sz="1600" dirty="0"/>
              <a:t>days of ERCOT </a:t>
            </a:r>
            <a:r>
              <a:rPr lang="en-US" sz="1600" dirty="0" smtClean="0"/>
              <a:t>Day Ahead Settled </a:t>
            </a:r>
            <a:r>
              <a:rPr lang="en-US" sz="1600" dirty="0"/>
              <a:t>Prices for HB_NORTH settlement point</a:t>
            </a:r>
          </a:p>
        </p:txBody>
      </p:sp>
      <p:pic>
        <p:nvPicPr>
          <p:cNvPr id="10" name="Picture 9"/>
          <p:cNvPicPr>
            <a:picLocks noChangeAspect="1"/>
          </p:cNvPicPr>
          <p:nvPr/>
        </p:nvPicPr>
        <p:blipFill>
          <a:blip r:embed="rId3"/>
          <a:stretch>
            <a:fillRect/>
          </a:stretch>
        </p:blipFill>
        <p:spPr>
          <a:xfrm>
            <a:off x="533400" y="1264067"/>
            <a:ext cx="6328196" cy="3834716"/>
          </a:xfrm>
          <a:prstGeom prst="rect">
            <a:avLst/>
          </a:prstGeom>
        </p:spPr>
      </p:pic>
      <p:pic>
        <p:nvPicPr>
          <p:cNvPr id="11" name="Picture 10"/>
          <p:cNvPicPr>
            <a:picLocks noChangeAspect="1"/>
          </p:cNvPicPr>
          <p:nvPr/>
        </p:nvPicPr>
        <p:blipFill>
          <a:blip r:embed="rId4"/>
          <a:stretch>
            <a:fillRect/>
          </a:stretch>
        </p:blipFill>
        <p:spPr>
          <a:xfrm>
            <a:off x="6884456" y="1264067"/>
            <a:ext cx="1390008" cy="731583"/>
          </a:xfrm>
          <a:prstGeom prst="rect">
            <a:avLst/>
          </a:prstGeom>
        </p:spPr>
      </p:pic>
    </p:spTree>
    <p:extLst>
      <p:ext uri="{BB962C8B-B14F-4D97-AF65-F5344CB8AC3E}">
        <p14:creationId xmlns:p14="http://schemas.microsoft.com/office/powerpoint/2010/main" val="646640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
        <p:nvSpPr>
          <p:cNvPr id="3" name="TextBox 2"/>
          <p:cNvSpPr txBox="1"/>
          <p:nvPr/>
        </p:nvSpPr>
        <p:spPr>
          <a:xfrm>
            <a:off x="505533" y="898962"/>
            <a:ext cx="5181600" cy="369332"/>
          </a:xfrm>
          <a:prstGeom prst="rect">
            <a:avLst/>
          </a:prstGeom>
          <a:noFill/>
        </p:spPr>
        <p:txBody>
          <a:bodyPr wrap="square" rtlCol="0">
            <a:spAutoFit/>
          </a:bodyPr>
          <a:lstStyle/>
          <a:p>
            <a:r>
              <a:rPr lang="en-US" dirty="0" smtClean="0"/>
              <a:t>Real-Time Forward Adjustment Factor (RFAF)</a:t>
            </a:r>
            <a:endParaRPr lang="en-US" dirty="0"/>
          </a:p>
        </p:txBody>
      </p:sp>
      <p:sp>
        <p:nvSpPr>
          <p:cNvPr id="7" name="TextBox 6"/>
          <p:cNvSpPr txBox="1"/>
          <p:nvPr/>
        </p:nvSpPr>
        <p:spPr>
          <a:xfrm>
            <a:off x="609600" y="5410200"/>
            <a:ext cx="7162800" cy="584775"/>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RFAF is calculated using 21 days of ICE future prices and 14 days of ERCOT Real Time Settled Prices for HB_NORTH settlement point</a:t>
            </a:r>
            <a:endParaRPr lang="en-US" sz="1600" dirty="0"/>
          </a:p>
        </p:txBody>
      </p:sp>
      <p:sp>
        <p:nvSpPr>
          <p:cNvPr id="9" name="Title 1"/>
          <p:cNvSpPr>
            <a:spLocks noGrp="1"/>
          </p:cNvSpPr>
          <p:nvPr>
            <p:ph type="title"/>
          </p:nvPr>
        </p:nvSpPr>
        <p:spPr>
          <a:xfrm>
            <a:off x="381000" y="243682"/>
            <a:ext cx="8382000" cy="571305"/>
          </a:xfrm>
        </p:spPr>
        <p:txBody>
          <a:bodyPr/>
          <a:lstStyle/>
          <a:p>
            <a:r>
              <a:rPr lang="en-US" sz="2400" dirty="0" smtClean="0">
                <a:cs typeface="Times New Roman" panose="02020603050405020304" pitchFamily="18" charset="0"/>
              </a:rPr>
              <a:t>Impact of NPRR 800</a:t>
            </a:r>
            <a:endParaRPr lang="en-US" sz="2400" b="1" dirty="0">
              <a:solidFill>
                <a:schemeClr val="accent1"/>
              </a:solidFill>
              <a:cs typeface="Times New Roman" panose="02020603050405020304" pitchFamily="18" charset="0"/>
            </a:endParaRPr>
          </a:p>
        </p:txBody>
      </p:sp>
      <p:pic>
        <p:nvPicPr>
          <p:cNvPr id="11" name="Picture 10"/>
          <p:cNvPicPr>
            <a:picLocks noChangeAspect="1"/>
          </p:cNvPicPr>
          <p:nvPr/>
        </p:nvPicPr>
        <p:blipFill>
          <a:blip r:embed="rId3"/>
          <a:stretch>
            <a:fillRect/>
          </a:stretch>
        </p:blipFill>
        <p:spPr>
          <a:xfrm>
            <a:off x="505533" y="1268294"/>
            <a:ext cx="6187976" cy="3810330"/>
          </a:xfrm>
          <a:prstGeom prst="rect">
            <a:avLst/>
          </a:prstGeom>
        </p:spPr>
      </p:pic>
      <p:pic>
        <p:nvPicPr>
          <p:cNvPr id="12" name="Picture 11"/>
          <p:cNvPicPr>
            <a:picLocks noChangeAspect="1"/>
          </p:cNvPicPr>
          <p:nvPr/>
        </p:nvPicPr>
        <p:blipFill>
          <a:blip r:embed="rId4"/>
          <a:stretch>
            <a:fillRect/>
          </a:stretch>
        </p:blipFill>
        <p:spPr>
          <a:xfrm>
            <a:off x="6781800" y="1268294"/>
            <a:ext cx="1432684" cy="743776"/>
          </a:xfrm>
          <a:prstGeom prst="rect">
            <a:avLst/>
          </a:prstGeom>
        </p:spPr>
      </p:pic>
    </p:spTree>
    <p:extLst>
      <p:ext uri="{BB962C8B-B14F-4D97-AF65-F5344CB8AC3E}">
        <p14:creationId xmlns:p14="http://schemas.microsoft.com/office/powerpoint/2010/main" val="27853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cs typeface="Times New Roman" panose="02020603050405020304" pitchFamily="18" charset="0"/>
              </a:rPr>
              <a:t>ICE Forward Curves April – August 2018</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pic>
        <p:nvPicPr>
          <p:cNvPr id="7" name="Picture 6"/>
          <p:cNvPicPr>
            <a:picLocks noChangeAspect="1"/>
          </p:cNvPicPr>
          <p:nvPr/>
        </p:nvPicPr>
        <p:blipFill>
          <a:blip r:embed="rId3"/>
          <a:stretch>
            <a:fillRect/>
          </a:stretch>
        </p:blipFill>
        <p:spPr>
          <a:xfrm>
            <a:off x="467687" y="965812"/>
            <a:ext cx="8208626" cy="4926376"/>
          </a:xfrm>
          <a:prstGeom prst="rect">
            <a:avLst/>
          </a:prstGeom>
        </p:spPr>
      </p:pic>
    </p:spTree>
    <p:extLst>
      <p:ext uri="{BB962C8B-B14F-4D97-AF65-F5344CB8AC3E}">
        <p14:creationId xmlns:p14="http://schemas.microsoft.com/office/powerpoint/2010/main" val="2408577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cs typeface="Times New Roman" panose="02020603050405020304" pitchFamily="18" charset="0"/>
              </a:rPr>
              <a:t>ICE Forward Curves April – August 2018</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extBox 4"/>
          <p:cNvSpPr txBox="1"/>
          <p:nvPr/>
        </p:nvSpPr>
        <p:spPr>
          <a:xfrm>
            <a:off x="505532" y="898963"/>
            <a:ext cx="7990767" cy="369332"/>
          </a:xfrm>
          <a:prstGeom prst="rect">
            <a:avLst/>
          </a:prstGeom>
          <a:noFill/>
        </p:spPr>
        <p:txBody>
          <a:bodyPr wrap="square" rtlCol="0">
            <a:spAutoFit/>
          </a:bodyPr>
          <a:lstStyle/>
          <a:p>
            <a:r>
              <a:rPr lang="en-US" dirty="0" smtClean="0"/>
              <a:t>August ICE forward price evolution for weekdays and weekends.  </a:t>
            </a:r>
            <a:endParaRPr lang="en-US" dirty="0"/>
          </a:p>
        </p:txBody>
      </p:sp>
      <p:pic>
        <p:nvPicPr>
          <p:cNvPr id="7" name="Picture 6"/>
          <p:cNvPicPr>
            <a:picLocks noChangeAspect="1"/>
          </p:cNvPicPr>
          <p:nvPr/>
        </p:nvPicPr>
        <p:blipFill>
          <a:blip r:embed="rId3"/>
          <a:stretch>
            <a:fillRect/>
          </a:stretch>
        </p:blipFill>
        <p:spPr>
          <a:xfrm>
            <a:off x="543715" y="1386682"/>
            <a:ext cx="8132769" cy="4608975"/>
          </a:xfrm>
          <a:prstGeom prst="rect">
            <a:avLst/>
          </a:prstGeom>
        </p:spPr>
      </p:pic>
    </p:spTree>
    <p:extLst>
      <p:ext uri="{BB962C8B-B14F-4D97-AF65-F5344CB8AC3E}">
        <p14:creationId xmlns:p14="http://schemas.microsoft.com/office/powerpoint/2010/main" val="16811494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534400" cy="651053"/>
          </a:xfrm>
        </p:spPr>
        <p:txBody>
          <a:bodyPr/>
          <a:lstStyle/>
          <a:p>
            <a:r>
              <a:rPr lang="en-US" sz="2400" dirty="0" smtClean="0">
                <a:cs typeface="Times New Roman" panose="02020603050405020304" pitchFamily="18" charset="0"/>
              </a:rPr>
              <a:t>Summer Preparedness</a:t>
            </a:r>
            <a:endParaRPr lang="en-US" sz="2400" b="1" dirty="0">
              <a:solidFill>
                <a:schemeClr val="accent1"/>
              </a:solidFill>
              <a:cs typeface="Times New Roman" panose="02020603050405020304" pitchFamily="18" charset="0"/>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10" name="TextBox 9"/>
          <p:cNvSpPr txBox="1"/>
          <p:nvPr/>
        </p:nvSpPr>
        <p:spPr>
          <a:xfrm>
            <a:off x="381000" y="2493496"/>
            <a:ext cx="6477000" cy="369332"/>
          </a:xfrm>
          <a:prstGeom prst="rect">
            <a:avLst/>
          </a:prstGeom>
          <a:solidFill>
            <a:schemeClr val="accent1">
              <a:lumMod val="20000"/>
              <a:lumOff val="80000"/>
            </a:schemeClr>
          </a:solidFill>
          <a:ln>
            <a:solidFill>
              <a:schemeClr val="tx1"/>
            </a:solidFill>
          </a:ln>
        </p:spPr>
        <p:txBody>
          <a:bodyPr wrap="square" rtlCol="0">
            <a:spAutoFit/>
          </a:bodyPr>
          <a:lstStyle/>
          <a:p>
            <a:endParaRPr lang="en-US" dirty="0"/>
          </a:p>
        </p:txBody>
      </p:sp>
      <p:sp>
        <p:nvSpPr>
          <p:cNvPr id="8" name="Rectangle 7"/>
          <p:cNvSpPr/>
          <p:nvPr/>
        </p:nvSpPr>
        <p:spPr>
          <a:xfrm>
            <a:off x="609600" y="1524000"/>
            <a:ext cx="7391400" cy="1938992"/>
          </a:xfrm>
          <a:prstGeom prst="rect">
            <a:avLst/>
          </a:prstGeom>
        </p:spPr>
        <p:txBody>
          <a:bodyPr wrap="square">
            <a:spAutoFit/>
          </a:bodyPr>
          <a:lstStyle/>
          <a:p>
            <a:pPr marL="171450" indent="-171450">
              <a:buFont typeface="Arial" panose="020B0604020202020204" pitchFamily="34" charset="0"/>
              <a:buChar char="•"/>
            </a:pPr>
            <a:r>
              <a:rPr lang="en-US" sz="2000" dirty="0" smtClean="0"/>
              <a:t>Impact of NPRR 800, </a:t>
            </a:r>
            <a:r>
              <a:rPr lang="en-US" sz="2000" dirty="0"/>
              <a:t>Revisions to Credit Exposure Calculations to Use Electricity Futures Market Prices</a:t>
            </a:r>
            <a:r>
              <a:rPr lang="en-US" sz="2000" dirty="0" smtClean="0"/>
              <a:t>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Potential impact of Letter of Credit issuer limits </a:t>
            </a:r>
          </a:p>
          <a:p>
            <a:pPr marL="171450" indent="-171450">
              <a:buFont typeface="Arial" panose="020B0604020202020204" pitchFamily="34" charset="0"/>
              <a:buChar char="•"/>
            </a:pPr>
            <a:endParaRPr lang="en-US" sz="2000" dirty="0" smtClean="0"/>
          </a:p>
          <a:p>
            <a:pPr marL="171450" indent="-171450">
              <a:buFont typeface="Arial" panose="020B0604020202020204" pitchFamily="34" charset="0"/>
              <a:buChar char="•"/>
            </a:pPr>
            <a:r>
              <a:rPr lang="en-US" sz="2000" dirty="0" smtClean="0"/>
              <a:t>Recap of default / Mass Transition processes</a:t>
            </a:r>
            <a:endParaRPr lang="en-US" sz="2000" dirty="0"/>
          </a:p>
        </p:txBody>
      </p:sp>
    </p:spTree>
    <p:extLst>
      <p:ext uri="{BB962C8B-B14F-4D97-AF65-F5344CB8AC3E}">
        <p14:creationId xmlns:p14="http://schemas.microsoft.com/office/powerpoint/2010/main" val="937251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schemas.microsoft.com/office/2006/documentManagement/types"/>
    <ds:schemaRef ds:uri="http://www.w3.org/XML/1998/namespace"/>
    <ds:schemaRef ds:uri="http://schemas.microsoft.com/office/infopath/2007/PartnerControls"/>
    <ds:schemaRef ds:uri="http://purl.org/dc/terms/"/>
    <ds:schemaRef ds:uri="http://purl.org/dc/dcmitype/"/>
    <ds:schemaRef ds:uri="http://schemas.openxmlformats.org/package/2006/metadata/core-properties"/>
    <ds:schemaRef ds:uri="c34af464-7aa1-4edd-9be4-83dffc1cb926"/>
    <ds:schemaRef ds:uri="http://purl.org/dc/elements/1.1/"/>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3803</TotalTime>
  <Words>1110</Words>
  <Application>Microsoft Office PowerPoint</Application>
  <PresentationFormat>On-screen Show (4:3)</PresentationFormat>
  <Paragraphs>149</Paragraphs>
  <Slides>17</Slides>
  <Notes>16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Times New Roman</vt:lpstr>
      <vt:lpstr>1_Custom Design</vt:lpstr>
      <vt:lpstr>Office Theme</vt:lpstr>
      <vt:lpstr>Custom Design</vt:lpstr>
      <vt:lpstr>PowerPoint Presentation</vt:lpstr>
      <vt:lpstr>Summer Preparedness</vt:lpstr>
      <vt:lpstr>Summer Preparedness</vt:lpstr>
      <vt:lpstr>Impact of NPRR 800</vt:lpstr>
      <vt:lpstr>Impact of NPRR 800</vt:lpstr>
      <vt:lpstr>Impact of NPRR 800</vt:lpstr>
      <vt:lpstr>ICE Forward Curves April – August 2018</vt:lpstr>
      <vt:lpstr>ICE Forward Curves April – August 2018</vt:lpstr>
      <vt:lpstr>Summer Preparedness</vt:lpstr>
      <vt:lpstr>Letter of Credit Issuer Limits</vt:lpstr>
      <vt:lpstr>Letter of Credit Issuer Limits</vt:lpstr>
      <vt:lpstr>Summer Preparedness</vt:lpstr>
      <vt:lpstr>Default and Mass Transition</vt:lpstr>
      <vt:lpstr>Default and Mass Transition</vt:lpstr>
      <vt:lpstr>Default and Mass Transition</vt:lpstr>
      <vt:lpstr>Default and Mass Transition</vt:lpstr>
      <vt:lpstr>Summer Preparedness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118</cp:revision>
  <cp:lastPrinted>2016-01-21T20:53:15Z</cp:lastPrinted>
  <dcterms:created xsi:type="dcterms:W3CDTF">2016-01-21T15:20:31Z</dcterms:created>
  <dcterms:modified xsi:type="dcterms:W3CDTF">2018-03-29T17:36:49Z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