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2"/>
  </p:notesMasterIdLst>
  <p:handoutMasterIdLst>
    <p:handoutMasterId r:id="rId23"/>
  </p:handoutMasterIdLst>
  <p:sldIdLst>
    <p:sldId id="260" r:id="rId6"/>
    <p:sldId id="267" r:id="rId7"/>
    <p:sldId id="268" r:id="rId8"/>
    <p:sldId id="270" r:id="rId9"/>
    <p:sldId id="271" r:id="rId10"/>
    <p:sldId id="272" r:id="rId11"/>
    <p:sldId id="269" r:id="rId12"/>
    <p:sldId id="273" r:id="rId13"/>
    <p:sldId id="276" r:id="rId14"/>
    <p:sldId id="274" r:id="rId15"/>
    <p:sldId id="275" r:id="rId16"/>
    <p:sldId id="278" r:id="rId17"/>
    <p:sldId id="277" r:id="rId18"/>
    <p:sldId id="280" r:id="rId19"/>
    <p:sldId id="279" r:id="rId20"/>
    <p:sldId id="281"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ixeira, Jay" initials="TJ" lastIdx="1" clrIdx="0">
    <p:extLst>
      <p:ext uri="{19B8F6BF-5375-455C-9EA6-DF929625EA0E}">
        <p15:presenceInfo xmlns:p15="http://schemas.microsoft.com/office/powerpoint/2012/main" userId="S-1-5-21-639947351-343809578-3807592339-44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25" d="100"/>
          <a:sy n="125" d="100"/>
        </p:scale>
        <p:origin x="119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3/20/2018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3/20/2018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mailto:Jay.Teixeira@ercot.com" TargetMode="External"/><Relationship Id="rId2" Type="http://schemas.openxmlformats.org/officeDocument/2006/relationships/hyperlink" Target="mailto:John.Bernecker@ercot.com" TargetMode="External"/><Relationship Id="rId1" Type="http://schemas.openxmlformats.org/officeDocument/2006/relationships/slideLayout" Target="../slideLayouts/slideLayout3.xml"/><Relationship Id="rId4" Type="http://schemas.openxmlformats.org/officeDocument/2006/relationships/hyperlink" Target="mailto:ResourceIntegrationDepartment@ercot.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339102"/>
          </a:xfrm>
          <a:prstGeom prst="rect">
            <a:avLst/>
          </a:prstGeom>
          <a:noFill/>
        </p:spPr>
        <p:txBody>
          <a:bodyPr wrap="square" rtlCol="0">
            <a:spAutoFit/>
          </a:bodyPr>
          <a:lstStyle/>
          <a:p>
            <a:r>
              <a:rPr lang="en-US" sz="2000" b="1" dirty="0" smtClean="0">
                <a:solidFill>
                  <a:schemeClr val="tx2"/>
                </a:solidFill>
              </a:rPr>
              <a:t>Procedures for Re-powering Wind Units</a:t>
            </a:r>
            <a:endParaRPr lang="en-US" sz="2000" b="1" dirty="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John Bernecker</a:t>
            </a:r>
            <a:endParaRPr lang="en-US" dirty="0">
              <a:solidFill>
                <a:schemeClr val="tx2"/>
              </a:solidFill>
            </a:endParaRPr>
          </a:p>
          <a:p>
            <a:r>
              <a:rPr lang="en-US" dirty="0" smtClean="0">
                <a:solidFill>
                  <a:schemeClr val="tx2"/>
                </a:solidFill>
              </a:rPr>
              <a:t>ERCOT Resource Integration</a:t>
            </a:r>
            <a:endParaRPr lang="en-US" dirty="0">
              <a:solidFill>
                <a:schemeClr val="tx2"/>
              </a:solidFill>
            </a:endParaRPr>
          </a:p>
          <a:p>
            <a:endParaRPr lang="en-US" dirty="0">
              <a:solidFill>
                <a:schemeClr val="tx2"/>
              </a:solidFill>
            </a:endParaRPr>
          </a:p>
          <a:p>
            <a:r>
              <a:rPr lang="en-US" dirty="0" smtClean="0">
                <a:solidFill>
                  <a:schemeClr val="tx2"/>
                </a:solidFill>
              </a:rPr>
              <a:t>March 29, 2018</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Reactive Study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
        <p:nvSpPr>
          <p:cNvPr id="8" name="Content Placeholder 7"/>
          <p:cNvSpPr>
            <a:spLocks noGrp="1"/>
          </p:cNvSpPr>
          <p:nvPr>
            <p:ph idx="1"/>
          </p:nvPr>
        </p:nvSpPr>
        <p:spPr>
          <a:xfrm>
            <a:off x="304800" y="990601"/>
            <a:ext cx="8534400" cy="457200"/>
          </a:xfrm>
        </p:spPr>
        <p:txBody>
          <a:bodyPr/>
          <a:lstStyle/>
          <a:p>
            <a:r>
              <a:rPr lang="en-US" sz="2400" dirty="0" smtClean="0"/>
              <a:t>All re-powers are required to submit a Reactive Study</a:t>
            </a:r>
          </a:p>
        </p:txBody>
      </p:sp>
      <p:pic>
        <p:nvPicPr>
          <p:cNvPr id="3" name="Picture 2"/>
          <p:cNvPicPr>
            <a:picLocks noChangeAspect="1"/>
          </p:cNvPicPr>
          <p:nvPr/>
        </p:nvPicPr>
        <p:blipFill>
          <a:blip r:embed="rId2"/>
          <a:stretch>
            <a:fillRect/>
          </a:stretch>
        </p:blipFill>
        <p:spPr>
          <a:xfrm>
            <a:off x="2113928" y="1447801"/>
            <a:ext cx="4992343" cy="4892039"/>
          </a:xfrm>
          <a:prstGeom prst="rect">
            <a:avLst/>
          </a:prstGeom>
        </p:spPr>
      </p:pic>
    </p:spTree>
    <p:extLst>
      <p:ext uri="{BB962C8B-B14F-4D97-AF65-F5344CB8AC3E}">
        <p14:creationId xmlns:p14="http://schemas.microsoft.com/office/powerpoint/2010/main" val="1431962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pic>
        <p:nvPicPr>
          <p:cNvPr id="6" name="Content Placeholder 5"/>
          <p:cNvPicPr>
            <a:picLocks noGrp="1" noChangeAspect="1"/>
          </p:cNvPicPr>
          <p:nvPr>
            <p:ph idx="1"/>
          </p:nvPr>
        </p:nvPicPr>
        <p:blipFill>
          <a:blip r:embed="rId2"/>
          <a:stretch>
            <a:fillRect/>
          </a:stretch>
        </p:blipFill>
        <p:spPr>
          <a:xfrm>
            <a:off x="2681020" y="990600"/>
            <a:ext cx="3781959" cy="5053013"/>
          </a:xfrm>
          <a:prstGeom prst="rect">
            <a:avLst/>
          </a:prstGeom>
        </p:spPr>
      </p:pic>
    </p:spTree>
    <p:extLst>
      <p:ext uri="{BB962C8B-B14F-4D97-AF65-F5344CB8AC3E}">
        <p14:creationId xmlns:p14="http://schemas.microsoft.com/office/powerpoint/2010/main" val="1564893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12</a:t>
            </a:fld>
            <a:endParaRPr lang="en-US"/>
          </a:p>
        </p:txBody>
      </p:sp>
      <p:sp>
        <p:nvSpPr>
          <p:cNvPr id="3" name="Content Placeholder 2"/>
          <p:cNvSpPr>
            <a:spLocks noGrp="1"/>
          </p:cNvSpPr>
          <p:nvPr>
            <p:ph sz="half" idx="1"/>
          </p:nvPr>
        </p:nvSpPr>
        <p:spPr/>
        <p:txBody>
          <a:bodyPr/>
          <a:lstStyle/>
          <a:p>
            <a:r>
              <a:rPr lang="en-US" sz="2000" dirty="0" smtClean="0"/>
              <a:t>Re-powers are not currently subject to Planning Guide section 5.9 requirements</a:t>
            </a:r>
          </a:p>
          <a:p>
            <a:r>
              <a:rPr lang="en-US" sz="2000" dirty="0" smtClean="0"/>
              <a:t>Planning Guide section 5.9 language may be altered in the future</a:t>
            </a:r>
          </a:p>
          <a:p>
            <a:r>
              <a:rPr lang="en-US" sz="2000" dirty="0" smtClean="0"/>
              <a:t>New language is being considered that would include re-powers in the QSA using the same process as new units if a new FIS stability study was required</a:t>
            </a:r>
          </a:p>
        </p:txBody>
      </p:sp>
      <p:sp>
        <p:nvSpPr>
          <p:cNvPr id="2" name="Title 1"/>
          <p:cNvSpPr>
            <a:spLocks noGrp="1"/>
          </p:cNvSpPr>
          <p:nvPr>
            <p:ph type="title"/>
          </p:nvPr>
        </p:nvSpPr>
        <p:spPr/>
        <p:txBody>
          <a:bodyPr/>
          <a:lstStyle/>
          <a:p>
            <a:r>
              <a:rPr lang="en-US" dirty="0" smtClean="0"/>
              <a:t>QSA</a:t>
            </a:r>
            <a:endParaRPr lang="en-US" dirty="0"/>
          </a:p>
        </p:txBody>
      </p:sp>
      <p:pic>
        <p:nvPicPr>
          <p:cNvPr id="9" name="Content Placeholder 8"/>
          <p:cNvPicPr>
            <a:picLocks noGrp="1" noChangeAspect="1"/>
          </p:cNvPicPr>
          <p:nvPr>
            <p:ph sz="half" idx="2"/>
          </p:nvPr>
        </p:nvPicPr>
        <p:blipFill>
          <a:blip r:embed="rId2"/>
          <a:stretch>
            <a:fillRect/>
          </a:stretch>
        </p:blipFill>
        <p:spPr>
          <a:xfrm>
            <a:off x="4514850" y="1066800"/>
            <a:ext cx="4480186" cy="3162159"/>
          </a:xfrm>
          <a:prstGeom prst="rect">
            <a:avLst/>
          </a:prstGeom>
        </p:spPr>
      </p:pic>
    </p:spTree>
    <p:extLst>
      <p:ext uri="{BB962C8B-B14F-4D97-AF65-F5344CB8AC3E}">
        <p14:creationId xmlns:p14="http://schemas.microsoft.com/office/powerpoint/2010/main" val="2548358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RARF Submittals</a:t>
            </a:r>
            <a:endParaRPr lang="en-US" dirty="0"/>
          </a:p>
        </p:txBody>
      </p:sp>
      <p:sp>
        <p:nvSpPr>
          <p:cNvPr id="3" name="Content Placeholder 2"/>
          <p:cNvSpPr>
            <a:spLocks noGrp="1"/>
          </p:cNvSpPr>
          <p:nvPr>
            <p:ph idx="1"/>
          </p:nvPr>
        </p:nvSpPr>
        <p:spPr/>
        <p:txBody>
          <a:bodyPr/>
          <a:lstStyle/>
          <a:p>
            <a:r>
              <a:rPr lang="en-US" dirty="0" smtClean="0"/>
              <a:t>Updated RARFs should be submitted to ERCOT Resource Integration for initial GINR application and Planning Guide section 6.9 compliance</a:t>
            </a:r>
          </a:p>
          <a:p>
            <a:r>
              <a:rPr lang="en-US" dirty="0" smtClean="0"/>
              <a:t>Updated RARFs should be submitted via MIS once Planning Guide section 6.9 compliance has been verifie</a:t>
            </a:r>
            <a:r>
              <a:rPr lang="en-US" dirty="0"/>
              <a:t>d and RE entity is ready to register </a:t>
            </a:r>
            <a:r>
              <a:rPr lang="en-US"/>
              <a:t>the </a:t>
            </a:r>
            <a:r>
              <a:rPr lang="en-US" smtClean="0"/>
              <a:t>resource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699387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Commissioning</a:t>
            </a:r>
            <a:endParaRPr lang="en-US" dirty="0"/>
          </a:p>
        </p:txBody>
      </p:sp>
      <p:sp>
        <p:nvSpPr>
          <p:cNvPr id="7" name="Content Placeholder 6"/>
          <p:cNvSpPr>
            <a:spLocks noGrp="1"/>
          </p:cNvSpPr>
          <p:nvPr>
            <p:ph idx="1"/>
          </p:nvPr>
        </p:nvSpPr>
        <p:spPr/>
        <p:txBody>
          <a:bodyPr/>
          <a:lstStyle/>
          <a:p>
            <a:r>
              <a:rPr lang="en-US" sz="2000" dirty="0" smtClean="0"/>
              <a:t>Commissioning Plan, Part 2 checklist, and Part 3 checklist are required for re-powers</a:t>
            </a:r>
          </a:p>
          <a:p>
            <a:r>
              <a:rPr lang="en-US" sz="2000" dirty="0" smtClean="0"/>
              <a:t>Part 2 checklist is being modified</a:t>
            </a:r>
            <a:r>
              <a:rPr lang="en-US" sz="2000" dirty="0" smtClean="0">
                <a:solidFill>
                  <a:srgbClr val="FF0000"/>
                </a:solidFill>
              </a:rPr>
              <a:t> </a:t>
            </a:r>
            <a:r>
              <a:rPr lang="en-US" sz="2000" dirty="0"/>
              <a:t>for re-powers</a:t>
            </a:r>
          </a:p>
          <a:p>
            <a:pPr lvl="1"/>
            <a:r>
              <a:rPr lang="en-US" sz="1800" dirty="0" smtClean="0"/>
              <a:t>Part 2a required prior to starting any re-power work</a:t>
            </a:r>
          </a:p>
          <a:p>
            <a:pPr lvl="2"/>
            <a:r>
              <a:rPr lang="en-US" sz="1800" dirty="0" smtClean="0"/>
              <a:t>Check existing telemetry to ensure it currently meets ERCOT requirements</a:t>
            </a:r>
          </a:p>
          <a:p>
            <a:pPr lvl="2"/>
            <a:r>
              <a:rPr lang="en-US" sz="1800" dirty="0" smtClean="0"/>
              <a:t>ERCOT approval of Part 2a allows the RE and QSE to proceed with the re-power</a:t>
            </a:r>
          </a:p>
          <a:p>
            <a:pPr lvl="1"/>
            <a:r>
              <a:rPr lang="en-US" sz="1800" dirty="0" smtClean="0"/>
              <a:t>Part 2b required following completion of re-power work and Model Ready Date for re-powered site</a:t>
            </a:r>
          </a:p>
          <a:p>
            <a:pPr lvl="2"/>
            <a:r>
              <a:rPr lang="en-US" sz="1800" dirty="0" smtClean="0"/>
              <a:t>Check model and telemetry for the re-powered site and WGRs</a:t>
            </a:r>
          </a:p>
          <a:p>
            <a:pPr lvl="2"/>
            <a:r>
              <a:rPr lang="en-US" sz="1800" dirty="0" smtClean="0"/>
              <a:t>Includes some items from Part 2 checklist for new units</a:t>
            </a:r>
          </a:p>
          <a:p>
            <a:r>
              <a:rPr lang="en-US" sz="2000" dirty="0" smtClean="0"/>
              <a:t>Part 3 checklist is identical to that for new units</a:t>
            </a:r>
          </a:p>
          <a:p>
            <a:pPr lvl="1"/>
            <a:r>
              <a:rPr lang="en-US" sz="2000" dirty="0" smtClean="0"/>
              <a:t>Unit tests are required prior to Part 3 approval</a:t>
            </a:r>
          </a:p>
        </p:txBody>
      </p:sp>
      <p:sp>
        <p:nvSpPr>
          <p:cNvPr id="2" name="Slide Number Placeholder 1"/>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1281142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Other Items</a:t>
            </a:r>
            <a:endParaRPr lang="en-US" dirty="0"/>
          </a:p>
        </p:txBody>
      </p:sp>
      <p:sp>
        <p:nvSpPr>
          <p:cNvPr id="6" name="Content Placeholder 5"/>
          <p:cNvSpPr>
            <a:spLocks noGrp="1"/>
          </p:cNvSpPr>
          <p:nvPr>
            <p:ph idx="1"/>
          </p:nvPr>
        </p:nvSpPr>
        <p:spPr/>
        <p:txBody>
          <a:bodyPr/>
          <a:lstStyle/>
          <a:p>
            <a:r>
              <a:rPr lang="en-US" dirty="0" smtClean="0"/>
              <a:t>Nodal Protocols section 16.5 compliance checklist</a:t>
            </a:r>
          </a:p>
          <a:p>
            <a:pPr lvl="1"/>
            <a:r>
              <a:rPr lang="en-US" dirty="0" smtClean="0"/>
              <a:t>ERCOT may develop a shorter form for re-powers</a:t>
            </a:r>
          </a:p>
          <a:p>
            <a:pPr lvl="1"/>
            <a:r>
              <a:rPr lang="en-US" dirty="0" smtClean="0"/>
              <a:t>ERCOT may request data from re-powers that is not on the current form</a:t>
            </a:r>
            <a:endParaRPr lang="en-US" dirty="0"/>
          </a:p>
          <a:p>
            <a:r>
              <a:rPr lang="en-US" dirty="0" smtClean="0"/>
              <a:t>Re-powers may require operations planning studies prior to synchronization</a:t>
            </a:r>
          </a:p>
        </p:txBody>
      </p:sp>
      <p:sp>
        <p:nvSpPr>
          <p:cNvPr id="2" name="Slide Number Placeholder 1"/>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4857791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Contact:</a:t>
            </a:r>
          </a:p>
          <a:p>
            <a:pPr lvl="1"/>
            <a:r>
              <a:rPr lang="en-US" dirty="0" smtClean="0">
                <a:hlinkClick r:id="rId2"/>
              </a:rPr>
              <a:t>John.Bernecker@ercot.com</a:t>
            </a:r>
            <a:endParaRPr lang="en-US" dirty="0" smtClean="0"/>
          </a:p>
          <a:p>
            <a:pPr lvl="1"/>
            <a:r>
              <a:rPr lang="en-US" dirty="0" smtClean="0">
                <a:hlinkClick r:id="rId3"/>
              </a:rPr>
              <a:t>Jay.Teixeira@ercot.com</a:t>
            </a:r>
            <a:endParaRPr lang="en-US" dirty="0" smtClean="0"/>
          </a:p>
          <a:p>
            <a:pPr lvl="1"/>
            <a:r>
              <a:rPr lang="en-US" dirty="0" smtClean="0">
                <a:hlinkClick r:id="rId4"/>
              </a:rPr>
              <a:t>ResourceIntegrationDepartment@ercot.com</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676676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What is a re-power?</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solidFill>
                  <a:schemeClr val="tx2"/>
                </a:solidFill>
              </a:rPr>
              <a:t>Some IEs have used terms such as “electrical upgrades” and “mechanical upgrades” to describe re-powering activities</a:t>
            </a:r>
            <a:endParaRPr lang="en-US" sz="2000" dirty="0">
              <a:solidFill>
                <a:schemeClr val="tx2"/>
              </a:solidFill>
            </a:endParaRPr>
          </a:p>
          <a:p>
            <a:pPr>
              <a:lnSpc>
                <a:spcPct val="150000"/>
              </a:lnSpc>
            </a:pPr>
            <a:r>
              <a:rPr lang="en-US" sz="2000" dirty="0" smtClean="0"/>
              <a:t>These terms are less useful than detailed information on the proposed changes, including, but not limited to MW size and whether or not a new dynamic model is required</a:t>
            </a:r>
          </a:p>
          <a:p>
            <a:pPr>
              <a:lnSpc>
                <a:spcPct val="150000"/>
              </a:lnSpc>
            </a:pPr>
            <a:r>
              <a:rPr lang="en-US" sz="2000" dirty="0" smtClean="0">
                <a:solidFill>
                  <a:schemeClr val="tx2"/>
                </a:solidFill>
              </a:rPr>
              <a:t>If an existing resource being re-powered </a:t>
            </a:r>
            <a:r>
              <a:rPr lang="en-US" sz="2000" dirty="0" smtClean="0"/>
              <a:t>has a capacity of 10 MW or greater, then it must go through the GINR process</a:t>
            </a:r>
          </a:p>
          <a:p>
            <a:pPr>
              <a:lnSpc>
                <a:spcPct val="150000"/>
              </a:lnSpc>
            </a:pPr>
            <a:r>
              <a:rPr lang="en-US" sz="2000" dirty="0" smtClean="0">
                <a:solidFill>
                  <a:schemeClr val="tx2"/>
                </a:solidFill>
              </a:rPr>
              <a:t>ERCOT fees are based on total resource size, not the size of the incremental change in capacity</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3</a:t>
            </a:fld>
            <a:endParaRPr lang="en-US"/>
          </a:p>
        </p:txBody>
      </p:sp>
      <p:sp>
        <p:nvSpPr>
          <p:cNvPr id="2" name="Title 1"/>
          <p:cNvSpPr>
            <a:spLocks noGrp="1"/>
          </p:cNvSpPr>
          <p:nvPr>
            <p:ph type="title"/>
          </p:nvPr>
        </p:nvSpPr>
        <p:spPr/>
        <p:txBody>
          <a:bodyPr/>
          <a:lstStyle/>
          <a:p>
            <a:r>
              <a:rPr lang="en-US" dirty="0" smtClean="0"/>
              <a:t>Screening Study</a:t>
            </a:r>
            <a:endParaRPr lang="en-US" dirty="0"/>
          </a:p>
        </p:txBody>
      </p:sp>
      <p:sp>
        <p:nvSpPr>
          <p:cNvPr id="12" name="Content Placeholder 11"/>
          <p:cNvSpPr>
            <a:spLocks noGrp="1"/>
          </p:cNvSpPr>
          <p:nvPr>
            <p:ph sz="half" idx="1"/>
          </p:nvPr>
        </p:nvSpPr>
        <p:spPr/>
        <p:txBody>
          <a:bodyPr/>
          <a:lstStyle/>
          <a:p>
            <a:r>
              <a:rPr lang="en-US" dirty="0"/>
              <a:t>Re-powers with an incremental capacity increase of 10 MW or greater require a new Screening Study</a:t>
            </a:r>
          </a:p>
          <a:p>
            <a:r>
              <a:rPr lang="en-US" dirty="0"/>
              <a:t>GINR application fee still applies to all re-powers based on total resource size</a:t>
            </a:r>
          </a:p>
          <a:p>
            <a:endParaRPr lang="en-US" dirty="0"/>
          </a:p>
        </p:txBody>
      </p:sp>
      <p:pic>
        <p:nvPicPr>
          <p:cNvPr id="5" name="Content Placeholder 4"/>
          <p:cNvPicPr>
            <a:picLocks noGrp="1" noChangeAspect="1"/>
          </p:cNvPicPr>
          <p:nvPr>
            <p:ph sz="half" idx="2"/>
          </p:nvPr>
        </p:nvPicPr>
        <p:blipFill>
          <a:blip r:embed="rId2"/>
          <a:stretch>
            <a:fillRect/>
          </a:stretch>
        </p:blipFill>
        <p:spPr>
          <a:xfrm>
            <a:off x="4629150" y="950290"/>
            <a:ext cx="4210050" cy="4532561"/>
          </a:xfrm>
          <a:prstGeom prst="rect">
            <a:avLst/>
          </a:prstGeom>
        </p:spPr>
      </p:pic>
    </p:spTree>
    <p:extLst>
      <p:ext uri="{BB962C8B-B14F-4D97-AF65-F5344CB8AC3E}">
        <p14:creationId xmlns:p14="http://schemas.microsoft.com/office/powerpoint/2010/main" val="175984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a:t>
            </a:r>
            <a:endParaRPr lang="en-US" dirty="0"/>
          </a:p>
        </p:txBody>
      </p:sp>
      <p:sp>
        <p:nvSpPr>
          <p:cNvPr id="3" name="Content Placeholder 2"/>
          <p:cNvSpPr>
            <a:spLocks noGrp="1"/>
          </p:cNvSpPr>
          <p:nvPr>
            <p:ph idx="1"/>
          </p:nvPr>
        </p:nvSpPr>
        <p:spPr/>
        <p:txBody>
          <a:bodyPr/>
          <a:lstStyle/>
          <a:p>
            <a:r>
              <a:rPr lang="en-US" sz="2400" dirty="0"/>
              <a:t>Full Interconnection Study (FIS) is required </a:t>
            </a:r>
            <a:r>
              <a:rPr lang="en-US" sz="2400" dirty="0" smtClean="0"/>
              <a:t>if:</a:t>
            </a:r>
            <a:endParaRPr lang="en-US" sz="2400" dirty="0"/>
          </a:p>
          <a:p>
            <a:pPr lvl="1"/>
            <a:r>
              <a:rPr lang="en-US" sz="2000" dirty="0"/>
              <a:t>The MW increase is greater than 10 MW</a:t>
            </a:r>
          </a:p>
          <a:p>
            <a:pPr lvl="1"/>
            <a:r>
              <a:rPr lang="en-US" sz="2000" dirty="0"/>
              <a:t>The control system software is upgraded such that a new dynamic model is required</a:t>
            </a:r>
          </a:p>
          <a:p>
            <a:pPr lvl="1"/>
            <a:r>
              <a:rPr lang="en-US" sz="2000" dirty="0"/>
              <a:t>The inverters are changed such that a new dynamic model is required</a:t>
            </a:r>
          </a:p>
          <a:p>
            <a:pPr lvl="1"/>
            <a:r>
              <a:rPr lang="en-US" sz="2000" dirty="0"/>
              <a:t>The change </a:t>
            </a:r>
            <a:r>
              <a:rPr lang="en-US" sz="2000" dirty="0" smtClean="0"/>
              <a:t>involves:</a:t>
            </a:r>
            <a:endParaRPr lang="en-US" sz="2000" dirty="0"/>
          </a:p>
          <a:p>
            <a:pPr lvl="2"/>
            <a:r>
              <a:rPr lang="en-US" sz="2000" dirty="0"/>
              <a:t>Blade replacement only and the </a:t>
            </a:r>
            <a:r>
              <a:rPr lang="en-US" sz="2000" dirty="0" smtClean="0"/>
              <a:t>manufacturer </a:t>
            </a:r>
            <a:r>
              <a:rPr lang="en-US" sz="2000" dirty="0"/>
              <a:t>has not provided evidence that there is no decrease in performance</a:t>
            </a:r>
          </a:p>
          <a:p>
            <a:pPr lvl="2"/>
            <a:r>
              <a:rPr lang="en-US" sz="2000" dirty="0" smtClean="0"/>
              <a:t>A change in turbine manufacturer</a:t>
            </a:r>
            <a:endParaRPr lang="en-US" sz="2000" dirty="0"/>
          </a:p>
          <a:p>
            <a:pPr lvl="2"/>
            <a:r>
              <a:rPr lang="en-US" sz="2000" dirty="0" smtClean="0"/>
              <a:t>New </a:t>
            </a:r>
            <a:r>
              <a:rPr lang="en-US" sz="2000" dirty="0"/>
              <a:t>turbine model </a:t>
            </a:r>
            <a:r>
              <a:rPr lang="en-US" sz="2000" dirty="0" smtClean="0"/>
              <a:t>by </a:t>
            </a:r>
            <a:r>
              <a:rPr lang="en-US" sz="2000" dirty="0"/>
              <a:t>the same manufacturer and a new dynamic model is </a:t>
            </a:r>
            <a:r>
              <a:rPr lang="en-US" sz="2000" dirty="0" smtClean="0"/>
              <a:t>required</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732771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a:t>
            </a:r>
            <a:endParaRPr lang="en-US" dirty="0"/>
          </a:p>
        </p:txBody>
      </p:sp>
      <p:sp>
        <p:nvSpPr>
          <p:cNvPr id="3" name="Content Placeholder 2"/>
          <p:cNvSpPr>
            <a:spLocks noGrp="1"/>
          </p:cNvSpPr>
          <p:nvPr>
            <p:ph idx="1"/>
          </p:nvPr>
        </p:nvSpPr>
        <p:spPr/>
        <p:txBody>
          <a:bodyPr/>
          <a:lstStyle/>
          <a:p>
            <a:r>
              <a:rPr lang="en-US" dirty="0" smtClean="0"/>
              <a:t>Depending on the details of the re-powering activities with respect to steady-state and dynamic modeling, it may be possible to reduce the scope of the FIS</a:t>
            </a:r>
          </a:p>
          <a:p>
            <a:r>
              <a:rPr lang="en-US" dirty="0" smtClean="0"/>
              <a:t>ERCOT and the interconnecting TSP make this determination based on evidence </a:t>
            </a:r>
            <a:r>
              <a:rPr lang="en-US" dirty="0"/>
              <a:t>provided by the </a:t>
            </a:r>
            <a:r>
              <a:rPr lang="en-US" dirty="0" smtClean="0"/>
              <a:t>IE and turbine manufacturer</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4260676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a:t>
            </a:r>
            <a:endParaRPr lang="en-US" dirty="0"/>
          </a:p>
        </p:txBody>
      </p:sp>
      <p:sp>
        <p:nvSpPr>
          <p:cNvPr id="3" name="Content Placeholder 2"/>
          <p:cNvSpPr>
            <a:spLocks noGrp="1"/>
          </p:cNvSpPr>
          <p:nvPr>
            <p:ph idx="1"/>
          </p:nvPr>
        </p:nvSpPr>
        <p:spPr>
          <a:xfrm>
            <a:off x="304800" y="762000"/>
            <a:ext cx="8534400" cy="5052221"/>
          </a:xfrm>
        </p:spPr>
        <p:txBody>
          <a:bodyPr/>
          <a:lstStyle/>
          <a:p>
            <a:r>
              <a:rPr lang="en-US" sz="2000" dirty="0" smtClean="0"/>
              <a:t>The following data is required to determine whether </a:t>
            </a:r>
            <a:r>
              <a:rPr lang="en-US" sz="2000" dirty="0"/>
              <a:t>the FIS scope can be reduced:</a:t>
            </a:r>
          </a:p>
          <a:p>
            <a:pPr lvl="1"/>
            <a:r>
              <a:rPr lang="en-US" sz="1800" dirty="0" smtClean="0"/>
              <a:t>A </a:t>
            </a:r>
            <a:r>
              <a:rPr lang="en-US" sz="1800" dirty="0"/>
              <a:t>description from the turbine manufacturer of whatever change will occur to the dynamic characteristics, such as the inertia, frequency, and voltage </a:t>
            </a:r>
            <a:r>
              <a:rPr lang="en-US" sz="1800" dirty="0" smtClean="0"/>
              <a:t>support</a:t>
            </a:r>
            <a:endParaRPr lang="en-US" sz="1800" dirty="0"/>
          </a:p>
          <a:p>
            <a:pPr lvl="1"/>
            <a:r>
              <a:rPr lang="en-US" sz="1800" dirty="0" smtClean="0"/>
              <a:t>The </a:t>
            </a:r>
            <a:r>
              <a:rPr lang="en-US" sz="1800" dirty="0"/>
              <a:t>updated dynamics model and </a:t>
            </a:r>
            <a:r>
              <a:rPr lang="en-US" sz="1800" dirty="0" smtClean="0"/>
              <a:t>settings (DYR, </a:t>
            </a:r>
            <a:r>
              <a:rPr lang="en-US" sz="1800" dirty="0"/>
              <a:t>DLL, and PDF of the model </a:t>
            </a:r>
            <a:r>
              <a:rPr lang="en-US" sz="1800" dirty="0" smtClean="0"/>
              <a:t>manual)</a:t>
            </a:r>
            <a:endParaRPr lang="en-US" sz="1800" dirty="0"/>
          </a:p>
          <a:p>
            <a:pPr lvl="1"/>
            <a:r>
              <a:rPr lang="en-US" sz="1800" dirty="0"/>
              <a:t>A description from the turbine manufacturer of whatever change </a:t>
            </a:r>
            <a:r>
              <a:rPr lang="en-US" sz="1800" dirty="0" smtClean="0"/>
              <a:t>will occur </a:t>
            </a:r>
            <a:r>
              <a:rPr lang="en-US" sz="1800" dirty="0"/>
              <a:t>to the reactive power </a:t>
            </a:r>
            <a:r>
              <a:rPr lang="en-US" sz="1800" dirty="0" smtClean="0"/>
              <a:t>capability</a:t>
            </a:r>
            <a:endParaRPr lang="en-US" sz="1800" dirty="0"/>
          </a:p>
          <a:p>
            <a:pPr lvl="1"/>
            <a:r>
              <a:rPr lang="en-US" sz="1800" dirty="0" smtClean="0"/>
              <a:t>A dynamic </a:t>
            </a:r>
            <a:r>
              <a:rPr lang="en-US" sz="1800" dirty="0"/>
              <a:t>simulation </a:t>
            </a:r>
            <a:r>
              <a:rPr lang="en-US" sz="1800" dirty="0" smtClean="0"/>
              <a:t>demonstrating that the </a:t>
            </a:r>
            <a:r>
              <a:rPr lang="en-US" sz="1800" dirty="0"/>
              <a:t>performance </a:t>
            </a:r>
            <a:r>
              <a:rPr lang="en-US" sz="1800" dirty="0" smtClean="0"/>
              <a:t>of the re-powered machines is </a:t>
            </a:r>
            <a:r>
              <a:rPr lang="en-US" sz="1800" dirty="0"/>
              <a:t>equal </a:t>
            </a:r>
            <a:r>
              <a:rPr lang="en-US" sz="1800" dirty="0" smtClean="0"/>
              <a:t>to or </a:t>
            </a:r>
            <a:r>
              <a:rPr lang="en-US" sz="1800" dirty="0"/>
              <a:t>better </a:t>
            </a:r>
            <a:r>
              <a:rPr lang="en-US" sz="1800" dirty="0" smtClean="0"/>
              <a:t>than that of </a:t>
            </a:r>
            <a:r>
              <a:rPr lang="en-US" sz="1800" dirty="0"/>
              <a:t>the existing </a:t>
            </a:r>
            <a:r>
              <a:rPr lang="en-US" sz="1800" dirty="0" smtClean="0"/>
              <a:t>machines.</a:t>
            </a:r>
          </a:p>
          <a:p>
            <a:pPr lvl="2"/>
            <a:r>
              <a:rPr lang="en-US" sz="1600" dirty="0" smtClean="0"/>
              <a:t>Should be based on a </a:t>
            </a:r>
            <a:r>
              <a:rPr lang="en-US" sz="1600" dirty="0" err="1" smtClean="0"/>
              <a:t>Thévenin</a:t>
            </a:r>
            <a:r>
              <a:rPr lang="en-US" sz="1600" dirty="0" smtClean="0"/>
              <a:t> </a:t>
            </a:r>
            <a:r>
              <a:rPr lang="en-US" sz="1600" dirty="0"/>
              <a:t>equivalent representing the appropriate short circuit current at the </a:t>
            </a:r>
            <a:r>
              <a:rPr lang="en-US" sz="1600" dirty="0" smtClean="0"/>
              <a:t>POI</a:t>
            </a:r>
          </a:p>
          <a:p>
            <a:pPr lvl="2"/>
            <a:r>
              <a:rPr lang="en-US" sz="1600" dirty="0" smtClean="0"/>
              <a:t>Should provide </a:t>
            </a:r>
            <a:r>
              <a:rPr lang="en-US" sz="1600" dirty="0"/>
              <a:t>plots of real power, reactive power, and POI voltage for the following comparisons for the existing turbines and the modified </a:t>
            </a:r>
            <a:r>
              <a:rPr lang="en-US" sz="1600" dirty="0" smtClean="0"/>
              <a:t>turbines:</a:t>
            </a:r>
          </a:p>
          <a:p>
            <a:pPr lvl="3"/>
            <a:r>
              <a:rPr lang="en-US" sz="1400" dirty="0" smtClean="0"/>
              <a:t>Small </a:t>
            </a:r>
            <a:r>
              <a:rPr lang="en-US" sz="1400" dirty="0"/>
              <a:t>voltage deviation, such as switching capacitor or reactor bank to see the voltage support </a:t>
            </a:r>
            <a:r>
              <a:rPr lang="en-US" sz="1400" dirty="0" smtClean="0"/>
              <a:t>response</a:t>
            </a:r>
          </a:p>
          <a:p>
            <a:pPr lvl="3"/>
            <a:r>
              <a:rPr lang="en-US" sz="1400" dirty="0" smtClean="0"/>
              <a:t>High-voltage </a:t>
            </a:r>
            <a:r>
              <a:rPr lang="en-US" sz="1400" dirty="0"/>
              <a:t>and low-voltage ride-through </a:t>
            </a:r>
            <a:r>
              <a:rPr lang="en-US" sz="1400" dirty="0" smtClean="0"/>
              <a:t>test</a:t>
            </a:r>
          </a:p>
          <a:p>
            <a:pPr lvl="3"/>
            <a:r>
              <a:rPr lang="en-US" sz="1400" dirty="0"/>
              <a:t>A frequency test to see primary frequency </a:t>
            </a:r>
            <a:r>
              <a:rPr lang="en-US" sz="1400" dirty="0" smtClean="0"/>
              <a:t>response</a:t>
            </a:r>
            <a:endParaRPr lang="en-US" sz="1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3670026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FIS</a:t>
            </a:r>
            <a:endParaRPr lang="en-US" dirty="0"/>
          </a:p>
        </p:txBody>
      </p:sp>
      <p:sp>
        <p:nvSpPr>
          <p:cNvPr id="2" name="Slide Number Placeholder 1"/>
          <p:cNvSpPr>
            <a:spLocks noGrp="1"/>
          </p:cNvSpPr>
          <p:nvPr>
            <p:ph type="sldNum" sz="quarter" idx="4"/>
          </p:nvPr>
        </p:nvSpPr>
        <p:spPr/>
        <p:txBody>
          <a:bodyPr/>
          <a:lstStyle/>
          <a:p>
            <a:fld id="{1D93BD3E-1E9A-4970-A6F7-E7AC52762E0C}" type="slidenum">
              <a:rPr lang="en-US" smtClean="0"/>
              <a:pPr/>
              <a:t>7</a:t>
            </a:fld>
            <a:endParaRPr lang="en-US"/>
          </a:p>
        </p:txBody>
      </p:sp>
      <p:pic>
        <p:nvPicPr>
          <p:cNvPr id="9" name="Content Placeholder 8"/>
          <p:cNvPicPr>
            <a:picLocks noGrp="1" noChangeAspect="1"/>
          </p:cNvPicPr>
          <p:nvPr>
            <p:ph idx="1"/>
          </p:nvPr>
        </p:nvPicPr>
        <p:blipFill>
          <a:blip r:embed="rId2"/>
          <a:stretch>
            <a:fillRect/>
          </a:stretch>
        </p:blipFill>
        <p:spPr>
          <a:xfrm>
            <a:off x="152400" y="838200"/>
            <a:ext cx="8836880" cy="5359220"/>
          </a:xfrm>
          <a:prstGeom prst="rect">
            <a:avLst/>
          </a:prstGeom>
        </p:spPr>
      </p:pic>
    </p:spTree>
    <p:extLst>
      <p:ext uri="{BB962C8B-B14F-4D97-AF65-F5344CB8AC3E}">
        <p14:creationId xmlns:p14="http://schemas.microsoft.com/office/powerpoint/2010/main" val="2251935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SSR</a:t>
            </a:r>
            <a:endParaRPr lang="en-US" dirty="0"/>
          </a:p>
        </p:txBody>
      </p:sp>
      <p:sp>
        <p:nvSpPr>
          <p:cNvPr id="8" name="Content Placeholder 7"/>
          <p:cNvSpPr>
            <a:spLocks noGrp="1"/>
          </p:cNvSpPr>
          <p:nvPr>
            <p:ph idx="1"/>
          </p:nvPr>
        </p:nvSpPr>
        <p:spPr>
          <a:xfrm>
            <a:off x="304800" y="4244179"/>
            <a:ext cx="8534400" cy="1928021"/>
          </a:xfrm>
        </p:spPr>
        <p:txBody>
          <a:bodyPr/>
          <a:lstStyle/>
          <a:p>
            <a:r>
              <a:rPr lang="en-US" dirty="0" smtClean="0"/>
              <a:t>SSR study may be avoided with </a:t>
            </a:r>
            <a:r>
              <a:rPr lang="en-US" dirty="0"/>
              <a:t>a</a:t>
            </a:r>
            <a:r>
              <a:rPr lang="en-US" dirty="0" smtClean="0"/>
              <a:t> </a:t>
            </a:r>
            <a:r>
              <a:rPr lang="en-US" dirty="0"/>
              <a:t>statement from the turbine manufacturer that the subsynchronous behavior will be exactly the same or </a:t>
            </a:r>
            <a:r>
              <a:rPr lang="en-US" dirty="0" smtClean="0"/>
              <a:t>better</a:t>
            </a:r>
          </a:p>
          <a:p>
            <a:r>
              <a:rPr lang="en-US" dirty="0" smtClean="0"/>
              <a:t>A PSCAD model is required for all re-powers</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pic>
        <p:nvPicPr>
          <p:cNvPr id="3" name="Picture 2"/>
          <p:cNvPicPr>
            <a:picLocks noChangeAspect="1"/>
          </p:cNvPicPr>
          <p:nvPr/>
        </p:nvPicPr>
        <p:blipFill>
          <a:blip r:embed="rId2"/>
          <a:stretch>
            <a:fillRect/>
          </a:stretch>
        </p:blipFill>
        <p:spPr>
          <a:xfrm>
            <a:off x="819642" y="800141"/>
            <a:ext cx="7504716" cy="3405896"/>
          </a:xfrm>
          <a:prstGeom prst="rect">
            <a:avLst/>
          </a:prstGeom>
        </p:spPr>
      </p:pic>
    </p:spTree>
    <p:extLst>
      <p:ext uri="{BB962C8B-B14F-4D97-AF65-F5344CB8AC3E}">
        <p14:creationId xmlns:p14="http://schemas.microsoft.com/office/powerpoint/2010/main" val="106930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Reactive Power Capability Requirements</a:t>
            </a:r>
            <a:endParaRPr lang="en-US" dirty="0"/>
          </a:p>
        </p:txBody>
      </p:sp>
      <p:sp>
        <p:nvSpPr>
          <p:cNvPr id="3" name="Content Placeholder 2"/>
          <p:cNvSpPr>
            <a:spLocks noGrp="1"/>
          </p:cNvSpPr>
          <p:nvPr>
            <p:ph idx="1"/>
          </p:nvPr>
        </p:nvSpPr>
        <p:spPr/>
        <p:txBody>
          <a:bodyPr/>
          <a:lstStyle/>
          <a:p>
            <a:r>
              <a:rPr lang="en-US" dirty="0"/>
              <a:t>ERCOT reads the current language of section 3.15(10) of the ERCOT Protocols to imply that the </a:t>
            </a:r>
            <a:r>
              <a:rPr lang="en-US" dirty="0" smtClean="0"/>
              <a:t>re-powering </a:t>
            </a:r>
            <a:r>
              <a:rPr lang="en-US" dirty="0"/>
              <a:t>of any Generation Resource that qualifies as an “Existing Non-Exempt WGR” under section 3.15(4) does not, by itself, cause that Generation Resource to be subject to the broader reactive power requirements stated in section 3.15(3).  However, please note that, as with any other provision in the ERCOT Protocols, section 3.15(10) is subject to future revision</a:t>
            </a:r>
            <a:r>
              <a:rPr lang="en-US" dirty="0" smtClean="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426725546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purl.org/dc/terms/"/>
    <ds:schemaRef ds:uri="http://schemas.microsoft.com/office/2006/documentManagement/types"/>
    <ds:schemaRef ds:uri="http://schemas.microsoft.com/office/infopath/2007/PartnerControls"/>
    <ds:schemaRef ds:uri="http://purl.org/dc/dcmitype/"/>
    <ds:schemaRef ds:uri="http://www.w3.org/XML/1998/namespace"/>
    <ds:schemaRef ds:uri="http://purl.org/dc/elements/1.1/"/>
    <ds:schemaRef ds:uri="http://schemas.openxmlformats.org/package/2006/metadata/core-properties"/>
    <ds:schemaRef ds:uri="c34af464-7aa1-4edd-9be4-83dffc1cb92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3562</TotalTime>
  <Words>821</Words>
  <Application>Microsoft Office PowerPoint</Application>
  <PresentationFormat>On-screen Show (4:3)</PresentationFormat>
  <Paragraphs>92</Paragraphs>
  <Slides>16</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16</vt:i4>
      </vt:variant>
    </vt:vector>
  </HeadingPairs>
  <TitlesOfParts>
    <vt:vector size="20" baseType="lpstr">
      <vt:lpstr>Arial</vt:lpstr>
      <vt:lpstr>Calibri</vt:lpstr>
      <vt:lpstr>1_Custom Design</vt:lpstr>
      <vt:lpstr>Office Theme</vt:lpstr>
      <vt:lpstr>PowerPoint Presentation</vt:lpstr>
      <vt:lpstr>What is a re-power?</vt:lpstr>
      <vt:lpstr>Screening Study</vt:lpstr>
      <vt:lpstr>FIS</vt:lpstr>
      <vt:lpstr>FIS</vt:lpstr>
      <vt:lpstr>FIS</vt:lpstr>
      <vt:lpstr>FIS</vt:lpstr>
      <vt:lpstr>SSR</vt:lpstr>
      <vt:lpstr>Reactive Power Capability Requirements</vt:lpstr>
      <vt:lpstr>Reactive Study</vt:lpstr>
      <vt:lpstr>IA</vt:lpstr>
      <vt:lpstr>QSA</vt:lpstr>
      <vt:lpstr>RARF Submittals</vt:lpstr>
      <vt:lpstr>Commissioning</vt:lpstr>
      <vt:lpstr>Other Items</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Bernecker, John</cp:lastModifiedBy>
  <cp:revision>86</cp:revision>
  <cp:lastPrinted>2016-01-21T20:53:15Z</cp:lastPrinted>
  <dcterms:created xsi:type="dcterms:W3CDTF">2016-01-21T15:20:31Z</dcterms:created>
  <dcterms:modified xsi:type="dcterms:W3CDTF">2018-03-20T22:12:05Z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