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83" r:id="rId7"/>
    <p:sldId id="285" r:id="rId8"/>
    <p:sldId id="284" r:id="rId9"/>
    <p:sldId id="267" r:id="rId10"/>
    <p:sldId id="279" r:id="rId11"/>
    <p:sldId id="287" r:id="rId12"/>
    <p:sldId id="281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ixeira, Jay" initials="TJ" lastIdx="1" clrIdx="0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47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CD7E4-3E33-4C89-BF84-ADC540256DA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CD75A8A-D3C2-4340-A327-0575F2CAFEF5}">
      <dgm:prSet phldrT="[Text]"/>
      <dgm:spPr/>
      <dgm:t>
        <a:bodyPr/>
        <a:lstStyle/>
        <a:p>
          <a:r>
            <a:rPr lang="en-US" dirty="0" smtClean="0"/>
            <a:t>Screening Study</a:t>
          </a:r>
          <a:endParaRPr lang="en-US" dirty="0"/>
        </a:p>
      </dgm:t>
    </dgm:pt>
    <dgm:pt modelId="{6A62189E-AB7C-4E0B-9332-DA058D8C7F7E}" type="parTrans" cxnId="{66E23BCB-130D-465F-8290-6FFF31561147}">
      <dgm:prSet/>
      <dgm:spPr/>
      <dgm:t>
        <a:bodyPr/>
        <a:lstStyle/>
        <a:p>
          <a:endParaRPr lang="en-US"/>
        </a:p>
      </dgm:t>
    </dgm:pt>
    <dgm:pt modelId="{64A5BEEC-9C63-4E82-A27B-B382805AFB4E}" type="sibTrans" cxnId="{66E23BCB-130D-465F-8290-6FFF31561147}">
      <dgm:prSet/>
      <dgm:spPr/>
      <dgm:t>
        <a:bodyPr/>
        <a:lstStyle/>
        <a:p>
          <a:endParaRPr lang="en-US"/>
        </a:p>
      </dgm:t>
    </dgm:pt>
    <dgm:pt modelId="{75C0F3B7-5A9B-48CF-90B7-BE1E0DD01253}">
      <dgm:prSet phldrT="[Text]"/>
      <dgm:spPr/>
      <dgm:t>
        <a:bodyPr/>
        <a:lstStyle/>
        <a:p>
          <a:r>
            <a:rPr lang="en-US" dirty="0" smtClean="0"/>
            <a:t>Steady State</a:t>
          </a:r>
          <a:endParaRPr lang="en-US" dirty="0"/>
        </a:p>
      </dgm:t>
    </dgm:pt>
    <dgm:pt modelId="{79FF06DB-C326-416E-8F09-99EAB8FA3951}" type="parTrans" cxnId="{0C1073B1-FEF8-4566-8598-F99CE47C8BFA}">
      <dgm:prSet/>
      <dgm:spPr/>
      <dgm:t>
        <a:bodyPr/>
        <a:lstStyle/>
        <a:p>
          <a:endParaRPr lang="en-US"/>
        </a:p>
      </dgm:t>
    </dgm:pt>
    <dgm:pt modelId="{5BAB18D6-B629-4A35-B20D-E06E88D5E485}" type="sibTrans" cxnId="{0C1073B1-FEF8-4566-8598-F99CE47C8BFA}">
      <dgm:prSet/>
      <dgm:spPr/>
      <dgm:t>
        <a:bodyPr/>
        <a:lstStyle/>
        <a:p>
          <a:endParaRPr lang="en-US"/>
        </a:p>
      </dgm:t>
    </dgm:pt>
    <dgm:pt modelId="{2E1DCE31-D23C-48B5-BA8F-713F98A2450C}">
      <dgm:prSet phldrT="[Text]"/>
      <dgm:spPr/>
      <dgm:t>
        <a:bodyPr/>
        <a:lstStyle/>
        <a:p>
          <a:r>
            <a:rPr lang="en-US" dirty="0" smtClean="0"/>
            <a:t>Short Circuit</a:t>
          </a:r>
          <a:endParaRPr lang="en-US" dirty="0"/>
        </a:p>
      </dgm:t>
    </dgm:pt>
    <dgm:pt modelId="{5B6B9AC9-14B8-40CA-94FC-F6DEF399AB9E}" type="parTrans" cxnId="{94F52054-D334-4D71-A918-2D1E92221BF3}">
      <dgm:prSet/>
      <dgm:spPr/>
      <dgm:t>
        <a:bodyPr/>
        <a:lstStyle/>
        <a:p>
          <a:endParaRPr lang="en-US"/>
        </a:p>
      </dgm:t>
    </dgm:pt>
    <dgm:pt modelId="{6E2C4675-2947-49E7-8530-CD3C5896EFB0}" type="sibTrans" cxnId="{94F52054-D334-4D71-A918-2D1E92221BF3}">
      <dgm:prSet/>
      <dgm:spPr/>
      <dgm:t>
        <a:bodyPr/>
        <a:lstStyle/>
        <a:p>
          <a:endParaRPr lang="en-US"/>
        </a:p>
      </dgm:t>
    </dgm:pt>
    <dgm:pt modelId="{BF0BD16F-5E8E-4E2C-931E-0413AE6D68EC}">
      <dgm:prSet/>
      <dgm:spPr/>
      <dgm:t>
        <a:bodyPr/>
        <a:lstStyle/>
        <a:p>
          <a:r>
            <a:rPr lang="en-US" dirty="0" smtClean="0"/>
            <a:t>Facility*</a:t>
          </a:r>
          <a:endParaRPr lang="en-US" dirty="0"/>
        </a:p>
      </dgm:t>
    </dgm:pt>
    <dgm:pt modelId="{D1445749-CF55-49E3-8EAA-20891438F745}" type="parTrans" cxnId="{CD26899B-8D15-4651-A4CC-B9AF87A76D2F}">
      <dgm:prSet/>
      <dgm:spPr/>
      <dgm:t>
        <a:bodyPr/>
        <a:lstStyle/>
        <a:p>
          <a:endParaRPr lang="en-US"/>
        </a:p>
      </dgm:t>
    </dgm:pt>
    <dgm:pt modelId="{0955D25D-8373-45EB-BE32-3F5701BCB669}" type="sibTrans" cxnId="{CD26899B-8D15-4651-A4CC-B9AF87A76D2F}">
      <dgm:prSet/>
      <dgm:spPr/>
      <dgm:t>
        <a:bodyPr/>
        <a:lstStyle/>
        <a:p>
          <a:endParaRPr lang="en-US"/>
        </a:p>
      </dgm:t>
    </dgm:pt>
    <dgm:pt modelId="{35FC5918-8447-4C3D-BF28-7A5CC9704BA6}">
      <dgm:prSet/>
      <dgm:spPr/>
      <dgm:t>
        <a:bodyPr/>
        <a:lstStyle/>
        <a:p>
          <a:r>
            <a:rPr lang="en-US" dirty="0" smtClean="0"/>
            <a:t>Stability</a:t>
          </a:r>
          <a:endParaRPr lang="en-US" dirty="0"/>
        </a:p>
      </dgm:t>
    </dgm:pt>
    <dgm:pt modelId="{2D3AB584-FDC4-494B-AD85-D027A74AEF23}" type="parTrans" cxnId="{85F78460-3309-47BC-9D40-3DA3E170B9F3}">
      <dgm:prSet/>
      <dgm:spPr/>
      <dgm:t>
        <a:bodyPr/>
        <a:lstStyle/>
        <a:p>
          <a:endParaRPr lang="en-US"/>
        </a:p>
      </dgm:t>
    </dgm:pt>
    <dgm:pt modelId="{3F187919-C846-42F9-B904-7CBEEAABF4B6}" type="sibTrans" cxnId="{85F78460-3309-47BC-9D40-3DA3E170B9F3}">
      <dgm:prSet/>
      <dgm:spPr/>
      <dgm:t>
        <a:bodyPr/>
        <a:lstStyle/>
        <a:p>
          <a:endParaRPr lang="en-US"/>
        </a:p>
      </dgm:t>
    </dgm:pt>
    <dgm:pt modelId="{73DD674A-F009-416C-83C9-C0CD8C3929F2}" type="pres">
      <dgm:prSet presAssocID="{C5CCD7E4-3E33-4C89-BF84-ADC540256DA1}" presName="CompostProcess" presStyleCnt="0">
        <dgm:presLayoutVars>
          <dgm:dir/>
          <dgm:resizeHandles val="exact"/>
        </dgm:presLayoutVars>
      </dgm:prSet>
      <dgm:spPr/>
    </dgm:pt>
    <dgm:pt modelId="{D9111767-47C3-4F61-8843-D0739D09A7C4}" type="pres">
      <dgm:prSet presAssocID="{C5CCD7E4-3E33-4C89-BF84-ADC540256DA1}" presName="arrow" presStyleLbl="bgShp" presStyleIdx="0" presStyleCnt="1" custLinFactNeighborX="-420"/>
      <dgm:spPr/>
      <dgm:t>
        <a:bodyPr/>
        <a:lstStyle/>
        <a:p>
          <a:endParaRPr lang="en-US"/>
        </a:p>
      </dgm:t>
    </dgm:pt>
    <dgm:pt modelId="{7EFA2793-5E97-419B-94BE-816629E60337}" type="pres">
      <dgm:prSet presAssocID="{C5CCD7E4-3E33-4C89-BF84-ADC540256DA1}" presName="linearProcess" presStyleCnt="0"/>
      <dgm:spPr/>
    </dgm:pt>
    <dgm:pt modelId="{F6C843C2-710A-429F-BD71-216DE57717F4}" type="pres">
      <dgm:prSet presAssocID="{3CD75A8A-D3C2-4340-A327-0575F2CAFEF5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74CB06-16A0-4B46-BC53-4871D27A82D7}" type="pres">
      <dgm:prSet presAssocID="{64A5BEEC-9C63-4E82-A27B-B382805AFB4E}" presName="sibTrans" presStyleCnt="0"/>
      <dgm:spPr/>
    </dgm:pt>
    <dgm:pt modelId="{2F32CD82-0501-4E39-86FE-2D323D8B7661}" type="pres">
      <dgm:prSet presAssocID="{75C0F3B7-5A9B-48CF-90B7-BE1E0DD01253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2B0E19-28C5-4E18-BE99-81C16A90DCDA}" type="pres">
      <dgm:prSet presAssocID="{5BAB18D6-B629-4A35-B20D-E06E88D5E485}" presName="sibTrans" presStyleCnt="0"/>
      <dgm:spPr/>
    </dgm:pt>
    <dgm:pt modelId="{00D1A91F-49FE-4DCF-A893-CDF1C8156A95}" type="pres">
      <dgm:prSet presAssocID="{2E1DCE31-D23C-48B5-BA8F-713F98A2450C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E01546-F27A-4B7E-81B3-026DD1E47840}" type="pres">
      <dgm:prSet presAssocID="{6E2C4675-2947-49E7-8530-CD3C5896EFB0}" presName="sibTrans" presStyleCnt="0"/>
      <dgm:spPr/>
    </dgm:pt>
    <dgm:pt modelId="{3BB01079-4D63-43EB-8057-4816AA4F5E39}" type="pres">
      <dgm:prSet presAssocID="{BF0BD16F-5E8E-4E2C-931E-0413AE6D68EC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D76D31-07DE-480D-B8B4-47F1ED3DBDE4}" type="pres">
      <dgm:prSet presAssocID="{0955D25D-8373-45EB-BE32-3F5701BCB669}" presName="sibTrans" presStyleCnt="0"/>
      <dgm:spPr/>
    </dgm:pt>
    <dgm:pt modelId="{95E62CE8-09B1-4E95-90FD-6B154B5A3CAB}" type="pres">
      <dgm:prSet presAssocID="{35FC5918-8447-4C3D-BF28-7A5CC9704BA6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E23BCB-130D-465F-8290-6FFF31561147}" srcId="{C5CCD7E4-3E33-4C89-BF84-ADC540256DA1}" destId="{3CD75A8A-D3C2-4340-A327-0575F2CAFEF5}" srcOrd="0" destOrd="0" parTransId="{6A62189E-AB7C-4E0B-9332-DA058D8C7F7E}" sibTransId="{64A5BEEC-9C63-4E82-A27B-B382805AFB4E}"/>
    <dgm:cxn modelId="{21164D49-D0E7-4430-A27B-EC4C74E73481}" type="presOf" srcId="{BF0BD16F-5E8E-4E2C-931E-0413AE6D68EC}" destId="{3BB01079-4D63-43EB-8057-4816AA4F5E39}" srcOrd="0" destOrd="0" presId="urn:microsoft.com/office/officeart/2005/8/layout/hProcess9"/>
    <dgm:cxn modelId="{0C1073B1-FEF8-4566-8598-F99CE47C8BFA}" srcId="{C5CCD7E4-3E33-4C89-BF84-ADC540256DA1}" destId="{75C0F3B7-5A9B-48CF-90B7-BE1E0DD01253}" srcOrd="1" destOrd="0" parTransId="{79FF06DB-C326-416E-8F09-99EAB8FA3951}" sibTransId="{5BAB18D6-B629-4A35-B20D-E06E88D5E485}"/>
    <dgm:cxn modelId="{4AEC5480-1312-44B3-8946-8481663ABB4D}" type="presOf" srcId="{2E1DCE31-D23C-48B5-BA8F-713F98A2450C}" destId="{00D1A91F-49FE-4DCF-A893-CDF1C8156A95}" srcOrd="0" destOrd="0" presId="urn:microsoft.com/office/officeart/2005/8/layout/hProcess9"/>
    <dgm:cxn modelId="{7776D918-638C-4EBB-9D56-6B30D1469757}" type="presOf" srcId="{35FC5918-8447-4C3D-BF28-7A5CC9704BA6}" destId="{95E62CE8-09B1-4E95-90FD-6B154B5A3CAB}" srcOrd="0" destOrd="0" presId="urn:microsoft.com/office/officeart/2005/8/layout/hProcess9"/>
    <dgm:cxn modelId="{85F78460-3309-47BC-9D40-3DA3E170B9F3}" srcId="{C5CCD7E4-3E33-4C89-BF84-ADC540256DA1}" destId="{35FC5918-8447-4C3D-BF28-7A5CC9704BA6}" srcOrd="4" destOrd="0" parTransId="{2D3AB584-FDC4-494B-AD85-D027A74AEF23}" sibTransId="{3F187919-C846-42F9-B904-7CBEEAABF4B6}"/>
    <dgm:cxn modelId="{F27C3E4A-9EA9-4792-8E46-C7FA0494A7F7}" type="presOf" srcId="{3CD75A8A-D3C2-4340-A327-0575F2CAFEF5}" destId="{F6C843C2-710A-429F-BD71-216DE57717F4}" srcOrd="0" destOrd="0" presId="urn:microsoft.com/office/officeart/2005/8/layout/hProcess9"/>
    <dgm:cxn modelId="{80CDC290-0266-49D8-B69B-FB454D8BF84F}" type="presOf" srcId="{75C0F3B7-5A9B-48CF-90B7-BE1E0DD01253}" destId="{2F32CD82-0501-4E39-86FE-2D323D8B7661}" srcOrd="0" destOrd="0" presId="urn:microsoft.com/office/officeart/2005/8/layout/hProcess9"/>
    <dgm:cxn modelId="{CD26899B-8D15-4651-A4CC-B9AF87A76D2F}" srcId="{C5CCD7E4-3E33-4C89-BF84-ADC540256DA1}" destId="{BF0BD16F-5E8E-4E2C-931E-0413AE6D68EC}" srcOrd="3" destOrd="0" parTransId="{D1445749-CF55-49E3-8EAA-20891438F745}" sibTransId="{0955D25D-8373-45EB-BE32-3F5701BCB669}"/>
    <dgm:cxn modelId="{94F52054-D334-4D71-A918-2D1E92221BF3}" srcId="{C5CCD7E4-3E33-4C89-BF84-ADC540256DA1}" destId="{2E1DCE31-D23C-48B5-BA8F-713F98A2450C}" srcOrd="2" destOrd="0" parTransId="{5B6B9AC9-14B8-40CA-94FC-F6DEF399AB9E}" sibTransId="{6E2C4675-2947-49E7-8530-CD3C5896EFB0}"/>
    <dgm:cxn modelId="{8A3183DE-9407-4689-B2C1-986163664F40}" type="presOf" srcId="{C5CCD7E4-3E33-4C89-BF84-ADC540256DA1}" destId="{73DD674A-F009-416C-83C9-C0CD8C3929F2}" srcOrd="0" destOrd="0" presId="urn:microsoft.com/office/officeart/2005/8/layout/hProcess9"/>
    <dgm:cxn modelId="{8249AEE2-23D4-4CA6-81A1-8190D0375813}" type="presParOf" srcId="{73DD674A-F009-416C-83C9-C0CD8C3929F2}" destId="{D9111767-47C3-4F61-8843-D0739D09A7C4}" srcOrd="0" destOrd="0" presId="urn:microsoft.com/office/officeart/2005/8/layout/hProcess9"/>
    <dgm:cxn modelId="{0D2460B5-756B-4A9E-A936-EC0ACB6A695F}" type="presParOf" srcId="{73DD674A-F009-416C-83C9-C0CD8C3929F2}" destId="{7EFA2793-5E97-419B-94BE-816629E60337}" srcOrd="1" destOrd="0" presId="urn:microsoft.com/office/officeart/2005/8/layout/hProcess9"/>
    <dgm:cxn modelId="{B36C9F6A-5B35-4ECA-8039-B15CEECF9369}" type="presParOf" srcId="{7EFA2793-5E97-419B-94BE-816629E60337}" destId="{F6C843C2-710A-429F-BD71-216DE57717F4}" srcOrd="0" destOrd="0" presId="urn:microsoft.com/office/officeart/2005/8/layout/hProcess9"/>
    <dgm:cxn modelId="{A53704CF-28F7-4CEB-89A0-5F8495516877}" type="presParOf" srcId="{7EFA2793-5E97-419B-94BE-816629E60337}" destId="{6A74CB06-16A0-4B46-BC53-4871D27A82D7}" srcOrd="1" destOrd="0" presId="urn:microsoft.com/office/officeart/2005/8/layout/hProcess9"/>
    <dgm:cxn modelId="{AD3FD9CE-C564-4BB0-87D8-2BEB66E8CF99}" type="presParOf" srcId="{7EFA2793-5E97-419B-94BE-816629E60337}" destId="{2F32CD82-0501-4E39-86FE-2D323D8B7661}" srcOrd="2" destOrd="0" presId="urn:microsoft.com/office/officeart/2005/8/layout/hProcess9"/>
    <dgm:cxn modelId="{3D098912-1456-4DC3-B6ED-2AED4A768382}" type="presParOf" srcId="{7EFA2793-5E97-419B-94BE-816629E60337}" destId="{F82B0E19-28C5-4E18-BE99-81C16A90DCDA}" srcOrd="3" destOrd="0" presId="urn:microsoft.com/office/officeart/2005/8/layout/hProcess9"/>
    <dgm:cxn modelId="{D499DAE7-AD72-4BD0-8F43-2B3B4BD3C0B9}" type="presParOf" srcId="{7EFA2793-5E97-419B-94BE-816629E60337}" destId="{00D1A91F-49FE-4DCF-A893-CDF1C8156A95}" srcOrd="4" destOrd="0" presId="urn:microsoft.com/office/officeart/2005/8/layout/hProcess9"/>
    <dgm:cxn modelId="{40976661-D00A-47FC-A202-25A62D7CDE57}" type="presParOf" srcId="{7EFA2793-5E97-419B-94BE-816629E60337}" destId="{1FE01546-F27A-4B7E-81B3-026DD1E47840}" srcOrd="5" destOrd="0" presId="urn:microsoft.com/office/officeart/2005/8/layout/hProcess9"/>
    <dgm:cxn modelId="{7B9466FC-6427-44AE-B986-4820C2436DFA}" type="presParOf" srcId="{7EFA2793-5E97-419B-94BE-816629E60337}" destId="{3BB01079-4D63-43EB-8057-4816AA4F5E39}" srcOrd="6" destOrd="0" presId="urn:microsoft.com/office/officeart/2005/8/layout/hProcess9"/>
    <dgm:cxn modelId="{6CED669C-7C4F-4B67-B451-12B570910BE9}" type="presParOf" srcId="{7EFA2793-5E97-419B-94BE-816629E60337}" destId="{CCD76D31-07DE-480D-B8B4-47F1ED3DBDE4}" srcOrd="7" destOrd="0" presId="urn:microsoft.com/office/officeart/2005/8/layout/hProcess9"/>
    <dgm:cxn modelId="{40A813BE-3998-4C0C-B47F-7DAB7DE073A3}" type="presParOf" srcId="{7EFA2793-5E97-419B-94BE-816629E60337}" destId="{95E62CE8-09B1-4E95-90FD-6B154B5A3CA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11767-47C3-4F61-8843-D0739D09A7C4}">
      <dsp:nvSpPr>
        <dsp:cNvPr id="0" name=""/>
        <dsp:cNvSpPr/>
      </dsp:nvSpPr>
      <dsp:spPr>
        <a:xfrm>
          <a:off x="566068" y="0"/>
          <a:ext cx="6736080" cy="413861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C843C2-710A-429F-BD71-216DE57717F4}">
      <dsp:nvSpPr>
        <dsp:cNvPr id="0" name=""/>
        <dsp:cNvSpPr/>
      </dsp:nvSpPr>
      <dsp:spPr>
        <a:xfrm>
          <a:off x="2013" y="1241583"/>
          <a:ext cx="1514425" cy="1655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Screening Study</a:t>
          </a:r>
          <a:endParaRPr lang="en-US" sz="2100" kern="1200" dirty="0"/>
        </a:p>
      </dsp:txBody>
      <dsp:txXfrm>
        <a:off x="75941" y="1315511"/>
        <a:ext cx="1366569" cy="1507589"/>
      </dsp:txXfrm>
    </dsp:sp>
    <dsp:sp modelId="{2F32CD82-0501-4E39-86FE-2D323D8B7661}">
      <dsp:nvSpPr>
        <dsp:cNvPr id="0" name=""/>
        <dsp:cNvSpPr/>
      </dsp:nvSpPr>
      <dsp:spPr>
        <a:xfrm>
          <a:off x="1603600" y="1241583"/>
          <a:ext cx="1514425" cy="1655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Steady State</a:t>
          </a:r>
          <a:endParaRPr lang="en-US" sz="2100" kern="1200" dirty="0"/>
        </a:p>
      </dsp:txBody>
      <dsp:txXfrm>
        <a:off x="1677528" y="1315511"/>
        <a:ext cx="1366569" cy="1507589"/>
      </dsp:txXfrm>
    </dsp:sp>
    <dsp:sp modelId="{00D1A91F-49FE-4DCF-A893-CDF1C8156A95}">
      <dsp:nvSpPr>
        <dsp:cNvPr id="0" name=""/>
        <dsp:cNvSpPr/>
      </dsp:nvSpPr>
      <dsp:spPr>
        <a:xfrm>
          <a:off x="3205187" y="1241583"/>
          <a:ext cx="1514425" cy="1655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Short Circuit</a:t>
          </a:r>
          <a:endParaRPr lang="en-US" sz="2100" kern="1200" dirty="0"/>
        </a:p>
      </dsp:txBody>
      <dsp:txXfrm>
        <a:off x="3279115" y="1315511"/>
        <a:ext cx="1366569" cy="1507589"/>
      </dsp:txXfrm>
    </dsp:sp>
    <dsp:sp modelId="{3BB01079-4D63-43EB-8057-4816AA4F5E39}">
      <dsp:nvSpPr>
        <dsp:cNvPr id="0" name=""/>
        <dsp:cNvSpPr/>
      </dsp:nvSpPr>
      <dsp:spPr>
        <a:xfrm>
          <a:off x="4806774" y="1241583"/>
          <a:ext cx="1514425" cy="1655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Facility*</a:t>
          </a:r>
          <a:endParaRPr lang="en-US" sz="2100" kern="1200" dirty="0"/>
        </a:p>
      </dsp:txBody>
      <dsp:txXfrm>
        <a:off x="4880702" y="1315511"/>
        <a:ext cx="1366569" cy="1507589"/>
      </dsp:txXfrm>
    </dsp:sp>
    <dsp:sp modelId="{95E62CE8-09B1-4E95-90FD-6B154B5A3CAB}">
      <dsp:nvSpPr>
        <dsp:cNvPr id="0" name=""/>
        <dsp:cNvSpPr/>
      </dsp:nvSpPr>
      <dsp:spPr>
        <a:xfrm>
          <a:off x="6408360" y="1241583"/>
          <a:ext cx="1514425" cy="1655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Stability</a:t>
          </a:r>
          <a:endParaRPr lang="en-US" sz="2100" kern="1200" dirty="0"/>
        </a:p>
      </dsp:txBody>
      <dsp:txXfrm>
        <a:off x="6482288" y="1315511"/>
        <a:ext cx="1366569" cy="15075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Phase 1 – GINR tool built to handle</a:t>
            </a:r>
            <a:br>
              <a:rPr lang="en-US" dirty="0" smtClean="0"/>
            </a:br>
            <a:r>
              <a:rPr lang="en-US" dirty="0" smtClean="0"/>
              <a:t>on-line submissions of generation </a:t>
            </a:r>
            <a:br>
              <a:rPr lang="en-US" dirty="0" smtClean="0"/>
            </a:br>
            <a:r>
              <a:rPr lang="en-US" dirty="0" smtClean="0"/>
              <a:t>interconnection requests.</a:t>
            </a:r>
          </a:p>
          <a:p>
            <a:pPr lvl="1"/>
            <a:r>
              <a:rPr lang="en-US" dirty="0" smtClean="0"/>
              <a:t>Phase 2 – RARF replacement effort to </a:t>
            </a:r>
            <a:br>
              <a:rPr lang="en-US" dirty="0" smtClean="0"/>
            </a:br>
            <a:r>
              <a:rPr lang="en-US" dirty="0" smtClean="0"/>
              <a:t>remove dependence on spreadsheets.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631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34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0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ohn.Bernecker@ercot.com" TargetMode="External"/><Relationship Id="rId2" Type="http://schemas.openxmlformats.org/officeDocument/2006/relationships/hyperlink" Target="mailto:Zach.Reich@ercot.com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hyperlink" Target="mailto:ResourceIntegrationDepartment@ercot.com" TargetMode="External"/><Relationship Id="rId4" Type="http://schemas.openxmlformats.org/officeDocument/2006/relationships/hyperlink" Target="mailto:Jay.Teixeira@erco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FIS Data Fields For RARF Replacement Project</a:t>
            </a:r>
            <a:endParaRPr lang="en-US" sz="24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Zach Reich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ERCOT Resource Integration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March 29, 2018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RIOO?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Resource Integration &amp; On-going Operations</a:t>
            </a:r>
            <a:r>
              <a:rPr lang="en-US" dirty="0"/>
              <a:t> (</a:t>
            </a:r>
            <a:r>
              <a:rPr lang="en-US" b="1" dirty="0"/>
              <a:t>RIOO</a:t>
            </a:r>
            <a:r>
              <a:rPr lang="en-US" dirty="0"/>
              <a:t>) </a:t>
            </a:r>
            <a:r>
              <a:rPr lang="en-US" dirty="0" smtClean="0"/>
              <a:t>Application.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400175" y="2133600"/>
            <a:ext cx="6343650" cy="3733800"/>
            <a:chOff x="4800600" y="2800350"/>
            <a:chExt cx="3771900" cy="2343150"/>
          </a:xfrm>
        </p:grpSpPr>
        <p:sp>
          <p:nvSpPr>
            <p:cNvPr id="6" name="Oval 5"/>
            <p:cNvSpPr/>
            <p:nvPr/>
          </p:nvSpPr>
          <p:spPr>
            <a:xfrm>
              <a:off x="7189243" y="3107747"/>
              <a:ext cx="1369664" cy="188595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NDCRC, Others TBD </a:t>
              </a:r>
              <a:r>
                <a:rPr lang="en-US" b="1" dirty="0">
                  <a:solidFill>
                    <a:schemeClr val="tx1"/>
                  </a:solidFill>
                </a:rPr>
                <a:t>(PHASE </a:t>
              </a:r>
              <a:r>
                <a:rPr lang="en-US" b="1" dirty="0" smtClean="0">
                  <a:solidFill>
                    <a:schemeClr val="tx1"/>
                  </a:solidFill>
                </a:rPr>
                <a:t>3)</a:t>
              </a:r>
              <a:endParaRPr lang="en-US" b="1" dirty="0">
                <a:solidFill>
                  <a:schemeClr val="tx1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963035" y="3092002"/>
              <a:ext cx="1492337" cy="188595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RARF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</a:rPr>
                <a:t>Replacement (PHASE 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2)</a:t>
              </a:r>
              <a:endParaRPr lang="en-US" sz="2000" b="1" dirty="0">
                <a:solidFill>
                  <a:srgbClr val="FF0000"/>
                </a:solidFill>
              </a:endParaRP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4823254" y="3092002"/>
              <a:ext cx="1381900" cy="188595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GINR </a:t>
              </a:r>
              <a:r>
                <a:rPr lang="en-US" b="1" dirty="0" smtClean="0">
                  <a:solidFill>
                    <a:schemeClr val="tx1"/>
                  </a:solidFill>
                </a:rPr>
                <a:t>Online (PHASE 1)</a:t>
              </a:r>
            </a:p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800600" y="2800350"/>
              <a:ext cx="3771900" cy="234315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3124200" y="2155005"/>
            <a:ext cx="289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RIOO</a:t>
            </a:r>
            <a:endParaRPr lang="en-US" sz="24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154559" y="5838918"/>
            <a:ext cx="5566405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 smtClean="0"/>
              <a:t>*Note: Timelines are approximate and subject to change!</a:t>
            </a:r>
            <a:endParaRPr lang="en-US" sz="14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743468" y="4632232"/>
            <a:ext cx="2705100" cy="41155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End of </a:t>
            </a:r>
            <a:r>
              <a:rPr lang="en-US" sz="1800" b="1" dirty="0" smtClean="0">
                <a:solidFill>
                  <a:srgbClr val="0070C0"/>
                </a:solidFill>
              </a:rPr>
              <a:t>Q2 2019*</a:t>
            </a:r>
            <a:endParaRPr lang="en-US" sz="1800" b="1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681209" y="4625466"/>
            <a:ext cx="2705100" cy="41155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End of </a:t>
            </a:r>
            <a:r>
              <a:rPr lang="en-US" sz="1800" b="1" dirty="0" smtClean="0">
                <a:solidFill>
                  <a:srgbClr val="0070C0"/>
                </a:solidFill>
              </a:rPr>
              <a:t>Q3 2018*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62588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 Study and FIS Process Flow in RIOO: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750255"/>
              </p:ext>
            </p:extLst>
          </p:nvPr>
        </p:nvGraphicFramePr>
        <p:xfrm>
          <a:off x="685800" y="1904999"/>
          <a:ext cx="7924800" cy="4138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10200" y="6081593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*</a:t>
            </a:r>
            <a:r>
              <a:rPr lang="en-US" sz="1400" dirty="0" smtClean="0">
                <a:solidFill>
                  <a:schemeClr val="tx2"/>
                </a:solidFill>
              </a:rPr>
              <a:t>May be ran concurrently with other studies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Right Brace 2"/>
          <p:cNvSpPr/>
          <p:nvPr/>
        </p:nvSpPr>
        <p:spPr>
          <a:xfrm rot="16200000">
            <a:off x="1156305" y="1899195"/>
            <a:ext cx="582991" cy="137160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" name="Right Brace 9"/>
          <p:cNvSpPr/>
          <p:nvPr/>
        </p:nvSpPr>
        <p:spPr>
          <a:xfrm rot="16200000">
            <a:off x="5181600" y="-476310"/>
            <a:ext cx="533400" cy="617220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1682352"/>
            <a:ext cx="289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GINR </a:t>
            </a:r>
            <a:r>
              <a:rPr lang="en-US" b="1" dirty="0" smtClean="0"/>
              <a:t>App.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124200" y="16823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RARF Replacement for FIS Portion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611880" y="2588598"/>
            <a:ext cx="4800600" cy="457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No more RARF spreadsheets!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0176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Purpose of TSP Feedback About the FIS</a:t>
            </a:r>
            <a:r>
              <a:rPr lang="en-US" b="1" dirty="0" smtClean="0">
                <a:solidFill>
                  <a:schemeClr val="accent1"/>
                </a:solidFill>
              </a:rPr>
              <a:t>?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tx2"/>
                </a:solidFill>
              </a:rPr>
              <a:t>ERCOT wants to assess the </a:t>
            </a:r>
            <a:r>
              <a:rPr lang="en-US" sz="2200" b="1" u="sng" dirty="0" smtClean="0">
                <a:solidFill>
                  <a:srgbClr val="FF0000"/>
                </a:solidFill>
              </a:rPr>
              <a:t>MINIMUM</a:t>
            </a:r>
            <a:r>
              <a:rPr lang="en-US" sz="2200" dirty="0" smtClean="0">
                <a:solidFill>
                  <a:schemeClr val="tx2"/>
                </a:solidFill>
              </a:rPr>
              <a:t> requirements needed by TSPs/TOs to perform a particular study of the FIS.   </a:t>
            </a:r>
            <a:endParaRPr lang="en-US" sz="22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One thing to note:  IEs will </a:t>
            </a:r>
            <a:r>
              <a:rPr lang="en-US" sz="2000" b="1" u="sng" dirty="0" smtClean="0"/>
              <a:t>NOT</a:t>
            </a:r>
            <a:r>
              <a:rPr lang="en-US" sz="2000" b="1" dirty="0" smtClean="0"/>
              <a:t> </a:t>
            </a:r>
            <a:r>
              <a:rPr lang="en-US" sz="2000" dirty="0" smtClean="0"/>
              <a:t>be able to request an FIS and move on to the next study within the FIS until those required fields are filled in and validated.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The system will allow IEs to enter additional information at all phases of the process.  </a:t>
            </a:r>
            <a:r>
              <a:rPr lang="en-US" sz="2000" dirty="0"/>
              <a:t>A</a:t>
            </a:r>
            <a:r>
              <a:rPr lang="en-US" sz="2000" dirty="0" smtClean="0">
                <a:solidFill>
                  <a:schemeClr val="tx2"/>
                </a:solidFill>
              </a:rPr>
              <a:t> TSP can request different fields from the IE as req.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2"/>
                </a:solidFill>
              </a:rPr>
              <a:t>Consideration needs to be made to ensure what we are asking the IE to give us will be known at that time.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ERCOT wants to streamline the process and not require unnecessary FIS information by obtaining TSP feedback on their requirements.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8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Key Feedback Discussion Points From TSPs: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Unit Information </a:t>
            </a:r>
            <a:r>
              <a:rPr lang="en-US" sz="2000" dirty="0" smtClean="0">
                <a:solidFill>
                  <a:schemeClr val="tx2"/>
                </a:solidFill>
              </a:rPr>
              <a:t>– Nameplate or maximum gross capability is needed.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/>
              <a:t>Reactive power D curves </a:t>
            </a:r>
            <a:r>
              <a:rPr lang="en-US" sz="2000" dirty="0" smtClean="0"/>
              <a:t>– More useful for the aggregate system.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Transformers</a:t>
            </a:r>
            <a:r>
              <a:rPr lang="en-US" sz="2000" dirty="0" smtClean="0"/>
              <a:t> – 2 and 3 winding transformer information and data elements in the RARF Replacement project is needed.</a:t>
            </a:r>
            <a:r>
              <a:rPr lang="en-US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Collector system </a:t>
            </a:r>
            <a:r>
              <a:rPr lang="en-US" sz="2000" dirty="0" smtClean="0"/>
              <a:t>- (Detailed vs. Aggregate).  Varies between TSPs, but many ask for both.  Phases of each for each FIS study?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Turbine Details </a:t>
            </a:r>
            <a:r>
              <a:rPr lang="en-US" sz="2000" dirty="0" smtClean="0"/>
              <a:t>– The MVA base (100MVA or otherwise) is needed.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AUX Load </a:t>
            </a:r>
            <a:r>
              <a:rPr lang="en-US" sz="2000" dirty="0" smtClean="0"/>
              <a:t>– Generally not necessary if under 1MW.  IRRs = little AUX.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Protection/Stability</a:t>
            </a:r>
            <a:r>
              <a:rPr lang="en-US" sz="2000" dirty="0" smtClean="0"/>
              <a:t> – Correct .DYR &amp; .DYR file validations?  PSCAD models are required for all wind farms.  Practicality of this because it will be difficult to validate.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</a:t>
            </a:r>
            <a:r>
              <a:rPr lang="en-US" dirty="0" smtClean="0"/>
              <a:t>Items to Note: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052221"/>
          </a:xfrm>
        </p:spPr>
        <p:txBody>
          <a:bodyPr/>
          <a:lstStyle/>
          <a:p>
            <a:r>
              <a:rPr lang="en-US" dirty="0" smtClean="0"/>
              <a:t>There will be a standard Stakeholder process to deliberate and approve all of these changes.</a:t>
            </a:r>
            <a:endParaRPr lang="en-US" dirty="0"/>
          </a:p>
          <a:p>
            <a:r>
              <a:rPr lang="en-US" dirty="0" smtClean="0"/>
              <a:t>This is an extremely shortened version of discussion topics.  The compiled list and spreadsheet from various TSPs are posted at </a:t>
            </a:r>
            <a:r>
              <a:rPr lang="en-US" dirty="0" smtClean="0">
                <a:hlinkClick r:id="rId2"/>
              </a:rPr>
              <a:t>www.ercot.com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RIOO will be flexible to add/remove/modify fields as required by Protocols &amp; Planning/Operating Guide Revisions.</a:t>
            </a:r>
          </a:p>
          <a:p>
            <a:r>
              <a:rPr lang="en-US" dirty="0" smtClean="0"/>
              <a:t>Careful consideration on </a:t>
            </a:r>
            <a:r>
              <a:rPr lang="en-US" dirty="0" smtClean="0"/>
              <a:t>what</a:t>
            </a:r>
            <a:r>
              <a:rPr lang="en-US" dirty="0" smtClean="0"/>
              <a:t> is actually </a:t>
            </a:r>
            <a:r>
              <a:rPr lang="en-US" b="1" u="sng" dirty="0" smtClean="0"/>
              <a:t>required</a:t>
            </a:r>
            <a:r>
              <a:rPr lang="en-US" dirty="0" smtClean="0"/>
              <a:t> for a particular FIS study is critical as is the IEs ability to provide that data.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7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 Field Elements Spreadsheet Discussion: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052221"/>
          </a:xfrm>
        </p:spPr>
        <p:txBody>
          <a:bodyPr/>
          <a:lstStyle/>
          <a:p>
            <a:r>
              <a:rPr lang="en-US" dirty="0" smtClean="0"/>
              <a:t>Here is the consolidated list of comments from the TSPs on the FIS Field elements: </a:t>
            </a:r>
            <a:r>
              <a:rPr lang="en-US" u="sng" dirty="0" smtClean="0">
                <a:solidFill>
                  <a:srgbClr val="0000FF"/>
                </a:solidFill>
              </a:rPr>
              <a:t>Excel  spreadsheet</a:t>
            </a:r>
            <a:r>
              <a:rPr lang="en-US" dirty="0"/>
              <a:t>.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608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Questions and Contact Info: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Contact(s):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Zach</a:t>
            </a:r>
            <a:r>
              <a:rPr lang="en-US" dirty="0" smtClean="0">
                <a:hlinkClick r:id="rId2"/>
              </a:rPr>
              <a:t>.Reich@ercot.com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John.Bernecker@ercot.com</a:t>
            </a:r>
            <a:endParaRPr lang="en-US" dirty="0"/>
          </a:p>
          <a:p>
            <a:pPr lvl="1"/>
            <a:r>
              <a:rPr lang="en-US" dirty="0" smtClean="0">
                <a:hlinkClick r:id="rId4"/>
              </a:rPr>
              <a:t>Jay.Teixeira@ercot.com</a:t>
            </a:r>
            <a:endParaRPr lang="en-US" dirty="0" smtClean="0"/>
          </a:p>
          <a:p>
            <a:pPr lvl="1"/>
            <a:r>
              <a:rPr lang="en-US" b="1" dirty="0" smtClean="0">
                <a:hlinkClick r:id="rId5"/>
              </a:rPr>
              <a:t>ResourceIntegrationDepartment@ercot.com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3600" y="3418656"/>
            <a:ext cx="4343400" cy="285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67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c34af464-7aa1-4edd-9be4-83dffc1cb926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4045</TotalTime>
  <Words>518</Words>
  <Application>Microsoft Office PowerPoint</Application>
  <PresentationFormat>On-screen Show (4:3)</PresentationFormat>
  <Paragraphs>72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What is RIOO?</vt:lpstr>
      <vt:lpstr>Screening Study and FIS Process Flow in RIOO:</vt:lpstr>
      <vt:lpstr>Purpose of TSP Feedback About the FIS?</vt:lpstr>
      <vt:lpstr>Key Feedback Discussion Points From TSPs:</vt:lpstr>
      <vt:lpstr>Other Items to Note:</vt:lpstr>
      <vt:lpstr>FIS Field Elements Spreadsheet Discussion:</vt:lpstr>
      <vt:lpstr>Questions and Contact Info: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Reich, Zach</cp:lastModifiedBy>
  <cp:revision>110</cp:revision>
  <cp:lastPrinted>2016-01-21T20:53:15Z</cp:lastPrinted>
  <dcterms:created xsi:type="dcterms:W3CDTF">2016-01-21T15:20:31Z</dcterms:created>
  <dcterms:modified xsi:type="dcterms:W3CDTF">2018-03-27T22:07:22Z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