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6"/>
  </p:notesMasterIdLst>
  <p:handoutMasterIdLst>
    <p:handoutMasterId r:id="rId17"/>
  </p:handoutMasterIdLst>
  <p:sldIdLst>
    <p:sldId id="260" r:id="rId6"/>
    <p:sldId id="272" r:id="rId7"/>
    <p:sldId id="269" r:id="rId8"/>
    <p:sldId id="267" r:id="rId9"/>
    <p:sldId id="268" r:id="rId10"/>
    <p:sldId id="270" r:id="rId11"/>
    <p:sldId id="271" r:id="rId12"/>
    <p:sldId id="273" r:id="rId13"/>
    <p:sldId id="275" r:id="rId14"/>
    <p:sldId id="274"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5" d="100"/>
          <a:sy n="125" d="100"/>
        </p:scale>
        <p:origin x="119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3/26/2018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3/26/2018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063144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612063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7516981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141684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3013105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138105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40454960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196639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April 2018 WMS Meeting</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April 2018 WMS Meeting</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April 2018 WMS Meeting</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April 2018 WMS Meeting</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062103"/>
          </a:xfrm>
          <a:prstGeom prst="rect">
            <a:avLst/>
          </a:prstGeom>
          <a:noFill/>
        </p:spPr>
        <p:txBody>
          <a:bodyPr wrap="square" rtlCol="0">
            <a:spAutoFit/>
          </a:bodyPr>
          <a:lstStyle/>
          <a:p>
            <a:r>
              <a:rPr lang="en-US" sz="2000" b="1" dirty="0" smtClean="0">
                <a:solidFill>
                  <a:schemeClr val="tx2"/>
                </a:solidFill>
              </a:rPr>
              <a:t>NPRR830 4CP Adjustment</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WMS</a:t>
            </a:r>
            <a:endParaRPr lang="en-US" dirty="0">
              <a:solidFill>
                <a:schemeClr val="tx2"/>
              </a:solidFill>
            </a:endParaRPr>
          </a:p>
          <a:p>
            <a:r>
              <a:rPr lang="en-US" dirty="0">
                <a:solidFill>
                  <a:schemeClr val="tx2"/>
                </a:solidFill>
              </a:rPr>
              <a:t>April 4, 2018</a:t>
            </a: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534400" cy="4876800"/>
          </a:xfrm>
        </p:spPr>
        <p:txBody>
          <a:bodyPr/>
          <a:lstStyle/>
          <a:p>
            <a:pPr marL="0" indent="0">
              <a:buNone/>
            </a:pPr>
            <a:endParaRPr lang="en-US" sz="5400" dirty="0" smtClean="0">
              <a:solidFill>
                <a:schemeClr val="accent1"/>
              </a:solidFill>
            </a:endParaRPr>
          </a:p>
          <a:p>
            <a:pPr marL="0" indent="0">
              <a:buNone/>
            </a:pPr>
            <a:r>
              <a:rPr lang="en-US" sz="5400" dirty="0" smtClean="0">
                <a:solidFill>
                  <a:schemeClr val="accent1"/>
                </a:solidFill>
              </a:rPr>
              <a:t>             Questions</a:t>
            </a:r>
            <a:r>
              <a:rPr lang="en-US" sz="5400" dirty="0">
                <a:solidFill>
                  <a:schemeClr val="accent1"/>
                </a:solidFill>
              </a:rPr>
              <a:t>?</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April 2018 WMS Meeting</a:t>
            </a:r>
            <a:endParaRPr lang="en-US"/>
          </a:p>
        </p:txBody>
      </p:sp>
    </p:spTree>
    <p:extLst>
      <p:ext uri="{BB962C8B-B14F-4D97-AF65-F5344CB8AC3E}">
        <p14:creationId xmlns:p14="http://schemas.microsoft.com/office/powerpoint/2010/main" val="17149709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smtClean="0"/>
              <a:t>Background Info</a:t>
            </a:r>
            <a:endParaRPr lang="en-US" sz="2400"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marL="0" indent="0">
              <a:buNone/>
            </a:pPr>
            <a:r>
              <a:rPr lang="en-US" sz="2000" dirty="0" smtClean="0"/>
              <a:t>During PUC Docket No. 47777, Commission Staff’s Application to Set 2018 Wholesale Transmission Service Charges for the Electric Reliability Council of Texas, issues were raised concerning the methodology used by ERCOT in developing the ERCOT 4CP report.  This was the first time ERCOT used the new calculation methodology as required per NPRR830.</a:t>
            </a:r>
            <a:endParaRPr lang="en-US" sz="2000" dirty="0">
              <a:solidFill>
                <a:schemeClr val="tx2"/>
              </a:solidFill>
            </a:endParaRPr>
          </a:p>
          <a:p>
            <a:pPr marL="0" indent="0">
              <a:buNone/>
            </a:pPr>
            <a:endParaRPr lang="en-US" sz="2000" dirty="0" smtClean="0"/>
          </a:p>
          <a:p>
            <a:pPr marL="0" indent="0">
              <a:buNone/>
            </a:pPr>
            <a:r>
              <a:rPr lang="en-US" sz="2000" dirty="0" smtClean="0"/>
              <a:t>ERCOT filed a supplement to the report explaining the new methodology and parties agreed that following the close of PUC Docket No. 47777, stakeholder concerns would be addressed. </a:t>
            </a:r>
            <a:endParaRPr lang="en-US" sz="2000" dirty="0" smtClean="0">
              <a:solidFill>
                <a:schemeClr val="tx2"/>
              </a:solidFill>
            </a:endParaRPr>
          </a:p>
          <a:p>
            <a:pPr marL="0" indent="0">
              <a:buNone/>
            </a:pPr>
            <a:endParaRPr lang="en-US" sz="2000" dirty="0" smtClean="0"/>
          </a:p>
          <a:p>
            <a:pPr marL="0" indent="0">
              <a:buNone/>
            </a:pPr>
            <a:r>
              <a:rPr lang="en-US" sz="2000" dirty="0" smtClean="0"/>
              <a:t>Today’s discussion is the first step of addressing those concerns.</a:t>
            </a: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April 2018 WMS Meeting</a:t>
            </a:r>
            <a:endParaRPr lang="en-US"/>
          </a:p>
        </p:txBody>
      </p:sp>
    </p:spTree>
    <p:extLst>
      <p:ext uri="{BB962C8B-B14F-4D97-AF65-F5344CB8AC3E}">
        <p14:creationId xmlns:p14="http://schemas.microsoft.com/office/powerpoint/2010/main" val="7882964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ERCOT Generation = Settlement Load </a:t>
            </a:r>
            <a:endParaRPr lang="en-US" sz="2400" b="1" dirty="0">
              <a:solidFill>
                <a:schemeClr val="accent1"/>
              </a:solidFill>
            </a:endParaRPr>
          </a:p>
        </p:txBody>
      </p:sp>
      <p:sp>
        <p:nvSpPr>
          <p:cNvPr id="4" name="Footer Placeholder 3"/>
          <p:cNvSpPr>
            <a:spLocks noGrp="1"/>
          </p:cNvSpPr>
          <p:nvPr>
            <p:ph type="ftr" sz="quarter" idx="11"/>
          </p:nvPr>
        </p:nvSpPr>
        <p:spPr/>
        <p:txBody>
          <a:bodyPr/>
          <a:lstStyle/>
          <a:p>
            <a:r>
              <a:rPr lang="en-US" smtClean="0"/>
              <a:t>April 2018 WMS Meeting</a:t>
            </a:r>
            <a:endParaRPr lang="en-US" dirty="0"/>
          </a:p>
        </p:txBody>
      </p:sp>
      <p:sp>
        <p:nvSpPr>
          <p:cNvPr id="5" name="Slide Number Placeholder 4"/>
          <p:cNvSpPr>
            <a:spLocks noGrp="1"/>
          </p:cNvSpPr>
          <p:nvPr>
            <p:ph type="sldNum" sz="quarter" idx="4"/>
          </p:nvPr>
        </p:nvSpPr>
        <p:spPr/>
        <p:txBody>
          <a:bodyPr/>
          <a:lstStyle/>
          <a:p>
            <a:fld id="{1D93BD3E-1E9A-4970-A6F7-E7AC52762E0C}" type="slidenum">
              <a:rPr lang="en-US" smtClean="0"/>
              <a:pPr/>
              <a:t>3</a:t>
            </a:fld>
            <a:endParaRPr lang="en-US"/>
          </a:p>
        </p:txBody>
      </p:sp>
      <p:sp>
        <p:nvSpPr>
          <p:cNvPr id="6" name="Text Box 5"/>
          <p:cNvSpPr txBox="1">
            <a:spLocks noGrp="1" noChangeArrowheads="1"/>
          </p:cNvSpPr>
          <p:nvPr>
            <p:ph idx="1"/>
          </p:nvPr>
        </p:nvSpPr>
        <p:spPr bwMode="auto">
          <a:xfrm>
            <a:off x="870426" y="1371601"/>
            <a:ext cx="2667000" cy="4494212"/>
          </a:xfrm>
          <a:prstGeom prst="rect">
            <a:avLst/>
          </a:prstGeom>
          <a:gradFill rotWithShape="0">
            <a:gsLst>
              <a:gs pos="0">
                <a:srgbClr val="FFFF99"/>
              </a:gs>
              <a:gs pos="100000">
                <a:srgbClr val="CC9900"/>
              </a:gs>
            </a:gsLst>
            <a:lin ang="5400000" scaled="1"/>
          </a:gradFill>
          <a:ln w="9525">
            <a:miter lim="800000"/>
            <a:headEnd/>
            <a:tailEnd/>
          </a:ln>
          <a:scene3d>
            <a:camera prst="legacyObliqueTopLeft"/>
            <a:lightRig rig="legacyFlat3" dir="t"/>
          </a:scene3d>
          <a:sp3d extrusionH="430200" prstMaterial="legacyMatte">
            <a:bevelT w="13500" h="13500" prst="angle"/>
            <a:bevelB w="13500" h="13500" prst="angle"/>
            <a:extrusionClr>
              <a:srgbClr val="FFFF99"/>
            </a:extrusionClr>
            <a:contourClr>
              <a:srgbClr val="FFFF99"/>
            </a:contourClr>
          </a:sp3d>
        </p:spPr>
        <p:txBody>
          <a:bodyPr lIns="45720" tIns="46800" rIns="45720" bIns="46800">
            <a:flatTx/>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800" b="0" dirty="0" smtClean="0">
                <a:solidFill>
                  <a:srgbClr val="000066"/>
                </a:solidFill>
                <a:latin typeface="Times New Roman" panose="02020603050405020304" pitchFamily="18" charset="0"/>
              </a:rPr>
              <a:t>ERCOT Generation</a:t>
            </a:r>
          </a:p>
          <a:p>
            <a:pPr algn="ctr" eaLnBrk="1" hangingPunct="1">
              <a:spcBef>
                <a:spcPct val="0"/>
              </a:spcBef>
              <a:buFontTx/>
              <a:buNone/>
            </a:pPr>
            <a:endParaRPr lang="en-US" altLang="en-US" sz="1800" b="0" dirty="0" smtClean="0">
              <a:solidFill>
                <a:srgbClr val="000066"/>
              </a:solidFill>
              <a:latin typeface="Times New Roman" panose="02020603050405020304" pitchFamily="18" charset="0"/>
            </a:endParaRPr>
          </a:p>
          <a:p>
            <a:pPr algn="ctr" eaLnBrk="1" hangingPunct="1">
              <a:spcBef>
                <a:spcPct val="0"/>
              </a:spcBef>
              <a:buFontTx/>
              <a:buNone/>
            </a:pPr>
            <a:r>
              <a:rPr lang="en-US" altLang="en-US" sz="1600" b="0" dirty="0" smtClean="0">
                <a:solidFill>
                  <a:srgbClr val="000066"/>
                </a:solidFill>
                <a:latin typeface="Times New Roman" panose="02020603050405020304" pitchFamily="18" charset="0"/>
              </a:rPr>
              <a:t>Internal Generation + DC Tie Import Schedules + Block Load Transfer (BLT) Imports</a:t>
            </a:r>
            <a:endParaRPr lang="en-US" altLang="en-US" sz="1600" b="0" dirty="0">
              <a:solidFill>
                <a:srgbClr val="000066"/>
              </a:solidFill>
              <a:latin typeface="Times New Roman" panose="02020603050405020304" pitchFamily="18" charset="0"/>
            </a:endParaRPr>
          </a:p>
          <a:p>
            <a:pPr algn="ct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p:txBody>
      </p:sp>
      <p:grpSp>
        <p:nvGrpSpPr>
          <p:cNvPr id="7" name="Group 6"/>
          <p:cNvGrpSpPr>
            <a:grpSpLocks/>
          </p:cNvGrpSpPr>
          <p:nvPr/>
        </p:nvGrpSpPr>
        <p:grpSpPr bwMode="auto">
          <a:xfrm>
            <a:off x="5410200" y="1219200"/>
            <a:ext cx="2516188" cy="4646613"/>
            <a:chOff x="3503" y="1056"/>
            <a:chExt cx="1585" cy="2831"/>
          </a:xfrm>
        </p:grpSpPr>
        <p:sp>
          <p:nvSpPr>
            <p:cNvPr id="8" name="AutoShape 7"/>
            <p:cNvSpPr>
              <a:spLocks noChangeArrowheads="1"/>
            </p:cNvSpPr>
            <p:nvPr/>
          </p:nvSpPr>
          <p:spPr bwMode="auto">
            <a:xfrm>
              <a:off x="3505" y="3291"/>
              <a:ext cx="1583" cy="596"/>
            </a:xfrm>
            <a:prstGeom prst="cube">
              <a:avLst>
                <a:gd name="adj" fmla="val 18236"/>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Profiled Energy Usage</a:t>
              </a:r>
            </a:p>
            <a:p>
              <a:pPr algn="ctr" eaLnBrk="1" hangingPunct="1">
                <a:spcBef>
                  <a:spcPct val="0"/>
                </a:spcBef>
                <a:buFontTx/>
                <a:buNone/>
              </a:pPr>
              <a:r>
                <a:rPr lang="en-US" altLang="en-US" sz="1400" b="0">
                  <a:latin typeface="Times New Roman" panose="02020603050405020304" pitchFamily="18" charset="0"/>
                </a:rPr>
                <a:t> Non-Metered Accounts</a:t>
              </a:r>
            </a:p>
          </p:txBody>
        </p:sp>
        <p:sp>
          <p:nvSpPr>
            <p:cNvPr id="9" name="AutoShape 8"/>
            <p:cNvSpPr>
              <a:spLocks noChangeArrowheads="1"/>
            </p:cNvSpPr>
            <p:nvPr/>
          </p:nvSpPr>
          <p:spPr bwMode="auto">
            <a:xfrm>
              <a:off x="3503" y="1623"/>
              <a:ext cx="1575" cy="1733"/>
            </a:xfrm>
            <a:prstGeom prst="cube">
              <a:avLst>
                <a:gd name="adj" fmla="val 6153"/>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Interval Data</a:t>
              </a:r>
            </a:p>
            <a:p>
              <a:pPr algn="ctr" eaLnBrk="1" hangingPunct="1">
                <a:spcBef>
                  <a:spcPct val="0"/>
                </a:spcBef>
                <a:buFontTx/>
                <a:buNone/>
              </a:pPr>
              <a:r>
                <a:rPr lang="en-US" altLang="en-US" sz="1400" b="0">
                  <a:latin typeface="Times New Roman" panose="02020603050405020304" pitchFamily="18" charset="0"/>
                </a:rPr>
                <a:t>Energy Usage</a:t>
              </a:r>
            </a:p>
          </p:txBody>
        </p:sp>
        <p:sp>
          <p:nvSpPr>
            <p:cNvPr id="10" name="AutoShape 9"/>
            <p:cNvSpPr>
              <a:spLocks noChangeArrowheads="1"/>
            </p:cNvSpPr>
            <p:nvPr/>
          </p:nvSpPr>
          <p:spPr bwMode="auto">
            <a:xfrm>
              <a:off x="3507" y="1320"/>
              <a:ext cx="1568" cy="384"/>
            </a:xfrm>
            <a:prstGeom prst="cube">
              <a:avLst>
                <a:gd name="adj" fmla="val 33111"/>
              </a:avLst>
            </a:prstGeom>
            <a:solidFill>
              <a:srgbClr val="CCFF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Losses:</a:t>
              </a:r>
            </a:p>
            <a:p>
              <a:pPr algn="ctr" eaLnBrk="1" hangingPunct="1">
                <a:spcBef>
                  <a:spcPct val="0"/>
                </a:spcBef>
                <a:buFontTx/>
                <a:buNone/>
              </a:pPr>
              <a:r>
                <a:rPr lang="en-US" altLang="en-US" sz="1400" b="0">
                  <a:latin typeface="Times New Roman" panose="02020603050405020304" pitchFamily="18" charset="0"/>
                </a:rPr>
                <a:t>Transmission &amp; Distribution</a:t>
              </a:r>
            </a:p>
          </p:txBody>
        </p:sp>
        <p:sp>
          <p:nvSpPr>
            <p:cNvPr id="11" name="AutoShape 10"/>
            <p:cNvSpPr>
              <a:spLocks noChangeArrowheads="1"/>
            </p:cNvSpPr>
            <p:nvPr/>
          </p:nvSpPr>
          <p:spPr bwMode="auto">
            <a:xfrm>
              <a:off x="3515" y="1056"/>
              <a:ext cx="1568" cy="370"/>
            </a:xfrm>
            <a:prstGeom prst="cube">
              <a:avLst>
                <a:gd name="adj" fmla="val 33111"/>
              </a:avLst>
            </a:prstGeom>
            <a:solidFill>
              <a:srgbClr val="FF99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dirty="0" smtClean="0">
                  <a:latin typeface="Times New Roman" panose="02020603050405020304" pitchFamily="18" charset="0"/>
                </a:rPr>
                <a:t>Unaccounted for Energy (UFE)</a:t>
              </a:r>
              <a:endParaRPr lang="en-US" altLang="en-US" sz="1400" b="0" dirty="0">
                <a:latin typeface="Times New Roman" panose="02020603050405020304" pitchFamily="18" charset="0"/>
              </a:endParaRPr>
            </a:p>
          </p:txBody>
        </p:sp>
      </p:grpSp>
      <p:sp>
        <p:nvSpPr>
          <p:cNvPr id="12" name="Text Box 32"/>
          <p:cNvSpPr txBox="1">
            <a:spLocks noChangeArrowheads="1"/>
          </p:cNvSpPr>
          <p:nvPr/>
        </p:nvSpPr>
        <p:spPr bwMode="ltGray">
          <a:xfrm>
            <a:off x="3727767" y="3657600"/>
            <a:ext cx="1229824"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400" b="0" dirty="0" smtClean="0"/>
              <a:t>Generation</a:t>
            </a:r>
            <a:endParaRPr lang="en-US" altLang="en-US" sz="1400" b="0" dirty="0"/>
          </a:p>
          <a:p>
            <a:pPr eaLnBrk="1" hangingPunct="1">
              <a:spcBef>
                <a:spcPct val="0"/>
              </a:spcBef>
              <a:buFontTx/>
              <a:buNone/>
            </a:pPr>
            <a:r>
              <a:rPr lang="en-US" altLang="en-US" sz="1400" b="0" dirty="0"/>
              <a:t>Compared to</a:t>
            </a:r>
          </a:p>
          <a:p>
            <a:pPr eaLnBrk="1" hangingPunct="1">
              <a:spcBef>
                <a:spcPct val="0"/>
              </a:spcBef>
              <a:buFontTx/>
              <a:buNone/>
            </a:pPr>
            <a:r>
              <a:rPr lang="en-US" altLang="en-US" sz="1400" b="0" dirty="0"/>
              <a:t>Load Buildup</a:t>
            </a:r>
          </a:p>
        </p:txBody>
      </p:sp>
      <p:sp>
        <p:nvSpPr>
          <p:cNvPr id="13" name="TextBox 15"/>
          <p:cNvSpPr txBox="1">
            <a:spLocks noChangeArrowheads="1"/>
          </p:cNvSpPr>
          <p:nvPr/>
        </p:nvSpPr>
        <p:spPr bwMode="auto">
          <a:xfrm>
            <a:off x="3886200" y="1425742"/>
            <a:ext cx="1752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600" b="0" dirty="0">
                <a:latin typeface="Times New Roman" panose="02020603050405020304" pitchFamily="18" charset="0"/>
              </a:rPr>
              <a:t>GAP - - - - - - &gt;</a:t>
            </a:r>
          </a:p>
        </p:txBody>
      </p:sp>
    </p:spTree>
    <p:extLst>
      <p:ext uri="{BB962C8B-B14F-4D97-AF65-F5344CB8AC3E}">
        <p14:creationId xmlns:p14="http://schemas.microsoft.com/office/powerpoint/2010/main" val="26569915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Load Aggregation – Lowest Level Segments (LLS)</a:t>
            </a:r>
            <a:endParaRPr lang="en-US" sz="2400" b="1" dirty="0">
              <a:solidFill>
                <a:schemeClr val="accent1"/>
              </a:solidFill>
            </a:endParaRPr>
          </a:p>
        </p:txBody>
      </p:sp>
      <p:sp>
        <p:nvSpPr>
          <p:cNvPr id="3" name="Content Placeholder 2"/>
          <p:cNvSpPr>
            <a:spLocks noGrp="1"/>
          </p:cNvSpPr>
          <p:nvPr>
            <p:ph idx="1"/>
          </p:nvPr>
        </p:nvSpPr>
        <p:spPr>
          <a:xfrm>
            <a:off x="304800" y="1066800"/>
            <a:ext cx="8534400" cy="4876800"/>
          </a:xfrm>
        </p:spPr>
        <p:txBody>
          <a:bodyPr/>
          <a:lstStyle/>
          <a:p>
            <a:pPr>
              <a:lnSpc>
                <a:spcPts val="2400"/>
              </a:lnSpc>
            </a:pPr>
            <a:r>
              <a:rPr lang="en-US" sz="2000" dirty="0"/>
              <a:t>LLS Data Stored with </a:t>
            </a:r>
            <a:r>
              <a:rPr lang="en-US" sz="2000" dirty="0" smtClean="0"/>
              <a:t>Twelve Identifying </a:t>
            </a:r>
            <a:r>
              <a:rPr lang="en-US" sz="2000" dirty="0"/>
              <a:t>Attributes</a:t>
            </a:r>
          </a:p>
          <a:p>
            <a:pPr lvl="1">
              <a:lnSpc>
                <a:spcPts val="2400"/>
              </a:lnSpc>
            </a:pPr>
            <a:r>
              <a:rPr lang="en-US" sz="1400" dirty="0"/>
              <a:t>REP, QSE, PROFILE TYPE, WEATHER ZONE, METER TYPE, WEATHER SENSITIVITY, TOU CLASS, LOSS CODE, UFE ZONE, LOAD ZONE, </a:t>
            </a:r>
            <a:r>
              <a:rPr lang="en-US" sz="1600" dirty="0">
                <a:solidFill>
                  <a:srgbClr val="0000FF"/>
                </a:solidFill>
              </a:rPr>
              <a:t>TDSP</a:t>
            </a:r>
            <a:r>
              <a:rPr lang="en-US" sz="1400" dirty="0"/>
              <a:t>, </a:t>
            </a:r>
            <a:r>
              <a:rPr lang="en-US" sz="1400" dirty="0" smtClean="0"/>
              <a:t>METHOD</a:t>
            </a:r>
          </a:p>
          <a:p>
            <a:pPr lvl="2">
              <a:lnSpc>
                <a:spcPts val="2400"/>
              </a:lnSpc>
            </a:pPr>
            <a:r>
              <a:rPr lang="en-US" sz="1200" dirty="0" smtClean="0"/>
              <a:t>Example: </a:t>
            </a:r>
            <a:r>
              <a:rPr lang="en-US" sz="1200" dirty="0"/>
              <a:t>LSEGUNADJ_108_7_BUSIDRRQ_SCENT_IDR_NWS_NOTOU_T_U1_LZ_CPS_122_NLA</a:t>
            </a:r>
            <a:endParaRPr lang="en-US" sz="1200" dirty="0" smtClean="0"/>
          </a:p>
          <a:p>
            <a:pPr marL="457200" lvl="1" indent="0">
              <a:lnSpc>
                <a:spcPts val="2400"/>
              </a:lnSpc>
              <a:buNone/>
            </a:pPr>
            <a:endParaRPr lang="en-US" sz="2000" dirty="0" smtClean="0"/>
          </a:p>
          <a:p>
            <a:pPr>
              <a:lnSpc>
                <a:spcPts val="2400"/>
              </a:lnSpc>
            </a:pPr>
            <a:r>
              <a:rPr lang="en-US" sz="2000" dirty="0" smtClean="0"/>
              <a:t>Data Computed at Four Distinct Levels</a:t>
            </a:r>
          </a:p>
          <a:p>
            <a:pPr lvl="1">
              <a:lnSpc>
                <a:spcPts val="2400"/>
              </a:lnSpc>
            </a:pPr>
            <a:r>
              <a:rPr lang="en-US" sz="1400" dirty="0" smtClean="0"/>
              <a:t>Unadjusted (LSEGUNADJ)</a:t>
            </a:r>
          </a:p>
          <a:p>
            <a:pPr lvl="1">
              <a:lnSpc>
                <a:spcPts val="2400"/>
              </a:lnSpc>
            </a:pPr>
            <a:r>
              <a:rPr lang="en-US" sz="1400" dirty="0" smtClean="0"/>
              <a:t>Unadjusted + Distribution Losses (LSEGDL)</a:t>
            </a:r>
          </a:p>
          <a:p>
            <a:pPr lvl="1">
              <a:lnSpc>
                <a:spcPts val="2400"/>
              </a:lnSpc>
            </a:pPr>
            <a:r>
              <a:rPr lang="en-US" sz="1400" dirty="0" smtClean="0"/>
              <a:t>Unadjusted + Distribution Losses + Transmission Losses (LSEGTL)</a:t>
            </a:r>
          </a:p>
          <a:p>
            <a:pPr lvl="1">
              <a:spcBef>
                <a:spcPts val="340"/>
              </a:spcBef>
            </a:pPr>
            <a:r>
              <a:rPr lang="en-US" sz="1400" dirty="0" smtClean="0"/>
              <a:t>Unadjusted + Distribution Losses + Transmission Losses + UFE (LSEGUFE)</a:t>
            </a:r>
          </a:p>
          <a:p>
            <a:pPr marL="457200" lvl="1" indent="0">
              <a:spcBef>
                <a:spcPts val="340"/>
              </a:spcBef>
              <a:buNone/>
            </a:pPr>
            <a:endParaRPr lang="en-US" sz="2000" dirty="0" smtClean="0"/>
          </a:p>
          <a:p>
            <a:pPr>
              <a:spcBef>
                <a:spcPts val="340"/>
              </a:spcBef>
            </a:pPr>
            <a:r>
              <a:rPr lang="en-US" sz="2000" b="1" dirty="0" smtClean="0"/>
              <a:t>LSEGUFE</a:t>
            </a:r>
            <a:r>
              <a:rPr lang="en-US" sz="2000" dirty="0" smtClean="0"/>
              <a:t> </a:t>
            </a:r>
            <a:r>
              <a:rPr lang="en-US" sz="2000" dirty="0"/>
              <a:t>d</a:t>
            </a:r>
            <a:r>
              <a:rPr lang="en-US" sz="2000" dirty="0" smtClean="0"/>
              <a:t>ata is the source for all load aggregations required for the ERCOT wholesale settlement process (RTAML, LRS, HLRS…)</a:t>
            </a:r>
          </a:p>
          <a:p>
            <a:pPr lvl="1">
              <a:lnSpc>
                <a:spcPts val="2400"/>
              </a:lnSpc>
            </a:pPr>
            <a:r>
              <a:rPr lang="en-US" sz="1400" dirty="0" smtClean="0"/>
              <a:t>Sum of all LSEGUFE = ERCOT Generation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April 2018 WMS Meeting</a:t>
            </a:r>
            <a:endParaRPr lang="en-US"/>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4CP Calculation (Prior to NPRR830)</a:t>
            </a:r>
            <a:endParaRPr lang="en-US" sz="2400" b="1" dirty="0">
              <a:solidFill>
                <a:schemeClr val="accent1"/>
              </a:solidFill>
            </a:endParaRPr>
          </a:p>
        </p:txBody>
      </p:sp>
      <p:sp>
        <p:nvSpPr>
          <p:cNvPr id="3" name="Content Placeholder 2"/>
          <p:cNvSpPr>
            <a:spLocks noGrp="1"/>
          </p:cNvSpPr>
          <p:nvPr>
            <p:ph idx="1"/>
          </p:nvPr>
        </p:nvSpPr>
        <p:spPr>
          <a:xfrm>
            <a:off x="304800" y="1215231"/>
            <a:ext cx="8534400" cy="4876800"/>
          </a:xfrm>
        </p:spPr>
        <p:txBody>
          <a:bodyPr/>
          <a:lstStyle/>
          <a:p>
            <a:r>
              <a:rPr lang="en-US" sz="2000" dirty="0" smtClean="0"/>
              <a:t>ERCOT 4CP Load</a:t>
            </a:r>
          </a:p>
          <a:p>
            <a:pPr lvl="1"/>
            <a:r>
              <a:rPr lang="en-US" sz="1600" dirty="0" smtClean="0"/>
              <a:t>Sum of LSEGUFE minus</a:t>
            </a:r>
          </a:p>
          <a:p>
            <a:pPr lvl="2"/>
            <a:r>
              <a:rPr lang="en-US" sz="1600" dirty="0" smtClean="0"/>
              <a:t>DC Tie Exports</a:t>
            </a:r>
          </a:p>
          <a:p>
            <a:pPr lvl="2"/>
            <a:r>
              <a:rPr lang="en-US" sz="1600" dirty="0" smtClean="0"/>
              <a:t>Wholesale Storage Load</a:t>
            </a:r>
          </a:p>
          <a:p>
            <a:pPr lvl="2"/>
            <a:r>
              <a:rPr lang="en-US" sz="1600" dirty="0" smtClean="0">
                <a:solidFill>
                  <a:schemeClr val="tx2"/>
                </a:solidFill>
              </a:rPr>
              <a:t>BLT Exports</a:t>
            </a:r>
          </a:p>
          <a:p>
            <a:pPr marL="914400" lvl="2" indent="0">
              <a:buNone/>
            </a:pPr>
            <a:endParaRPr lang="en-US" sz="1600" dirty="0">
              <a:solidFill>
                <a:schemeClr val="tx2"/>
              </a:solidFill>
            </a:endParaRPr>
          </a:p>
          <a:p>
            <a:r>
              <a:rPr lang="en-US" sz="2000" dirty="0" smtClean="0"/>
              <a:t>TDSP 4CP </a:t>
            </a:r>
            <a:r>
              <a:rPr lang="en-US" sz="2000" dirty="0"/>
              <a:t>Load</a:t>
            </a:r>
          </a:p>
          <a:p>
            <a:pPr lvl="1"/>
            <a:r>
              <a:rPr lang="en-US" sz="1600" dirty="0"/>
              <a:t>Sum of LSEGUFE </a:t>
            </a:r>
            <a:r>
              <a:rPr lang="en-US" sz="1600" dirty="0" smtClean="0">
                <a:solidFill>
                  <a:srgbClr val="0000FF"/>
                </a:solidFill>
              </a:rPr>
              <a:t>grouped by TDSP </a:t>
            </a:r>
            <a:r>
              <a:rPr lang="en-US" sz="1600" dirty="0" smtClean="0"/>
              <a:t>minus</a:t>
            </a:r>
            <a:endParaRPr lang="en-US" sz="1600" dirty="0"/>
          </a:p>
          <a:p>
            <a:pPr lvl="2"/>
            <a:r>
              <a:rPr lang="en-US" sz="1600" dirty="0"/>
              <a:t>DC Tie Exports</a:t>
            </a:r>
          </a:p>
          <a:p>
            <a:pPr lvl="2"/>
            <a:r>
              <a:rPr lang="en-US" sz="1600" dirty="0" smtClean="0"/>
              <a:t>Wholesale </a:t>
            </a:r>
            <a:r>
              <a:rPr lang="en-US" sz="1600" dirty="0"/>
              <a:t>Storage Load</a:t>
            </a:r>
          </a:p>
          <a:p>
            <a:pPr lvl="2"/>
            <a:r>
              <a:rPr lang="en-US" sz="1600" dirty="0"/>
              <a:t>BLT </a:t>
            </a:r>
            <a:r>
              <a:rPr lang="en-US" sz="1600" dirty="0" smtClean="0"/>
              <a:t>Exports</a:t>
            </a:r>
          </a:p>
          <a:p>
            <a:pPr marL="914400" lvl="2" indent="0">
              <a:buNone/>
            </a:pPr>
            <a:endParaRPr lang="en-US" sz="1600" dirty="0"/>
          </a:p>
          <a:p>
            <a:r>
              <a:rPr lang="en-US" sz="2000" dirty="0"/>
              <a:t>ERCOT 4CP Load = Sum of TDSP 4CP Load </a:t>
            </a:r>
          </a:p>
          <a:p>
            <a:pPr>
              <a:lnSpc>
                <a:spcPct val="150000"/>
              </a:lnSpc>
            </a:pPr>
            <a:endParaRPr lang="en-US" sz="2000" dirty="0" smtClean="0">
              <a:solidFill>
                <a:schemeClr val="tx2"/>
              </a:solidFill>
            </a:endParaRPr>
          </a:p>
          <a:p>
            <a:pPr marL="0" indent="0">
              <a:lnSpc>
                <a:spcPct val="150000"/>
              </a:lnSpc>
              <a:buNone/>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April 2018 WMS Meeting</a:t>
            </a:r>
            <a:endParaRPr lang="en-US"/>
          </a:p>
        </p:txBody>
      </p:sp>
    </p:spTree>
    <p:extLst>
      <p:ext uri="{BB962C8B-B14F-4D97-AF65-F5344CB8AC3E}">
        <p14:creationId xmlns:p14="http://schemas.microsoft.com/office/powerpoint/2010/main" val="3320373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4CP Calculation (Post NPRR830)</a:t>
            </a:r>
            <a:endParaRPr lang="en-US" sz="2400"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r>
              <a:rPr lang="en-US" sz="2000" dirty="0" smtClean="0"/>
              <a:t>ERCOT </a:t>
            </a:r>
            <a:r>
              <a:rPr lang="en-US" sz="2000" dirty="0"/>
              <a:t>4CP </a:t>
            </a:r>
            <a:r>
              <a:rPr lang="en-US" sz="2000" dirty="0" smtClean="0"/>
              <a:t>Load (ERCOT Native Load)</a:t>
            </a:r>
          </a:p>
          <a:p>
            <a:pPr lvl="1"/>
            <a:r>
              <a:rPr lang="en-US" sz="1800" dirty="0" smtClean="0"/>
              <a:t>Internal Generation + BLT Imports + Actual DC Tie Imports – BLT Exports – Actual DC Tie Exports - WSL </a:t>
            </a:r>
            <a:endParaRPr lang="en-US" sz="1800" dirty="0"/>
          </a:p>
          <a:p>
            <a:r>
              <a:rPr lang="en-US" sz="2000" dirty="0" smtClean="0">
                <a:solidFill>
                  <a:schemeClr val="tx2"/>
                </a:solidFill>
              </a:rPr>
              <a:t>New ERCOT 4CP load </a:t>
            </a:r>
            <a:r>
              <a:rPr lang="en-US" sz="2000" dirty="0"/>
              <a:t>n</a:t>
            </a:r>
            <a:r>
              <a:rPr lang="en-US" sz="2000" dirty="0" smtClean="0">
                <a:solidFill>
                  <a:schemeClr val="tx2"/>
                </a:solidFill>
              </a:rPr>
              <a:t>ot equivalent to Old ERCOT 4CP load (more on this later)</a:t>
            </a:r>
            <a:endParaRPr lang="en-US" sz="2000" dirty="0">
              <a:solidFill>
                <a:schemeClr val="tx2"/>
              </a:solidFill>
            </a:endParaRPr>
          </a:p>
          <a:p>
            <a:r>
              <a:rPr lang="en-US" sz="2000" dirty="0" smtClean="0">
                <a:solidFill>
                  <a:schemeClr val="tx2"/>
                </a:solidFill>
              </a:rPr>
              <a:t>Adjustment must </a:t>
            </a:r>
            <a:r>
              <a:rPr lang="en-US" sz="2000" dirty="0"/>
              <a:t>b</a:t>
            </a:r>
            <a:r>
              <a:rPr lang="en-US" sz="2000" dirty="0" smtClean="0">
                <a:solidFill>
                  <a:schemeClr val="tx2"/>
                </a:solidFill>
              </a:rPr>
              <a:t>e </a:t>
            </a:r>
            <a:r>
              <a:rPr lang="en-US" sz="2000" dirty="0"/>
              <a:t>a</a:t>
            </a:r>
            <a:r>
              <a:rPr lang="en-US" sz="2000" dirty="0" smtClean="0">
                <a:solidFill>
                  <a:schemeClr val="tx2"/>
                </a:solidFill>
              </a:rPr>
              <a:t>pplied </a:t>
            </a:r>
            <a:r>
              <a:rPr lang="en-US" sz="2000" dirty="0"/>
              <a:t>t</a:t>
            </a:r>
            <a:r>
              <a:rPr lang="en-US" sz="2000" dirty="0" smtClean="0">
                <a:solidFill>
                  <a:schemeClr val="tx2"/>
                </a:solidFill>
              </a:rPr>
              <a:t>o the Old TDSP 4CP load </a:t>
            </a:r>
            <a:r>
              <a:rPr lang="en-US" sz="2000" dirty="0"/>
              <a:t>s</a:t>
            </a:r>
            <a:r>
              <a:rPr lang="en-US" sz="2000" dirty="0" smtClean="0">
                <a:solidFill>
                  <a:schemeClr val="tx2"/>
                </a:solidFill>
              </a:rPr>
              <a:t>o </a:t>
            </a:r>
            <a:r>
              <a:rPr lang="en-US" sz="2000" dirty="0"/>
              <a:t>t</a:t>
            </a:r>
            <a:r>
              <a:rPr lang="en-US" sz="2000" dirty="0" smtClean="0">
                <a:solidFill>
                  <a:schemeClr val="tx2"/>
                </a:solidFill>
              </a:rPr>
              <a:t>hat the sum </a:t>
            </a:r>
            <a:r>
              <a:rPr lang="en-US" sz="2000" dirty="0"/>
              <a:t>e</a:t>
            </a:r>
            <a:r>
              <a:rPr lang="en-US" sz="2000" dirty="0" smtClean="0">
                <a:solidFill>
                  <a:schemeClr val="tx2"/>
                </a:solidFill>
              </a:rPr>
              <a:t>quals New ERCOT 4CP load (P.U.C. SUBST. R. 25.192)</a:t>
            </a:r>
          </a:p>
          <a:p>
            <a:r>
              <a:rPr lang="en-US" sz="2000" dirty="0" smtClean="0"/>
              <a:t>Adjustment Amount = </a:t>
            </a:r>
            <a:r>
              <a:rPr lang="en-US" sz="2000" dirty="0"/>
              <a:t>New </a:t>
            </a:r>
            <a:r>
              <a:rPr lang="en-US" sz="2000" dirty="0" smtClean="0"/>
              <a:t>ERCOT </a:t>
            </a:r>
            <a:r>
              <a:rPr lang="en-US" sz="2000" dirty="0"/>
              <a:t>4CP </a:t>
            </a:r>
            <a:r>
              <a:rPr lang="en-US" sz="2000" dirty="0" smtClean="0"/>
              <a:t>Load – Old ERCOT 4CP Load</a:t>
            </a:r>
          </a:p>
          <a:p>
            <a:r>
              <a:rPr lang="en-US" sz="2000" dirty="0" smtClean="0"/>
              <a:t>New TDSP 4CP Load =</a:t>
            </a:r>
            <a:endParaRPr lang="en-US" sz="2000" dirty="0"/>
          </a:p>
          <a:p>
            <a:pPr marL="0" indent="0">
              <a:buNone/>
            </a:pPr>
            <a:r>
              <a:rPr lang="en-US" sz="1600" dirty="0" smtClean="0">
                <a:solidFill>
                  <a:srgbClr val="0000FF"/>
                </a:solidFill>
              </a:rPr>
              <a:t>(</a:t>
            </a:r>
            <a:r>
              <a:rPr lang="en-US" sz="1600" dirty="0" smtClean="0"/>
              <a:t>Old TDSP 4CP Load / Old ERCOT 4CP Load</a:t>
            </a:r>
            <a:r>
              <a:rPr lang="en-US" sz="1600" dirty="0" smtClean="0">
                <a:solidFill>
                  <a:srgbClr val="0000FF"/>
                </a:solidFill>
              </a:rPr>
              <a:t>)</a:t>
            </a:r>
            <a:r>
              <a:rPr lang="en-US" sz="1600" dirty="0" smtClean="0">
                <a:solidFill>
                  <a:schemeClr val="tx1"/>
                </a:solidFill>
              </a:rPr>
              <a:t> </a:t>
            </a:r>
            <a:r>
              <a:rPr lang="en-US" sz="1600" dirty="0" smtClean="0"/>
              <a:t>* Adjustment Amount + </a:t>
            </a:r>
            <a:r>
              <a:rPr lang="en-US" sz="1600" dirty="0"/>
              <a:t>Old TDSP 4CP </a:t>
            </a:r>
            <a:r>
              <a:rPr lang="en-US" sz="1600" dirty="0" smtClean="0"/>
              <a:t>Load</a:t>
            </a:r>
            <a:endParaRPr lang="en-US" sz="1600" dirty="0"/>
          </a:p>
          <a:p>
            <a:r>
              <a:rPr lang="en-US" sz="1800" dirty="0" smtClean="0"/>
              <a:t>2017 </a:t>
            </a:r>
            <a:r>
              <a:rPr lang="en-US" sz="1800" smtClean="0"/>
              <a:t>Adjustment Amounts (MW)</a:t>
            </a:r>
            <a:endParaRPr lang="en-US" sz="1800" dirty="0" smtClean="0"/>
          </a:p>
          <a:p>
            <a:pPr lvl="1"/>
            <a:r>
              <a:rPr lang="en-US" sz="1600" dirty="0" smtClean="0"/>
              <a:t>June: 1.079857</a:t>
            </a:r>
          </a:p>
          <a:p>
            <a:pPr lvl="1"/>
            <a:r>
              <a:rPr lang="en-US" sz="1600" dirty="0" smtClean="0"/>
              <a:t>July: -3.173785</a:t>
            </a:r>
          </a:p>
          <a:p>
            <a:pPr lvl="1"/>
            <a:r>
              <a:rPr lang="en-US" sz="1600" dirty="0" smtClean="0"/>
              <a:t>August: 6.259944</a:t>
            </a:r>
          </a:p>
          <a:p>
            <a:pPr lvl="1"/>
            <a:r>
              <a:rPr lang="en-US" sz="1600" dirty="0" smtClean="0"/>
              <a:t>September: 3.304351</a:t>
            </a:r>
            <a:endParaRPr lang="en-US" sz="1600" dirty="0"/>
          </a:p>
          <a:p>
            <a:pPr marL="0" indent="0">
              <a:buNone/>
            </a:pPr>
            <a:endParaRPr lang="en-US" sz="1800" dirty="0"/>
          </a:p>
          <a:p>
            <a:pPr marL="0" indent="0">
              <a:lnSpc>
                <a:spcPct val="150000"/>
              </a:lnSpc>
              <a:buNone/>
            </a:pPr>
            <a:endParaRPr lang="en-US" sz="2000" dirty="0" smtClean="0">
              <a:solidFill>
                <a:schemeClr val="tx2"/>
              </a:solidFill>
            </a:endParaRPr>
          </a:p>
          <a:p>
            <a:pPr marL="0" indent="0">
              <a:lnSpc>
                <a:spcPct val="150000"/>
              </a:lnSpc>
              <a:buNone/>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April 2018 WMS Meeting</a:t>
            </a:r>
            <a:endParaRPr lang="en-US"/>
          </a:p>
        </p:txBody>
      </p:sp>
    </p:spTree>
    <p:extLst>
      <p:ext uri="{BB962C8B-B14F-4D97-AF65-F5344CB8AC3E}">
        <p14:creationId xmlns:p14="http://schemas.microsoft.com/office/powerpoint/2010/main" val="2765209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Old 4CP vs. New 4CP – What is the Difference</a:t>
            </a:r>
            <a:endParaRPr lang="en-US" sz="2400" b="1" dirty="0">
              <a:solidFill>
                <a:schemeClr val="accent1"/>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04800" y="838200"/>
                <a:ext cx="8534400" cy="5181600"/>
              </a:xfrm>
            </p:spPr>
            <p:txBody>
              <a:bodyPr/>
              <a:lstStyle/>
              <a:p>
                <a:pPr marL="0" indent="0">
                  <a:lnSpc>
                    <a:spcPct val="150000"/>
                  </a:lnSpc>
                  <a:buNone/>
                </a:pPr>
                <a:r>
                  <a:rPr lang="en-US" sz="2000" u="sng" dirty="0" smtClean="0"/>
                  <a:t>Old 4CP</a:t>
                </a:r>
                <a:endParaRPr lang="en-US" sz="2000" u="sng" dirty="0">
                  <a:solidFill>
                    <a:schemeClr val="tx2"/>
                  </a:solidFill>
                </a:endParaRPr>
              </a:p>
              <a:p>
                <a14:m>
                  <m:oMath xmlns:m="http://schemas.openxmlformats.org/officeDocument/2006/math">
                    <m:r>
                      <m:rPr>
                        <m:sty m:val="p"/>
                      </m:rPr>
                      <a:rPr lang="en-US" sz="1300" b="0" i="0" smtClean="0">
                        <a:solidFill>
                          <a:srgbClr val="0000FF"/>
                        </a:solidFill>
                        <a:latin typeface="Cambria Math" panose="02040503050406030204" pitchFamily="18" charset="0"/>
                      </a:rPr>
                      <m:t>Σ</m:t>
                    </m:r>
                  </m:oMath>
                </a14:m>
                <a:r>
                  <a:rPr lang="en-US" sz="1300" dirty="0" smtClean="0">
                    <a:solidFill>
                      <a:srgbClr val="0000FF"/>
                    </a:solidFill>
                  </a:rPr>
                  <a:t>LSEGUFE</a:t>
                </a:r>
                <a:r>
                  <a:rPr lang="en-US" sz="1300" dirty="0" smtClean="0">
                    <a:solidFill>
                      <a:schemeClr val="tx2"/>
                    </a:solidFill>
                  </a:rPr>
                  <a:t> – DC Tie Exports – BLT </a:t>
                </a:r>
                <a:r>
                  <a:rPr lang="en-US" sz="1300" dirty="0"/>
                  <a:t>Exports – </a:t>
                </a:r>
                <a:r>
                  <a:rPr lang="en-US" sz="1300" dirty="0" smtClean="0">
                    <a:solidFill>
                      <a:schemeClr val="tx2"/>
                    </a:solidFill>
                  </a:rPr>
                  <a:t>WSL</a:t>
                </a:r>
              </a:p>
              <a:p>
                <a14:m>
                  <m:oMath xmlns:m="http://schemas.openxmlformats.org/officeDocument/2006/math">
                    <m:r>
                      <m:rPr>
                        <m:sty m:val="p"/>
                      </m:rPr>
                      <a:rPr lang="en-US" sz="1300" i="0" smtClean="0">
                        <a:solidFill>
                          <a:srgbClr val="0000FF"/>
                        </a:solidFill>
                        <a:latin typeface="Cambria Math" panose="02040503050406030204" pitchFamily="18" charset="0"/>
                      </a:rPr>
                      <m:t>Σ</m:t>
                    </m:r>
                  </m:oMath>
                </a14:m>
                <a:r>
                  <a:rPr lang="en-US" sz="1300" dirty="0" smtClean="0">
                    <a:solidFill>
                      <a:srgbClr val="0000FF"/>
                    </a:solidFill>
                  </a:rPr>
                  <a:t>GSITETOT</a:t>
                </a:r>
                <a:r>
                  <a:rPr lang="en-US" sz="1300" baseline="-25000" dirty="0" smtClean="0">
                    <a:solidFill>
                      <a:srgbClr val="0000FF"/>
                    </a:solidFill>
                  </a:rPr>
                  <a:t>(Internal Generation &amp; BLT Imports) </a:t>
                </a:r>
                <a:r>
                  <a:rPr lang="en-US" sz="1300" dirty="0" smtClean="0">
                    <a:solidFill>
                      <a:srgbClr val="0000FF"/>
                    </a:solidFill>
                  </a:rPr>
                  <a:t> + </a:t>
                </a:r>
                <a14:m>
                  <m:oMath xmlns:m="http://schemas.openxmlformats.org/officeDocument/2006/math">
                    <m:r>
                      <m:rPr>
                        <m:sty m:val="p"/>
                      </m:rPr>
                      <a:rPr lang="en-US" sz="1300" b="0" i="0" dirty="0" smtClean="0">
                        <a:solidFill>
                          <a:srgbClr val="0000FF"/>
                        </a:solidFill>
                        <a:latin typeface="Cambria Math" panose="02040503050406030204" pitchFamily="18" charset="0"/>
                      </a:rPr>
                      <m:t>Σ</m:t>
                    </m:r>
                  </m:oMath>
                </a14:m>
                <a:r>
                  <a:rPr lang="en-US" sz="1300" dirty="0" smtClean="0">
                    <a:solidFill>
                      <a:srgbClr val="0000FF"/>
                    </a:solidFill>
                  </a:rPr>
                  <a:t>GTOTDC</a:t>
                </a:r>
                <a:r>
                  <a:rPr lang="en-US" sz="1300" baseline="-25000" dirty="0" smtClean="0">
                    <a:solidFill>
                      <a:srgbClr val="0000FF"/>
                    </a:solidFill>
                  </a:rPr>
                  <a:t>(DC Tie Import Schedules)</a:t>
                </a:r>
                <a:r>
                  <a:rPr lang="en-US" sz="1300" dirty="0" smtClean="0">
                    <a:solidFill>
                      <a:srgbClr val="0000FF"/>
                    </a:solidFill>
                  </a:rPr>
                  <a:t> </a:t>
                </a:r>
                <a:r>
                  <a:rPr lang="en-US" sz="1300" dirty="0"/>
                  <a:t>– </a:t>
                </a:r>
                <a:r>
                  <a:rPr lang="en-US" sz="1300" dirty="0">
                    <a:solidFill>
                      <a:schemeClr val="accent3">
                        <a:lumMod val="75000"/>
                      </a:schemeClr>
                    </a:solidFill>
                  </a:rPr>
                  <a:t>DC Tie Exports </a:t>
                </a:r>
                <a:r>
                  <a:rPr lang="en-US" sz="1300" dirty="0"/>
                  <a:t>– BLT Exports – WSL</a:t>
                </a:r>
              </a:p>
              <a:p>
                <a14:m>
                  <m:oMath xmlns:m="http://schemas.openxmlformats.org/officeDocument/2006/math">
                    <m:r>
                      <m:rPr>
                        <m:sty m:val="p"/>
                      </m:rPr>
                      <a:rPr lang="en-US" sz="1300" smtClean="0">
                        <a:solidFill>
                          <a:schemeClr val="tx2"/>
                        </a:solidFill>
                        <a:latin typeface="Cambria Math" panose="02040503050406030204" pitchFamily="18" charset="0"/>
                      </a:rPr>
                      <m:t>Σ</m:t>
                    </m:r>
                  </m:oMath>
                </a14:m>
                <a:r>
                  <a:rPr lang="en-US" sz="1300" dirty="0">
                    <a:solidFill>
                      <a:schemeClr val="tx2"/>
                    </a:solidFill>
                  </a:rPr>
                  <a:t>GSITETOT</a:t>
                </a:r>
                <a:r>
                  <a:rPr lang="en-US" sz="1300" baseline="-25000" dirty="0"/>
                  <a:t> </a:t>
                </a:r>
                <a:r>
                  <a:rPr lang="en-US" sz="1300" dirty="0" smtClean="0">
                    <a:solidFill>
                      <a:schemeClr val="tx2"/>
                    </a:solidFill>
                  </a:rPr>
                  <a:t>+ </a:t>
                </a:r>
                <a14:m>
                  <m:oMath xmlns:m="http://schemas.openxmlformats.org/officeDocument/2006/math">
                    <m:r>
                      <m:rPr>
                        <m:sty m:val="p"/>
                      </m:rPr>
                      <a:rPr lang="en-US" sz="1300" dirty="0">
                        <a:solidFill>
                          <a:schemeClr val="tx2"/>
                        </a:solidFill>
                        <a:latin typeface="Cambria Math" panose="02040503050406030204" pitchFamily="18" charset="0"/>
                      </a:rPr>
                      <m:t>Σ</m:t>
                    </m:r>
                  </m:oMath>
                </a14:m>
                <a:r>
                  <a:rPr lang="en-US" sz="1300" dirty="0">
                    <a:solidFill>
                      <a:schemeClr val="tx2"/>
                    </a:solidFill>
                  </a:rPr>
                  <a:t>GTOTDC </a:t>
                </a:r>
                <a:r>
                  <a:rPr lang="en-US" sz="1300" dirty="0"/>
                  <a:t>– </a:t>
                </a:r>
                <a:r>
                  <a:rPr lang="en-US" sz="1400" dirty="0" smtClean="0">
                    <a:solidFill>
                      <a:srgbClr val="FF0000"/>
                    </a:solidFill>
                  </a:rPr>
                  <a:t>[</a:t>
                </a:r>
                <a:r>
                  <a:rPr lang="en-US" sz="1300" dirty="0" smtClean="0">
                    <a:solidFill>
                      <a:schemeClr val="accent3">
                        <a:lumMod val="75000"/>
                      </a:schemeClr>
                    </a:solidFill>
                  </a:rPr>
                  <a:t>DC </a:t>
                </a:r>
                <a:r>
                  <a:rPr lang="en-US" sz="1300" dirty="0">
                    <a:solidFill>
                      <a:schemeClr val="accent3">
                        <a:lumMod val="75000"/>
                      </a:schemeClr>
                    </a:solidFill>
                  </a:rPr>
                  <a:t>Tie </a:t>
                </a:r>
                <a:r>
                  <a:rPr lang="en-US" sz="1300" dirty="0" smtClean="0">
                    <a:solidFill>
                      <a:schemeClr val="accent3">
                        <a:lumMod val="75000"/>
                      </a:schemeClr>
                    </a:solidFill>
                  </a:rPr>
                  <a:t>Exports</a:t>
                </a:r>
                <a:r>
                  <a:rPr lang="en-US" sz="1300" baseline="-25000" dirty="0" smtClean="0">
                    <a:solidFill>
                      <a:schemeClr val="accent3">
                        <a:lumMod val="75000"/>
                      </a:schemeClr>
                    </a:solidFill>
                  </a:rPr>
                  <a:t>(</a:t>
                </a:r>
                <a:r>
                  <a:rPr lang="en-US" sz="1300" baseline="-25000" dirty="0" err="1" smtClean="0">
                    <a:solidFill>
                      <a:schemeClr val="accent3">
                        <a:lumMod val="75000"/>
                      </a:schemeClr>
                    </a:solidFill>
                  </a:rPr>
                  <a:t>Unadjusted+TL+UFE</a:t>
                </a:r>
                <a:r>
                  <a:rPr lang="en-US" sz="1300" baseline="-25000" dirty="0" smtClean="0">
                    <a:solidFill>
                      <a:schemeClr val="accent3">
                        <a:lumMod val="75000"/>
                      </a:schemeClr>
                    </a:solidFill>
                  </a:rPr>
                  <a:t>)</a:t>
                </a:r>
                <a:r>
                  <a:rPr lang="en-US" sz="1400" dirty="0" smtClean="0">
                    <a:solidFill>
                      <a:srgbClr val="FF0000"/>
                    </a:solidFill>
                  </a:rPr>
                  <a:t>]</a:t>
                </a:r>
                <a:r>
                  <a:rPr lang="en-US" sz="1300" dirty="0" smtClean="0">
                    <a:solidFill>
                      <a:schemeClr val="accent3">
                        <a:lumMod val="75000"/>
                      </a:schemeClr>
                    </a:solidFill>
                  </a:rPr>
                  <a:t> </a:t>
                </a:r>
                <a:r>
                  <a:rPr lang="en-US" sz="1300" dirty="0"/>
                  <a:t>– BLT Exports – WSL</a:t>
                </a:r>
              </a:p>
              <a:p>
                <a14:m>
                  <m:oMath xmlns:m="http://schemas.openxmlformats.org/officeDocument/2006/math">
                    <m:r>
                      <m:rPr>
                        <m:sty m:val="p"/>
                      </m:rPr>
                      <a:rPr lang="en-US" sz="1300">
                        <a:latin typeface="Cambria Math" panose="02040503050406030204" pitchFamily="18" charset="0"/>
                      </a:rPr>
                      <m:t>Σ</m:t>
                    </m:r>
                  </m:oMath>
                </a14:m>
                <a:r>
                  <a:rPr lang="en-US" sz="1300" dirty="0"/>
                  <a:t>GSITETOT</a:t>
                </a:r>
                <a:r>
                  <a:rPr lang="en-US" sz="1300" baseline="-25000" dirty="0"/>
                  <a:t> </a:t>
                </a:r>
                <a:r>
                  <a:rPr lang="en-US" sz="1300" dirty="0"/>
                  <a:t>+ </a:t>
                </a:r>
                <a14:m>
                  <m:oMath xmlns:m="http://schemas.openxmlformats.org/officeDocument/2006/math">
                    <m:r>
                      <a:rPr lang="en-US" sz="1400" b="0" i="0" dirty="0" smtClean="0">
                        <a:solidFill>
                          <a:srgbClr val="00B0F0"/>
                        </a:solidFill>
                        <a:latin typeface="Cambria Math" panose="02040503050406030204" pitchFamily="18" charset="0"/>
                      </a:rPr>
                      <m:t>{</m:t>
                    </m:r>
                    <m:r>
                      <m:rPr>
                        <m:sty m:val="p"/>
                      </m:rPr>
                      <a:rPr lang="en-US" sz="1400" dirty="0">
                        <a:latin typeface="Cambria Math" panose="02040503050406030204" pitchFamily="18" charset="0"/>
                      </a:rPr>
                      <m:t>Σ</m:t>
                    </m:r>
                  </m:oMath>
                </a14:m>
                <a:r>
                  <a:rPr lang="en-US" sz="1300" dirty="0"/>
                  <a:t>GTOTDC – </a:t>
                </a:r>
                <a:r>
                  <a:rPr lang="en-US" sz="1400" dirty="0">
                    <a:solidFill>
                      <a:srgbClr val="FF0000"/>
                    </a:solidFill>
                  </a:rPr>
                  <a:t>[</a:t>
                </a:r>
                <a:r>
                  <a:rPr lang="en-US" sz="1300" dirty="0"/>
                  <a:t>DC Tie </a:t>
                </a:r>
                <a:r>
                  <a:rPr lang="en-US" sz="1300" dirty="0" smtClean="0"/>
                  <a:t>Exports</a:t>
                </a:r>
                <a:r>
                  <a:rPr lang="en-US" sz="1300" baseline="-25000" dirty="0" smtClean="0"/>
                  <a:t>(Unadjusted)</a:t>
                </a:r>
                <a:r>
                  <a:rPr lang="en-US" sz="1400" dirty="0" smtClean="0">
                    <a:solidFill>
                      <a:srgbClr val="00B0F0"/>
                    </a:solidFill>
                  </a:rPr>
                  <a:t>}</a:t>
                </a:r>
                <a:r>
                  <a:rPr lang="en-US" sz="1300" baseline="-25000" dirty="0" smtClean="0"/>
                  <a:t> </a:t>
                </a:r>
                <a:r>
                  <a:rPr lang="en-US" sz="1300" dirty="0"/>
                  <a:t>–</a:t>
                </a:r>
                <a:r>
                  <a:rPr lang="en-US" sz="1300" dirty="0" smtClean="0"/>
                  <a:t> </a:t>
                </a:r>
                <a:r>
                  <a:rPr lang="en-US" sz="1300" dirty="0"/>
                  <a:t>DC Tie </a:t>
                </a:r>
                <a:r>
                  <a:rPr lang="en-US" sz="1300" dirty="0" smtClean="0"/>
                  <a:t>Exports</a:t>
                </a:r>
                <a:r>
                  <a:rPr lang="en-US" sz="1300" baseline="-25000" dirty="0" smtClean="0"/>
                  <a:t>(TL+UFE</a:t>
                </a:r>
                <a:r>
                  <a:rPr lang="en-US" sz="1300" baseline="-25000" dirty="0"/>
                  <a:t>)</a:t>
                </a:r>
                <a:r>
                  <a:rPr lang="en-US" sz="1400" dirty="0">
                    <a:solidFill>
                      <a:srgbClr val="FF0000"/>
                    </a:solidFill>
                  </a:rPr>
                  <a:t>]</a:t>
                </a:r>
                <a:r>
                  <a:rPr lang="en-US" sz="1300" dirty="0">
                    <a:solidFill>
                      <a:schemeClr val="accent3">
                        <a:lumMod val="75000"/>
                      </a:schemeClr>
                    </a:solidFill>
                  </a:rPr>
                  <a:t> </a:t>
                </a:r>
                <a:r>
                  <a:rPr lang="en-US" sz="1300" dirty="0"/>
                  <a:t>– BLT Exports – WSL</a:t>
                </a:r>
              </a:p>
              <a:p>
                <a14:m>
                  <m:oMath xmlns:m="http://schemas.openxmlformats.org/officeDocument/2006/math">
                    <m:r>
                      <m:rPr>
                        <m:sty m:val="p"/>
                      </m:rPr>
                      <a:rPr lang="en-US" sz="1300">
                        <a:latin typeface="Cambria Math" panose="02040503050406030204" pitchFamily="18" charset="0"/>
                      </a:rPr>
                      <m:t>Σ</m:t>
                    </m:r>
                  </m:oMath>
                </a14:m>
                <a:r>
                  <a:rPr lang="en-US" sz="1300" dirty="0"/>
                  <a:t>GSITETOT</a:t>
                </a:r>
                <a:r>
                  <a:rPr lang="en-US" sz="1300" baseline="-25000" dirty="0"/>
                  <a:t> </a:t>
                </a:r>
                <a:r>
                  <a:rPr lang="en-US" sz="1300" dirty="0"/>
                  <a:t>+ </a:t>
                </a:r>
                <a14:m>
                  <m:oMath xmlns:m="http://schemas.openxmlformats.org/officeDocument/2006/math">
                    <m:r>
                      <a:rPr lang="en-US" sz="1400" dirty="0">
                        <a:solidFill>
                          <a:srgbClr val="00B0F0"/>
                        </a:solidFill>
                        <a:latin typeface="Cambria Math" panose="02040503050406030204" pitchFamily="18" charset="0"/>
                      </a:rPr>
                      <m:t>{</m:t>
                    </m:r>
                    <m:r>
                      <m:rPr>
                        <m:sty m:val="p"/>
                      </m:rPr>
                      <a:rPr lang="en-US" sz="1400" b="0" i="0" dirty="0" smtClean="0">
                        <a:solidFill>
                          <a:schemeClr val="tx2"/>
                        </a:solidFill>
                        <a:latin typeface="Cambria Math" panose="02040503050406030204" pitchFamily="18" charset="0"/>
                      </a:rPr>
                      <m:t>Net</m:t>
                    </m:r>
                    <m:r>
                      <a:rPr lang="en-US" sz="1400" b="0" i="0" dirty="0" smtClean="0">
                        <a:solidFill>
                          <a:schemeClr val="tx2"/>
                        </a:solidFill>
                        <a:latin typeface="Cambria Math" panose="02040503050406030204" pitchFamily="18" charset="0"/>
                      </a:rPr>
                      <m:t> </m:t>
                    </m:r>
                    <m:r>
                      <m:rPr>
                        <m:sty m:val="p"/>
                      </m:rPr>
                      <a:rPr lang="en-US" sz="1400" b="0" i="0" dirty="0" smtClean="0">
                        <a:solidFill>
                          <a:schemeClr val="tx2"/>
                        </a:solidFill>
                        <a:latin typeface="Cambria Math" panose="02040503050406030204" pitchFamily="18" charset="0"/>
                      </a:rPr>
                      <m:t>Schedule</m:t>
                    </m:r>
                  </m:oMath>
                </a14:m>
                <a:r>
                  <a:rPr lang="en-US" sz="1400" dirty="0">
                    <a:solidFill>
                      <a:srgbClr val="00B0F0"/>
                    </a:solidFill>
                  </a:rPr>
                  <a:t>}</a:t>
                </a:r>
                <a:r>
                  <a:rPr lang="en-US" sz="1300" baseline="-25000" dirty="0"/>
                  <a:t> </a:t>
                </a:r>
                <a:r>
                  <a:rPr lang="en-US" sz="1300" dirty="0"/>
                  <a:t>– DC Tie Exports</a:t>
                </a:r>
                <a:r>
                  <a:rPr lang="en-US" sz="1300" baseline="-25000" dirty="0"/>
                  <a:t>(TL+UFE</a:t>
                </a:r>
                <a:r>
                  <a:rPr lang="en-US" sz="1300" baseline="-25000" dirty="0" smtClean="0"/>
                  <a:t>)</a:t>
                </a:r>
                <a:r>
                  <a:rPr lang="en-US" sz="1300" dirty="0" smtClean="0">
                    <a:solidFill>
                      <a:schemeClr val="accent3">
                        <a:lumMod val="75000"/>
                      </a:schemeClr>
                    </a:solidFill>
                  </a:rPr>
                  <a:t> </a:t>
                </a:r>
                <a:r>
                  <a:rPr lang="en-US" sz="1300" dirty="0"/>
                  <a:t>– BLT Exports – WSL</a:t>
                </a:r>
              </a:p>
              <a:p>
                <a:pPr marL="0" indent="0">
                  <a:buNone/>
                </a:pPr>
                <a:r>
                  <a:rPr lang="en-US" sz="2000" u="sng" dirty="0" smtClean="0"/>
                  <a:t>New 4CP</a:t>
                </a:r>
                <a:endParaRPr lang="en-US" sz="2000" u="sng" dirty="0" smtClean="0">
                  <a:solidFill>
                    <a:srgbClr val="0000FF"/>
                  </a:solidFill>
                </a:endParaRPr>
              </a:p>
              <a:p>
                <a14:m>
                  <m:oMath xmlns:m="http://schemas.openxmlformats.org/officeDocument/2006/math">
                    <m:r>
                      <m:rPr>
                        <m:sty m:val="p"/>
                      </m:rPr>
                      <a:rPr lang="en-US" sz="1300" smtClean="0">
                        <a:latin typeface="Cambria Math" panose="02040503050406030204" pitchFamily="18" charset="0"/>
                      </a:rPr>
                      <m:t>Σ</m:t>
                    </m:r>
                  </m:oMath>
                </a14:m>
                <a:r>
                  <a:rPr lang="en-US" sz="1300" dirty="0"/>
                  <a:t>GSITETOT</a:t>
                </a:r>
                <a:r>
                  <a:rPr lang="en-US" sz="1300" baseline="-25000" dirty="0"/>
                  <a:t> </a:t>
                </a:r>
                <a:r>
                  <a:rPr lang="en-US" sz="1300" dirty="0"/>
                  <a:t>+ </a:t>
                </a:r>
                <a14:m>
                  <m:oMath xmlns:m="http://schemas.openxmlformats.org/officeDocument/2006/math">
                    <m:r>
                      <m:rPr>
                        <m:sty m:val="p"/>
                      </m:rPr>
                      <a:rPr lang="en-US" sz="1300" dirty="0" smtClean="0">
                        <a:solidFill>
                          <a:schemeClr val="accent6">
                            <a:lumMod val="60000"/>
                            <a:lumOff val="40000"/>
                          </a:schemeClr>
                        </a:solidFill>
                        <a:latin typeface="Cambria Math" panose="02040503050406030204" pitchFamily="18" charset="0"/>
                      </a:rPr>
                      <m:t>Net</m:t>
                    </m:r>
                    <m:r>
                      <a:rPr lang="en-US" sz="1300" dirty="0" smtClean="0">
                        <a:solidFill>
                          <a:schemeClr val="accent6">
                            <a:lumMod val="60000"/>
                            <a:lumOff val="40000"/>
                          </a:schemeClr>
                        </a:solidFill>
                        <a:latin typeface="Cambria Math" panose="02040503050406030204" pitchFamily="18" charset="0"/>
                      </a:rPr>
                      <m:t> </m:t>
                    </m:r>
                    <m:r>
                      <m:rPr>
                        <m:sty m:val="p"/>
                      </m:rPr>
                      <a:rPr lang="en-US" sz="1300" b="0" i="0" dirty="0" smtClean="0">
                        <a:solidFill>
                          <a:schemeClr val="accent6">
                            <a:lumMod val="60000"/>
                            <a:lumOff val="40000"/>
                          </a:schemeClr>
                        </a:solidFill>
                        <a:latin typeface="Cambria Math" panose="02040503050406030204" pitchFamily="18" charset="0"/>
                      </a:rPr>
                      <m:t>DC</m:t>
                    </m:r>
                    <m:r>
                      <a:rPr lang="en-US" sz="1300" b="0" i="0" dirty="0" smtClean="0">
                        <a:solidFill>
                          <a:schemeClr val="accent6">
                            <a:lumMod val="60000"/>
                            <a:lumOff val="40000"/>
                          </a:schemeClr>
                        </a:solidFill>
                        <a:latin typeface="Cambria Math" panose="02040503050406030204" pitchFamily="18" charset="0"/>
                      </a:rPr>
                      <m:t> </m:t>
                    </m:r>
                    <m:r>
                      <m:rPr>
                        <m:sty m:val="p"/>
                      </m:rPr>
                      <a:rPr lang="en-US" sz="1300" b="0" i="0" dirty="0" smtClean="0">
                        <a:solidFill>
                          <a:schemeClr val="accent6">
                            <a:lumMod val="60000"/>
                            <a:lumOff val="40000"/>
                          </a:schemeClr>
                        </a:solidFill>
                        <a:latin typeface="Cambria Math" panose="02040503050406030204" pitchFamily="18" charset="0"/>
                      </a:rPr>
                      <m:t>Tie</m:t>
                    </m:r>
                  </m:oMath>
                </a14:m>
                <a:r>
                  <a:rPr lang="en-US" sz="1300" dirty="0" smtClean="0">
                    <a:solidFill>
                      <a:schemeClr val="accent6">
                        <a:lumMod val="60000"/>
                        <a:lumOff val="40000"/>
                      </a:schemeClr>
                    </a:solidFill>
                  </a:rPr>
                  <a:t> </a:t>
                </a:r>
                <a:r>
                  <a:rPr lang="en-US" sz="1300" dirty="0"/>
                  <a:t>– </a:t>
                </a:r>
                <a:r>
                  <a:rPr lang="en-US" sz="1300" dirty="0" smtClean="0"/>
                  <a:t>BLT </a:t>
                </a:r>
                <a:r>
                  <a:rPr lang="en-US" sz="1300" dirty="0"/>
                  <a:t>Exports – WSL</a:t>
                </a:r>
              </a:p>
              <a:p>
                <a14:m>
                  <m:oMath xmlns:m="http://schemas.openxmlformats.org/officeDocument/2006/math">
                    <m:r>
                      <m:rPr>
                        <m:sty m:val="p"/>
                      </m:rPr>
                      <a:rPr lang="en-US" sz="1300">
                        <a:latin typeface="Cambria Math" panose="02040503050406030204" pitchFamily="18" charset="0"/>
                      </a:rPr>
                      <m:t>Σ</m:t>
                    </m:r>
                  </m:oMath>
                </a14:m>
                <a:r>
                  <a:rPr lang="en-US" sz="1300" dirty="0"/>
                  <a:t>GSITETOT</a:t>
                </a:r>
                <a:r>
                  <a:rPr lang="en-US" sz="1300" baseline="-25000" dirty="0"/>
                  <a:t> </a:t>
                </a:r>
                <a:r>
                  <a:rPr lang="en-US" sz="1300" dirty="0"/>
                  <a:t>+ </a:t>
                </a:r>
                <a14:m>
                  <m:oMath xmlns:m="http://schemas.openxmlformats.org/officeDocument/2006/math">
                    <m:r>
                      <m:rPr>
                        <m:sty m:val="p"/>
                      </m:rPr>
                      <a:rPr lang="en-US" sz="1300" dirty="0">
                        <a:solidFill>
                          <a:schemeClr val="accent6">
                            <a:lumMod val="60000"/>
                            <a:lumOff val="40000"/>
                          </a:schemeClr>
                        </a:solidFill>
                        <a:latin typeface="Cambria Math" panose="02040503050406030204" pitchFamily="18" charset="0"/>
                      </a:rPr>
                      <m:t>Net</m:t>
                    </m:r>
                    <m:r>
                      <a:rPr lang="en-US" sz="1300" dirty="0">
                        <a:solidFill>
                          <a:schemeClr val="accent6">
                            <a:lumMod val="60000"/>
                            <a:lumOff val="40000"/>
                          </a:schemeClr>
                        </a:solidFill>
                        <a:latin typeface="Cambria Math" panose="02040503050406030204" pitchFamily="18" charset="0"/>
                      </a:rPr>
                      <m:t> </m:t>
                    </m:r>
                    <m:r>
                      <m:rPr>
                        <m:sty m:val="p"/>
                      </m:rPr>
                      <a:rPr lang="en-US" sz="1300" b="0" i="0" dirty="0" smtClean="0">
                        <a:solidFill>
                          <a:schemeClr val="accent6">
                            <a:lumMod val="60000"/>
                            <a:lumOff val="40000"/>
                          </a:schemeClr>
                        </a:solidFill>
                        <a:latin typeface="Cambria Math" panose="02040503050406030204" pitchFamily="18" charset="0"/>
                      </a:rPr>
                      <m:t>Schedule</m:t>
                    </m:r>
                    <m:r>
                      <a:rPr lang="en-US" sz="1300" b="0" i="0" dirty="0" smtClean="0">
                        <a:solidFill>
                          <a:schemeClr val="accent6">
                            <a:lumMod val="60000"/>
                            <a:lumOff val="40000"/>
                          </a:schemeClr>
                        </a:solidFill>
                        <a:latin typeface="Cambria Math" panose="02040503050406030204" pitchFamily="18" charset="0"/>
                      </a:rPr>
                      <m:t> −</m:t>
                    </m:r>
                    <m:r>
                      <m:rPr>
                        <m:sty m:val="p"/>
                      </m:rPr>
                      <a:rPr lang="en-US" sz="1300" b="0" i="0" dirty="0" smtClean="0">
                        <a:solidFill>
                          <a:schemeClr val="accent6">
                            <a:lumMod val="60000"/>
                            <a:lumOff val="40000"/>
                          </a:schemeClr>
                        </a:solidFill>
                        <a:latin typeface="Cambria Math" panose="02040503050406030204" pitchFamily="18" charset="0"/>
                      </a:rPr>
                      <m:t>Inadvertent</m:t>
                    </m:r>
                  </m:oMath>
                </a14:m>
                <a:r>
                  <a:rPr lang="en-US" sz="1300" dirty="0" smtClean="0">
                    <a:solidFill>
                      <a:schemeClr val="accent6">
                        <a:lumMod val="60000"/>
                        <a:lumOff val="40000"/>
                      </a:schemeClr>
                    </a:solidFill>
                  </a:rPr>
                  <a:t> </a:t>
                </a:r>
                <a:r>
                  <a:rPr lang="en-US" sz="1300" dirty="0"/>
                  <a:t>– BLT Exports – WSL</a:t>
                </a:r>
              </a:p>
              <a:p>
                <a:pPr marL="0" indent="0">
                  <a:buNone/>
                </a:pPr>
                <a:r>
                  <a:rPr lang="en-US" sz="2000" u="sng" dirty="0" smtClean="0"/>
                  <a:t>Adjustment Amount</a:t>
                </a:r>
                <a:endParaRPr lang="en-US" sz="2000" u="sng" dirty="0" smtClean="0">
                  <a:solidFill>
                    <a:schemeClr val="tx2"/>
                  </a:solidFill>
                </a:endParaRPr>
              </a:p>
              <a:p>
                <a:r>
                  <a:rPr lang="en-US" sz="1300" dirty="0" smtClean="0"/>
                  <a:t>New 4CP – Old 4CP</a:t>
                </a:r>
                <a:endParaRPr lang="en-US" sz="1300" dirty="0" smtClean="0">
                  <a:solidFill>
                    <a:schemeClr val="tx2"/>
                  </a:solidFill>
                </a:endParaRPr>
              </a:p>
              <a:p>
                <a14:m>
                  <m:oMath xmlns:m="http://schemas.openxmlformats.org/officeDocument/2006/math">
                    <m:r>
                      <a:rPr lang="en-US" sz="1300" b="0" i="0" smtClean="0">
                        <a:latin typeface="Cambria Math" panose="02040503050406030204" pitchFamily="18" charset="0"/>
                      </a:rPr>
                      <m:t> </m:t>
                    </m:r>
                    <m:r>
                      <m:rPr>
                        <m:sty m:val="p"/>
                      </m:rPr>
                      <a:rPr lang="en-US" sz="1300" strike="sngStrike">
                        <a:latin typeface="Cambria Math" panose="02040503050406030204" pitchFamily="18" charset="0"/>
                      </a:rPr>
                      <m:t>Σ</m:t>
                    </m:r>
                  </m:oMath>
                </a14:m>
                <a:r>
                  <a:rPr lang="en-US" sz="1300" strike="sngStrike" dirty="0"/>
                  <a:t>GSITETOT</a:t>
                </a:r>
                <a:r>
                  <a:rPr lang="en-US" sz="1300" strike="sngStrike" baseline="-25000" dirty="0"/>
                  <a:t> </a:t>
                </a:r>
                <a:r>
                  <a:rPr lang="en-US" sz="1300" strike="sngStrike" dirty="0"/>
                  <a:t>+ </a:t>
                </a:r>
                <a14:m>
                  <m:oMath xmlns:m="http://schemas.openxmlformats.org/officeDocument/2006/math">
                    <m:r>
                      <m:rPr>
                        <m:sty m:val="p"/>
                      </m:rPr>
                      <a:rPr lang="en-US" sz="1300" strike="sngStrike" dirty="0" smtClean="0">
                        <a:solidFill>
                          <a:schemeClr val="tx2"/>
                        </a:solidFill>
                        <a:latin typeface="Cambria Math" panose="02040503050406030204" pitchFamily="18" charset="0"/>
                      </a:rPr>
                      <m:t>Net</m:t>
                    </m:r>
                    <m:r>
                      <a:rPr lang="en-US" sz="1300" strike="sngStrike" dirty="0" smtClean="0">
                        <a:solidFill>
                          <a:schemeClr val="tx2"/>
                        </a:solidFill>
                        <a:latin typeface="Cambria Math" panose="02040503050406030204" pitchFamily="18" charset="0"/>
                      </a:rPr>
                      <m:t> </m:t>
                    </m:r>
                    <m:r>
                      <m:rPr>
                        <m:sty m:val="p"/>
                      </m:rPr>
                      <a:rPr lang="en-US" sz="1300" strike="sngStrike" dirty="0">
                        <a:solidFill>
                          <a:schemeClr val="tx2"/>
                        </a:solidFill>
                        <a:latin typeface="Cambria Math" panose="02040503050406030204" pitchFamily="18" charset="0"/>
                      </a:rPr>
                      <m:t>Schedule</m:t>
                    </m:r>
                    <m:r>
                      <a:rPr lang="en-US" sz="1300" b="0" i="0" dirty="0" smtClean="0">
                        <a:solidFill>
                          <a:schemeClr val="tx2"/>
                        </a:solidFill>
                        <a:latin typeface="Cambria Math" panose="02040503050406030204" pitchFamily="18" charset="0"/>
                      </a:rPr>
                      <m:t> </m:t>
                    </m:r>
                    <m:r>
                      <m:rPr>
                        <m:nor/>
                      </m:rPr>
                      <a:rPr lang="en-US" sz="1300" dirty="0"/>
                      <m:t>–</m:t>
                    </m:r>
                    <m:r>
                      <a:rPr lang="en-US" sz="1300" b="0" i="0" dirty="0" smtClean="0">
                        <a:latin typeface="Cambria Math" panose="02040503050406030204" pitchFamily="18" charset="0"/>
                      </a:rPr>
                      <m:t> </m:t>
                    </m:r>
                    <m:r>
                      <m:rPr>
                        <m:sty m:val="p"/>
                      </m:rPr>
                      <a:rPr lang="en-US" sz="1300" dirty="0">
                        <a:solidFill>
                          <a:schemeClr val="tx2"/>
                        </a:solidFill>
                        <a:latin typeface="Cambria Math" panose="02040503050406030204" pitchFamily="18" charset="0"/>
                      </a:rPr>
                      <m:t>Inadvertent</m:t>
                    </m:r>
                  </m:oMath>
                </a14:m>
                <a:r>
                  <a:rPr lang="en-US" sz="1300" dirty="0">
                    <a:solidFill>
                      <a:schemeClr val="tx2"/>
                    </a:solidFill>
                  </a:rPr>
                  <a:t> </a:t>
                </a:r>
                <a:r>
                  <a:rPr lang="en-US" sz="1300" strike="sngStrike" dirty="0"/>
                  <a:t>– BLT Exports – </a:t>
                </a:r>
                <a:r>
                  <a:rPr lang="en-US" sz="1300" strike="sngStrike" dirty="0" smtClean="0"/>
                  <a:t>WSL</a:t>
                </a:r>
              </a:p>
              <a:p>
                <a:pPr marL="0" indent="0">
                  <a:buNone/>
                </a:pPr>
                <a:r>
                  <a:rPr lang="en-US" sz="1300" dirty="0" smtClean="0"/>
                  <a:t>         minus</a:t>
                </a:r>
              </a:p>
              <a:p>
                <a:pPr marL="0" indent="0">
                  <a:buNone/>
                </a:pPr>
                <a:r>
                  <a:rPr lang="en-US" sz="1100" dirty="0" smtClean="0"/>
                  <a:t>         </a:t>
                </a:r>
                <a14:m>
                  <m:oMath xmlns:m="http://schemas.openxmlformats.org/officeDocument/2006/math">
                    <m:r>
                      <a:rPr lang="en-US" sz="1300" b="0" i="0" smtClean="0">
                        <a:latin typeface="Cambria Math" panose="02040503050406030204" pitchFamily="18" charset="0"/>
                      </a:rPr>
                      <m:t> </m:t>
                    </m:r>
                    <m:r>
                      <m:rPr>
                        <m:sty m:val="p"/>
                      </m:rPr>
                      <a:rPr lang="en-US" sz="1300" strike="sngStrike">
                        <a:latin typeface="Cambria Math" panose="02040503050406030204" pitchFamily="18" charset="0"/>
                      </a:rPr>
                      <m:t>Σ</m:t>
                    </m:r>
                  </m:oMath>
                </a14:m>
                <a:r>
                  <a:rPr lang="en-US" sz="1300" strike="sngStrike" dirty="0"/>
                  <a:t>GSITETOT</a:t>
                </a:r>
                <a:r>
                  <a:rPr lang="en-US" sz="1300" strike="sngStrike" baseline="-25000" dirty="0"/>
                  <a:t> </a:t>
                </a:r>
                <a:r>
                  <a:rPr lang="en-US" sz="1300" strike="sngStrike" dirty="0"/>
                  <a:t>+ </a:t>
                </a:r>
                <a14:m>
                  <m:oMath xmlns:m="http://schemas.openxmlformats.org/officeDocument/2006/math">
                    <m:r>
                      <m:rPr>
                        <m:sty m:val="p"/>
                      </m:rPr>
                      <a:rPr lang="en-US" sz="1300" strike="sngStrike" dirty="0">
                        <a:latin typeface="Cambria Math" panose="02040503050406030204" pitchFamily="18" charset="0"/>
                      </a:rPr>
                      <m:t>Net</m:t>
                    </m:r>
                    <m:r>
                      <a:rPr lang="en-US" sz="1300" strike="sngStrike" dirty="0">
                        <a:latin typeface="Cambria Math" panose="02040503050406030204" pitchFamily="18" charset="0"/>
                      </a:rPr>
                      <m:t> </m:t>
                    </m:r>
                    <m:r>
                      <m:rPr>
                        <m:sty m:val="p"/>
                      </m:rPr>
                      <a:rPr lang="en-US" sz="1300" strike="sngStrike" dirty="0">
                        <a:latin typeface="Cambria Math" panose="02040503050406030204" pitchFamily="18" charset="0"/>
                      </a:rPr>
                      <m:t>Schedule</m:t>
                    </m:r>
                  </m:oMath>
                </a14:m>
                <a:r>
                  <a:rPr lang="en-US" sz="1300" dirty="0" smtClean="0"/>
                  <a:t> </a:t>
                </a:r>
                <a:r>
                  <a:rPr lang="en-US" sz="1300" dirty="0"/>
                  <a:t>– DC Tie Exports</a:t>
                </a:r>
                <a:r>
                  <a:rPr lang="en-US" sz="1300" baseline="-25000" dirty="0"/>
                  <a:t>(TL+UFE)</a:t>
                </a:r>
                <a:r>
                  <a:rPr lang="en-US" sz="1300" dirty="0">
                    <a:solidFill>
                      <a:schemeClr val="accent3">
                        <a:lumMod val="75000"/>
                      </a:schemeClr>
                    </a:solidFill>
                  </a:rPr>
                  <a:t> </a:t>
                </a:r>
                <a:r>
                  <a:rPr lang="en-US" sz="1300" strike="sngStrike" dirty="0"/>
                  <a:t>– BLT Exports – WSL</a:t>
                </a:r>
              </a:p>
              <a:p>
                <a14:m>
                  <m:oMath xmlns:m="http://schemas.openxmlformats.org/officeDocument/2006/math">
                    <m:r>
                      <m:rPr>
                        <m:nor/>
                      </m:rPr>
                      <a:rPr lang="en-US" sz="1300" dirty="0"/>
                      <m:t>–</m:t>
                    </m:r>
                    <m:r>
                      <a:rPr lang="en-US" sz="1300" dirty="0">
                        <a:latin typeface="Cambria Math" panose="02040503050406030204" pitchFamily="18" charset="0"/>
                      </a:rPr>
                      <m:t> </m:t>
                    </m:r>
                    <m:r>
                      <m:rPr>
                        <m:sty m:val="p"/>
                      </m:rPr>
                      <a:rPr lang="en-US" sz="1300" dirty="0">
                        <a:latin typeface="Cambria Math" panose="02040503050406030204" pitchFamily="18" charset="0"/>
                      </a:rPr>
                      <m:t>Inadvertent</m:t>
                    </m:r>
                  </m:oMath>
                </a14:m>
                <a:r>
                  <a:rPr lang="en-US" sz="1300" dirty="0" smtClean="0"/>
                  <a:t> – (</a:t>
                </a:r>
                <a:r>
                  <a:rPr lang="en-US" sz="1300" dirty="0"/>
                  <a:t>– DC Tie Exports</a:t>
                </a:r>
                <a:r>
                  <a:rPr lang="en-US" sz="1300" baseline="-25000" dirty="0"/>
                  <a:t>(TL+UFE</a:t>
                </a:r>
                <a:r>
                  <a:rPr lang="en-US" sz="1300" baseline="-25000" dirty="0" smtClean="0"/>
                  <a:t>)</a:t>
                </a:r>
                <a:r>
                  <a:rPr lang="en-US" sz="1300" dirty="0" smtClean="0"/>
                  <a:t>)</a:t>
                </a:r>
              </a:p>
              <a:p>
                <a:r>
                  <a:rPr lang="en-US" sz="1400" b="1" dirty="0" smtClean="0"/>
                  <a:t>DC </a:t>
                </a:r>
                <a:r>
                  <a:rPr lang="en-US" sz="1400" b="1" dirty="0"/>
                  <a:t>Tie Exports</a:t>
                </a:r>
                <a:r>
                  <a:rPr lang="en-US" sz="1400" b="1" baseline="-25000" dirty="0"/>
                  <a:t>(TL+UFE</a:t>
                </a:r>
                <a:r>
                  <a:rPr lang="en-US" sz="1400" b="1" baseline="-25000" dirty="0" smtClean="0"/>
                  <a:t>)</a:t>
                </a:r>
                <a:r>
                  <a:rPr lang="en-US" sz="1400" b="1" dirty="0" smtClean="0"/>
                  <a:t> </a:t>
                </a:r>
                <a14:m>
                  <m:oMath xmlns:m="http://schemas.openxmlformats.org/officeDocument/2006/math">
                    <m:r>
                      <m:rPr>
                        <m:nor/>
                      </m:rPr>
                      <a:rPr lang="en-US" sz="1400" b="1" dirty="0"/>
                      <m:t>–</m:t>
                    </m:r>
                    <m:r>
                      <a:rPr lang="en-US" sz="1400" b="1" dirty="0">
                        <a:latin typeface="Cambria Math" panose="02040503050406030204" pitchFamily="18" charset="0"/>
                      </a:rPr>
                      <m:t> </m:t>
                    </m:r>
                    <m:r>
                      <a:rPr lang="en-US" sz="1400" b="1" i="1" dirty="0">
                        <a:latin typeface="Cambria Math" panose="02040503050406030204" pitchFamily="18" charset="0"/>
                      </a:rPr>
                      <m:t>𝐈𝐧𝐚𝐝𝐯𝐞𝐫𝐭𝐞𝐧𝐭</m:t>
                    </m:r>
                  </m:oMath>
                </a14:m>
                <a:endParaRPr lang="en-US" sz="1400" b="1" dirty="0" smtClean="0"/>
              </a:p>
              <a:p>
                <a:r>
                  <a:rPr lang="en-US" sz="1300" dirty="0" smtClean="0"/>
                  <a:t>What this means</a:t>
                </a:r>
              </a:p>
              <a:p>
                <a:pPr lvl="1"/>
                <a:r>
                  <a:rPr lang="en-US" sz="1100" dirty="0" smtClean="0"/>
                  <a:t>New 4CP only subtracts DC Tie Exports</a:t>
                </a:r>
                <a:r>
                  <a:rPr lang="en-US" sz="1100" baseline="-25000" dirty="0" smtClean="0"/>
                  <a:t>(Unadjusted)</a:t>
                </a:r>
                <a:r>
                  <a:rPr lang="en-US" sz="1100" dirty="0" smtClean="0"/>
                  <a:t> so when adjusting Old 4CP, must add back in</a:t>
                </a:r>
                <a:r>
                  <a:rPr lang="en-US" sz="1100" dirty="0"/>
                  <a:t> DC Tie </a:t>
                </a:r>
                <a:r>
                  <a:rPr lang="en-US" sz="1100" dirty="0" smtClean="0"/>
                  <a:t>Exports</a:t>
                </a:r>
                <a:r>
                  <a:rPr lang="en-US" sz="1100" baseline="-25000" dirty="0" smtClean="0"/>
                  <a:t>(TL+UFE)</a:t>
                </a:r>
                <a:r>
                  <a:rPr lang="en-US" sz="1100" dirty="0" smtClean="0"/>
                  <a:t> </a:t>
                </a:r>
              </a:p>
              <a:p>
                <a:pPr lvl="1"/>
                <a:r>
                  <a:rPr lang="en-US" sz="1100" dirty="0"/>
                  <a:t>New 4CP </a:t>
                </a:r>
                <a:r>
                  <a:rPr lang="en-US" sz="1100" dirty="0" smtClean="0"/>
                  <a:t>does not include inadvertent energy </a:t>
                </a:r>
                <a:r>
                  <a:rPr lang="en-US" sz="1100" dirty="0"/>
                  <a:t>so when adjusting Old 4CP, must </a:t>
                </a:r>
                <a:r>
                  <a:rPr lang="en-US" sz="1100" dirty="0" smtClean="0"/>
                  <a:t>subtract it</a:t>
                </a:r>
                <a:endParaRPr lang="en-US" sz="11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04800" y="838200"/>
                <a:ext cx="8534400" cy="5181600"/>
              </a:xfrm>
              <a:blipFill rotWithShape="0">
                <a:blip r:embed="rId3"/>
                <a:stretch>
                  <a:fillRect l="-714"/>
                </a:stretch>
              </a:blipFill>
            </p:spPr>
            <p:txBody>
              <a:bodyPr/>
              <a:lstStyle/>
              <a:p>
                <a:r>
                  <a:rPr lang="en-US">
                    <a:noFill/>
                  </a:rPr>
                  <a:t> </a:t>
                </a:r>
              </a:p>
            </p:txBody>
          </p:sp>
        </mc:Fallback>
      </mc:AlternateContent>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April 2018 WMS Meeting</a:t>
            </a:r>
            <a:endParaRPr lang="en-US"/>
          </a:p>
        </p:txBody>
      </p:sp>
    </p:spTree>
    <p:extLst>
      <p:ext uri="{BB962C8B-B14F-4D97-AF65-F5344CB8AC3E}">
        <p14:creationId xmlns:p14="http://schemas.microsoft.com/office/powerpoint/2010/main" val="4201151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Adjustment Options</a:t>
            </a:r>
            <a:endParaRPr lang="en-US" sz="2400" b="1" dirty="0">
              <a:solidFill>
                <a:schemeClr val="accent1"/>
              </a:solidFill>
            </a:endParaRPr>
          </a:p>
        </p:txBody>
      </p:sp>
      <p:sp>
        <p:nvSpPr>
          <p:cNvPr id="3" name="Content Placeholder 2"/>
          <p:cNvSpPr>
            <a:spLocks noGrp="1"/>
          </p:cNvSpPr>
          <p:nvPr>
            <p:ph idx="1"/>
          </p:nvPr>
        </p:nvSpPr>
        <p:spPr>
          <a:xfrm>
            <a:off x="304800" y="990600"/>
            <a:ext cx="8534400" cy="5181600"/>
          </a:xfrm>
        </p:spPr>
        <p:txBody>
          <a:bodyPr/>
          <a:lstStyle/>
          <a:p>
            <a:pPr marL="457200" indent="-457200">
              <a:buFont typeface="+mj-lt"/>
              <a:buAutoNum type="arabicPeriod"/>
            </a:pPr>
            <a:r>
              <a:rPr lang="en-US" sz="2000" dirty="0" smtClean="0"/>
              <a:t>Leave As-Is</a:t>
            </a:r>
          </a:p>
          <a:p>
            <a:pPr marL="857250" lvl="1" indent="-457200"/>
            <a:r>
              <a:rPr lang="en-US" sz="1800" dirty="0" smtClean="0">
                <a:solidFill>
                  <a:schemeClr val="tx2"/>
                </a:solidFill>
              </a:rPr>
              <a:t>No-Cost Option</a:t>
            </a:r>
            <a:endParaRPr lang="en-US" sz="1800" dirty="0">
              <a:solidFill>
                <a:schemeClr val="tx2"/>
              </a:solidFill>
            </a:endParaRPr>
          </a:p>
          <a:p>
            <a:pPr marL="457200" indent="-457200">
              <a:buFont typeface="+mj-lt"/>
              <a:buAutoNum type="arabicPeriod"/>
            </a:pPr>
            <a:endParaRPr lang="en-US" sz="2000" dirty="0" smtClean="0"/>
          </a:p>
          <a:p>
            <a:pPr marL="457200" indent="-457200">
              <a:buFont typeface="+mj-lt"/>
              <a:buAutoNum type="arabicPeriod"/>
            </a:pPr>
            <a:r>
              <a:rPr lang="en-US" sz="2000" dirty="0" smtClean="0"/>
              <a:t>Apply Adjustment Amount to Competitive TDSPs Only via Competitive Load Ratio Share</a:t>
            </a:r>
          </a:p>
          <a:p>
            <a:pPr marL="857250" lvl="1" indent="-457200"/>
            <a:r>
              <a:rPr lang="en-US" sz="1800" dirty="0" smtClean="0">
                <a:solidFill>
                  <a:schemeClr val="tx2"/>
                </a:solidFill>
              </a:rPr>
              <a:t>Less expensive option</a:t>
            </a:r>
          </a:p>
          <a:p>
            <a:pPr marL="0" indent="0">
              <a:buNone/>
            </a:pPr>
            <a:endParaRPr lang="en-US" sz="2000" dirty="0" smtClean="0"/>
          </a:p>
          <a:p>
            <a:pPr marL="457200" indent="-457200">
              <a:buFont typeface="+mj-lt"/>
              <a:buAutoNum type="arabicPeriod" startAt="3"/>
            </a:pPr>
            <a:r>
              <a:rPr lang="en-US" sz="2000" dirty="0" smtClean="0"/>
              <a:t>Use LSEGTL Settlement Load Volumes (No Adjustment </a:t>
            </a:r>
            <a:r>
              <a:rPr lang="en-US" sz="2000" dirty="0" smtClean="0"/>
              <a:t>Applied – Requires NPRR since Total Load no </a:t>
            </a:r>
            <a:r>
              <a:rPr lang="en-US" sz="2000" dirty="0"/>
              <a:t>L</a:t>
            </a:r>
            <a:r>
              <a:rPr lang="en-US" sz="2000" dirty="0" smtClean="0"/>
              <a:t>onger </a:t>
            </a:r>
            <a:r>
              <a:rPr lang="en-US" sz="2000" dirty="0"/>
              <a:t>E</a:t>
            </a:r>
            <a:r>
              <a:rPr lang="en-US" sz="2000" dirty="0" smtClean="0"/>
              <a:t>qual to NPRR830 Methodology)</a:t>
            </a:r>
            <a:endParaRPr lang="en-US" sz="2000" dirty="0"/>
          </a:p>
          <a:p>
            <a:pPr marL="857250" lvl="1" indent="-457200"/>
            <a:r>
              <a:rPr lang="en-US" sz="1800" dirty="0" smtClean="0">
                <a:solidFill>
                  <a:schemeClr val="tx2"/>
                </a:solidFill>
              </a:rPr>
              <a:t>No-Cost Option</a:t>
            </a:r>
          </a:p>
          <a:p>
            <a:pPr marL="400050" lvl="1" indent="0">
              <a:buNone/>
            </a:pPr>
            <a:endParaRPr lang="en-US" sz="1800" dirty="0" smtClean="0">
              <a:solidFill>
                <a:schemeClr val="tx2"/>
              </a:solidFill>
            </a:endParaRPr>
          </a:p>
          <a:p>
            <a:pPr marL="457200" indent="-457200">
              <a:buFont typeface="+mj-lt"/>
              <a:buAutoNum type="arabicPeriod" startAt="3"/>
            </a:pPr>
            <a:r>
              <a:rPr lang="en-US" sz="2000" dirty="0" smtClean="0"/>
              <a:t>Apply Adjustment Amount as per </a:t>
            </a:r>
            <a:r>
              <a:rPr lang="en-US" sz="2000" dirty="0"/>
              <a:t>C</a:t>
            </a:r>
            <a:r>
              <a:rPr lang="en-US" sz="2000" dirty="0" smtClean="0"/>
              <a:t>ontributing Factors </a:t>
            </a:r>
          </a:p>
          <a:p>
            <a:pPr marL="0" indent="0">
              <a:buNone/>
            </a:pPr>
            <a:r>
              <a:rPr lang="en-US" sz="2000" dirty="0"/>
              <a:t>	</a:t>
            </a:r>
            <a:r>
              <a:rPr lang="en-US" sz="2000" dirty="0" smtClean="0"/>
              <a:t>(add DC Tie Exports</a:t>
            </a:r>
            <a:r>
              <a:rPr lang="en-US" sz="2000" baseline="-25000" dirty="0" smtClean="0"/>
              <a:t>(TL+UFE)</a:t>
            </a:r>
            <a:r>
              <a:rPr lang="en-US" sz="2000" dirty="0" smtClean="0"/>
              <a:t> and subtract 	inadvertent energy) </a:t>
            </a:r>
          </a:p>
          <a:p>
            <a:pPr marL="857250" lvl="1" indent="-457200"/>
            <a:r>
              <a:rPr lang="en-US" sz="1800" dirty="0" smtClean="0">
                <a:solidFill>
                  <a:schemeClr val="tx2"/>
                </a:solidFill>
              </a:rPr>
              <a:t>Most expensive option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April 2018 WMS Meeting</a:t>
            </a:r>
            <a:endParaRPr lang="en-US"/>
          </a:p>
        </p:txBody>
      </p:sp>
    </p:spTree>
    <p:extLst>
      <p:ext uri="{BB962C8B-B14F-4D97-AF65-F5344CB8AC3E}">
        <p14:creationId xmlns:p14="http://schemas.microsoft.com/office/powerpoint/2010/main" val="14141900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smtClean="0">
                <a:solidFill>
                  <a:schemeClr val="accent1"/>
                </a:solidFill>
              </a:rPr>
              <a:t>DC Tie Supporting Formulas</a:t>
            </a:r>
            <a:endParaRPr lang="en-US" sz="2400" b="1" dirty="0">
              <a:solidFill>
                <a:schemeClr val="accent1"/>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t>Net Schedule = </a:t>
                </a:r>
                <a14:m>
                  <m:oMath xmlns:m="http://schemas.openxmlformats.org/officeDocument/2006/math">
                    <m:r>
                      <m:rPr>
                        <m:sty m:val="p"/>
                      </m:rPr>
                      <a:rPr lang="en-US" sz="2000" b="0" i="0" smtClean="0">
                        <a:latin typeface="Cambria Math" panose="02040503050406030204" pitchFamily="18" charset="0"/>
                      </a:rPr>
                      <m:t>Σ</m:t>
                    </m:r>
                  </m:oMath>
                </a14:m>
                <a:r>
                  <a:rPr lang="en-US" sz="2000" dirty="0" smtClean="0"/>
                  <a:t>Imports - </a:t>
                </a:r>
                <a14:m>
                  <m:oMath xmlns:m="http://schemas.openxmlformats.org/officeDocument/2006/math">
                    <m:r>
                      <m:rPr>
                        <m:sty m:val="p"/>
                      </m:rPr>
                      <a:rPr lang="en-US" sz="2000" b="0" i="0" smtClean="0">
                        <a:latin typeface="Cambria Math" panose="02040503050406030204" pitchFamily="18" charset="0"/>
                      </a:rPr>
                      <m:t>Σ</m:t>
                    </m:r>
                  </m:oMath>
                </a14:m>
                <a:r>
                  <a:rPr lang="en-US" sz="2000" dirty="0" smtClean="0"/>
                  <a:t>Exports</a:t>
                </a:r>
                <a:endParaRPr lang="en-US" sz="2000" dirty="0">
                  <a:solidFill>
                    <a:schemeClr val="tx2"/>
                  </a:solidFill>
                </a:endParaRPr>
              </a:p>
              <a:p>
                <a:pPr>
                  <a:lnSpc>
                    <a:spcPct val="150000"/>
                  </a:lnSpc>
                </a:pPr>
                <a:r>
                  <a:rPr lang="en-US" sz="2000" dirty="0"/>
                  <a:t>Net </a:t>
                </a:r>
                <a:r>
                  <a:rPr lang="en-US" sz="2000" dirty="0" smtClean="0"/>
                  <a:t>Meter </a:t>
                </a:r>
                <a:r>
                  <a:rPr lang="en-US" sz="2000" dirty="0"/>
                  <a:t>= </a:t>
                </a:r>
                <a14:m>
                  <m:oMath xmlns:m="http://schemas.openxmlformats.org/officeDocument/2006/math">
                    <m:r>
                      <m:rPr>
                        <m:sty m:val="p"/>
                      </m:rPr>
                      <a:rPr lang="en-US" sz="2000">
                        <a:latin typeface="Cambria Math" panose="02040503050406030204" pitchFamily="18" charset="0"/>
                      </a:rPr>
                      <m:t>Σ</m:t>
                    </m:r>
                  </m:oMath>
                </a14:m>
                <a:r>
                  <a:rPr lang="en-US" sz="2000" dirty="0"/>
                  <a:t>Imports - </a:t>
                </a:r>
                <a14:m>
                  <m:oMath xmlns:m="http://schemas.openxmlformats.org/officeDocument/2006/math">
                    <m:r>
                      <m:rPr>
                        <m:sty m:val="p"/>
                      </m:rPr>
                      <a:rPr lang="en-US" sz="2000">
                        <a:latin typeface="Cambria Math" panose="02040503050406030204" pitchFamily="18" charset="0"/>
                      </a:rPr>
                      <m:t>Σ</m:t>
                    </m:r>
                  </m:oMath>
                </a14:m>
                <a:r>
                  <a:rPr lang="en-US" sz="2000" dirty="0"/>
                  <a:t>Exports</a:t>
                </a:r>
              </a:p>
              <a:p>
                <a:pPr>
                  <a:lnSpc>
                    <a:spcPct val="150000"/>
                  </a:lnSpc>
                </a:pPr>
                <a:r>
                  <a:rPr lang="en-US" sz="2000" dirty="0" smtClean="0"/>
                  <a:t>Inadvertent = Net Schedule – Net Meter</a:t>
                </a:r>
                <a:endParaRPr lang="en-US" sz="2000" dirty="0" smtClean="0">
                  <a:solidFill>
                    <a:schemeClr val="tx2"/>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04800" y="1219200"/>
                <a:ext cx="8534400" cy="4876800"/>
              </a:xfrm>
              <a:blipFill rotWithShape="0">
                <a:blip r:embed="rId3"/>
                <a:stretch>
                  <a:fillRect l="-643"/>
                </a:stretch>
              </a:blipFill>
            </p:spPr>
            <p:txBody>
              <a:bodyPr/>
              <a:lstStyle/>
              <a:p>
                <a:r>
                  <a:rPr lang="en-US">
                    <a:noFill/>
                  </a:rPr>
                  <a:t> </a:t>
                </a:r>
              </a:p>
            </p:txBody>
          </p:sp>
        </mc:Fallback>
      </mc:AlternateContent>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April 2018 WMS Meeting</a:t>
            </a:r>
            <a:endParaRPr lang="en-US"/>
          </a:p>
        </p:txBody>
      </p:sp>
    </p:spTree>
    <p:extLst>
      <p:ext uri="{BB962C8B-B14F-4D97-AF65-F5344CB8AC3E}">
        <p14:creationId xmlns:p14="http://schemas.microsoft.com/office/powerpoint/2010/main" val="82706191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microsoft.com/office/2006/metadata/properties"/>
    <ds:schemaRef ds:uri="http://schemas.openxmlformats.org/package/2006/metadata/core-properties"/>
    <ds:schemaRef ds:uri="http://schemas.microsoft.com/office/2006/documentManagement/types"/>
    <ds:schemaRef ds:uri="c34af464-7aa1-4edd-9be4-83dffc1cb926"/>
    <ds:schemaRef ds:uri="http://purl.org/dc/elements/1.1/"/>
    <ds:schemaRef ds:uri="http://www.w3.org/XML/1998/namespace"/>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1001</TotalTime>
  <Words>807</Words>
  <Application>Microsoft Office PowerPoint</Application>
  <PresentationFormat>On-screen Show (4:3)</PresentationFormat>
  <Paragraphs>135</Paragraphs>
  <Slides>10</Slides>
  <Notes>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Cambria Math</vt:lpstr>
      <vt:lpstr>Times New Roman</vt:lpstr>
      <vt:lpstr>1_Custom Design</vt:lpstr>
      <vt:lpstr>Office Theme</vt:lpstr>
      <vt:lpstr>PowerPoint Presentation</vt:lpstr>
      <vt:lpstr>Background Info</vt:lpstr>
      <vt:lpstr>ERCOT Generation = Settlement Load </vt:lpstr>
      <vt:lpstr>Load Aggregation – Lowest Level Segments (LLS)</vt:lpstr>
      <vt:lpstr>4CP Calculation (Prior to NPRR830)</vt:lpstr>
      <vt:lpstr>4CP Calculation (Post NPRR830)</vt:lpstr>
      <vt:lpstr>Old 4CP vs. New 4CP – What is the Difference</vt:lpstr>
      <vt:lpstr>Adjustment Options</vt:lpstr>
      <vt:lpstr>DC Tie Supporting Formulas</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Roberts, Randy</cp:lastModifiedBy>
  <cp:revision>90</cp:revision>
  <cp:lastPrinted>2016-01-21T20:53:15Z</cp:lastPrinted>
  <dcterms:created xsi:type="dcterms:W3CDTF">2016-01-21T15:20:31Z</dcterms:created>
  <dcterms:modified xsi:type="dcterms:W3CDTF">2018-03-26T16:00:02Z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