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48" r:id="rId5"/>
    <p:sldMasterId id="2147483661" r:id="rId6"/>
  </p:sldMasterIdLst>
  <p:notesMasterIdLst>
    <p:notesMasterId r:id="rId21"/>
  </p:notesMasterIdLst>
  <p:handoutMasterIdLst>
    <p:handoutMasterId r:id="rId22"/>
  </p:handoutMasterIdLst>
  <p:sldIdLst>
    <p:sldId id="260" r:id="rId7"/>
    <p:sldId id="267" r:id="rId8"/>
    <p:sldId id="301" r:id="rId9"/>
    <p:sldId id="306" r:id="rId10"/>
    <p:sldId id="308" r:id="rId11"/>
    <p:sldId id="309" r:id="rId12"/>
    <p:sldId id="307" r:id="rId13"/>
    <p:sldId id="312" r:id="rId14"/>
    <p:sldId id="304" r:id="rId15"/>
    <p:sldId id="310" r:id="rId16"/>
    <p:sldId id="311" r:id="rId17"/>
    <p:sldId id="305" r:id="rId18"/>
    <p:sldId id="276" r:id="rId19"/>
    <p:sldId id="27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5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696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Systemplanning\2018%20RTP\RPG%20Presentations\ERCOT%20Branded%20Excel%20Templ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Far West Forecast Comparison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[2]Sheet1!$B$1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[2]Sheet1!$A$2:$A$16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[2]Sheet1!$B$2:$B$16</c:f>
              <c:numCache>
                <c:formatCode>#,##0</c:formatCode>
                <c:ptCount val="15"/>
                <c:pt idx="0">
                  <c:v>1867.4224850000001</c:v>
                </c:pt>
                <c:pt idx="1">
                  <c:v>2102.6526279999998</c:v>
                </c:pt>
                <c:pt idx="2">
                  <c:v>2172.245371</c:v>
                </c:pt>
                <c:pt idx="3">
                  <c:v>2278.6711529999998</c:v>
                </c:pt>
                <c:pt idx="4">
                  <c:v>2688.0037309999998</c:v>
                </c:pt>
                <c:pt idx="5">
                  <c:v>2811.8406799999998</c:v>
                </c:pt>
                <c:pt idx="6">
                  <c:v>2908.9704310000002</c:v>
                </c:pt>
                <c:pt idx="7">
                  <c:v>3164.1864310000001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[2]Sheet1!$C$1</c:f>
              <c:strCache>
                <c:ptCount val="1"/>
                <c:pt idx="0">
                  <c:v>ERCOT 90th Percentile 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[2]Sheet1!$A$2:$A$16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[2]Sheet1!$C$2:$C$16</c:f>
              <c:numCache>
                <c:formatCode>General</c:formatCode>
                <c:ptCount val="15"/>
                <c:pt idx="8" formatCode="#,##0">
                  <c:v>3387.0025596</c:v>
                </c:pt>
                <c:pt idx="9" formatCode="#,##0">
                  <c:v>3667.2491639</c:v>
                </c:pt>
                <c:pt idx="10" formatCode="#,##0">
                  <c:v>3967.8168906000001</c:v>
                </c:pt>
                <c:pt idx="11" formatCode="#,##0">
                  <c:v>4276.8691864000002</c:v>
                </c:pt>
                <c:pt idx="12" formatCode="#,##0">
                  <c:v>4619.7062951999997</c:v>
                </c:pt>
                <c:pt idx="13" formatCode="#,##0">
                  <c:v>4961.3172433999998</c:v>
                </c:pt>
                <c:pt idx="14" formatCode="#,##0">
                  <c:v>5269.3946384000001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[2]Sheet1!$D$1</c:f>
              <c:strCache>
                <c:ptCount val="1"/>
                <c:pt idx="0">
                  <c:v>SSWG Forecast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[2]Sheet1!$A$2:$A$16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[2]Sheet1!$D$2:$D$16</c:f>
              <c:numCache>
                <c:formatCode>General</c:formatCode>
                <c:ptCount val="15"/>
                <c:pt idx="9" formatCode="#,##0">
                  <c:v>4656.5399999999991</c:v>
                </c:pt>
                <c:pt idx="10" formatCode="#,##0">
                  <c:v>5119.2500000000027</c:v>
                </c:pt>
                <c:pt idx="11" formatCode="#,##0">
                  <c:v>5337.6400000000021</c:v>
                </c:pt>
                <c:pt idx="12" formatCode="#,##0">
                  <c:v>5494.55</c:v>
                </c:pt>
                <c:pt idx="13" formatCode="#,##0">
                  <c:v>5764.83</c:v>
                </c:pt>
                <c:pt idx="14" formatCode="#,##0">
                  <c:v>5890.1799999999994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669912"/>
        <c:axId val="396670304"/>
      </c:lineChart>
      <c:catAx>
        <c:axId val="39666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70304"/>
        <c:crosses val="autoZero"/>
        <c:auto val="1"/>
        <c:lblAlgn val="ctr"/>
        <c:lblOffset val="100"/>
        <c:noMultiLvlLbl val="0"/>
      </c:catAx>
      <c:valAx>
        <c:axId val="39667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Load Forecast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6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5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682"/>
            <a:ext cx="8382000" cy="51831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257800" cy="571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675" y="6527884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7700" y="6569075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wcm/key_documents_lists/108880/Load_Forecast_Review.pptx" TargetMode="External"/><Relationship Id="rId2" Type="http://schemas.openxmlformats.org/officeDocument/2006/relationships/hyperlink" Target="http://www.ercot.com/content/wcm/key_documents_lists/107880/PG_317_LoadThreshold_rev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7966" y="2438400"/>
            <a:ext cx="564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2018 RTP Update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March 27, 2018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05" y="91282"/>
            <a:ext cx="8961789" cy="518318"/>
          </a:xfrm>
        </p:spPr>
        <p:txBody>
          <a:bodyPr/>
          <a:lstStyle/>
          <a:p>
            <a:r>
              <a:rPr lang="en-US" dirty="0"/>
              <a:t>Load forecast: </a:t>
            </a:r>
            <a:r>
              <a:rPr lang="en-US" dirty="0" smtClean="0"/>
              <a:t>2018 RTP final load level (with self-served) (MW)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1" y="4359850"/>
            <a:ext cx="3998532" cy="748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817" y="1232952"/>
            <a:ext cx="85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Far West weather zone load is still under review..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99652"/>
              </p:ext>
            </p:extLst>
          </p:nvPr>
        </p:nvGraphicFramePr>
        <p:xfrm>
          <a:off x="381000" y="1752600"/>
          <a:ext cx="853279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4" imgW="7505644" imgH="1809885" progId="Excel.Sheet.12">
                  <p:embed/>
                </p:oleObj>
              </mc:Choice>
              <mc:Fallback>
                <p:oleObj name="Worksheet" r:id="rId4" imgW="7505644" imgH="1809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752600"/>
                        <a:ext cx="853279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66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Noteworthy updates to 2018 RTP Scope &amp;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 RTP </a:t>
            </a:r>
            <a:r>
              <a:rPr lang="en-US" dirty="0" smtClean="0"/>
              <a:t>economic </a:t>
            </a:r>
            <a:r>
              <a:rPr lang="en-US" dirty="0"/>
              <a:t>analysis </a:t>
            </a:r>
            <a:endParaRPr lang="en-US" dirty="0" smtClean="0"/>
          </a:p>
          <a:p>
            <a:pPr lvl="1"/>
            <a:r>
              <a:rPr lang="en-US" dirty="0" smtClean="0"/>
              <a:t>Start earlier (April) in the year</a:t>
            </a:r>
          </a:p>
          <a:p>
            <a:pPr lvl="1"/>
            <a:r>
              <a:rPr lang="en-US" dirty="0" smtClean="0"/>
              <a:t>Start cases: </a:t>
            </a:r>
            <a:r>
              <a:rPr lang="en-US" dirty="0"/>
              <a:t>Final 2017 RTP </a:t>
            </a:r>
            <a:r>
              <a:rPr lang="en-US" dirty="0" smtClean="0"/>
              <a:t>reliability cases</a:t>
            </a:r>
          </a:p>
          <a:p>
            <a:pPr lvl="1"/>
            <a:r>
              <a:rPr lang="en-US" dirty="0" smtClean="0"/>
              <a:t>Study years: 2020 and 2023</a:t>
            </a:r>
            <a:endParaRPr lang="en-US" dirty="0"/>
          </a:p>
          <a:p>
            <a:r>
              <a:rPr lang="en-US" dirty="0" smtClean="0"/>
              <a:t>All loads identified as DG (Distributed Generation) in the SSWG start cases will be modeled as offline in the reliability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7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853233"/>
          </a:xfrm>
        </p:spPr>
        <p:txBody>
          <a:bodyPr/>
          <a:lstStyle/>
          <a:p>
            <a:r>
              <a:rPr lang="en-US" dirty="0" smtClean="0"/>
              <a:t>PG 317 </a:t>
            </a:r>
            <a:r>
              <a:rPr lang="en-US" dirty="0"/>
              <a:t>TAC </a:t>
            </a:r>
            <a:r>
              <a:rPr lang="en-US" dirty="0" smtClean="0"/>
              <a:t>presentation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www.ercot.com/content/wcm/key_documents_lists/107880/PG_317_LoadThreshold_rev.pptx</a:t>
            </a:r>
            <a:r>
              <a:rPr lang="en-US" dirty="0" smtClean="0"/>
              <a:t>)</a:t>
            </a:r>
          </a:p>
          <a:p>
            <a:r>
              <a:rPr lang="en-US" dirty="0" smtClean="0"/>
              <a:t>PG 317 RPG presentation (Aug 2017)</a:t>
            </a:r>
          </a:p>
          <a:p>
            <a:pPr marL="400050" lvl="1" indent="0">
              <a:buNone/>
            </a:pP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www.ercot.com/content/wcm/key_documents_lists/108880/Load_Forecast_Review.pptx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3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higher-of methodology (x=5%)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0028"/>
            <a:ext cx="7764563" cy="55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907971" y="2057400"/>
            <a:ext cx="130863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3967512"/>
            <a:ext cx="338780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Rationale: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Historic load growth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Committed load additions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Forecast methodology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Past forecast performance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 circumstances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</a:t>
            </a:r>
            <a:r>
              <a:rPr lang="en-US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171" y="4114800"/>
            <a:ext cx="33528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Preliminary RTP start cases will be shared to allow TDSPs to review the impact of load distribution on pockets within the weather zones.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5172" y="2057400"/>
            <a:ext cx="3483428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81600" y="3467100"/>
            <a:ext cx="354464" cy="48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81800" y="3467100"/>
            <a:ext cx="1769534" cy="500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131881"/>
            <a:ext cx="7996163" cy="23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 </a:t>
            </a:r>
            <a:r>
              <a:rPr lang="en-US" dirty="0" smtClean="0"/>
              <a:t>3.1.7 Load review update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Noteworthy updates to the 2018 RTP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 (MW) </a:t>
            </a:r>
            <a:r>
              <a:rPr lang="en-US" dirty="0"/>
              <a:t>with </a:t>
            </a:r>
            <a:r>
              <a:rPr lang="en-US" dirty="0" smtClean="0"/>
              <a:t>TSPs </a:t>
            </a:r>
            <a:r>
              <a:rPr lang="en-US" dirty="0"/>
              <a:t>Feedback Incorporated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399" y="926068"/>
            <a:ext cx="896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SSWG Load– Based on 17 SSWG </a:t>
            </a:r>
            <a:r>
              <a:rPr lang="en-US" dirty="0"/>
              <a:t>cases dated </a:t>
            </a:r>
            <a:r>
              <a:rPr lang="en-US" dirty="0" smtClean="0"/>
              <a:t>10/21/2017 with TSPs Feedback incorporated (highlighted in blue) less self-served load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569" y="3651589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dirty="0"/>
              <a:t>L</a:t>
            </a:r>
            <a:r>
              <a:rPr lang="en-US" dirty="0" smtClean="0"/>
              <a:t>oad Forecast– less losses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9" y="4089940"/>
            <a:ext cx="8839202" cy="199589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83042"/>
              </p:ext>
            </p:extLst>
          </p:nvPr>
        </p:nvGraphicFramePr>
        <p:xfrm>
          <a:off x="99570" y="1567896"/>
          <a:ext cx="8839202" cy="186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5" imgW="9515433" imgH="1809885" progId="Excel.Sheet.12">
                  <p:embed/>
                </p:oleObj>
              </mc:Choice>
              <mc:Fallback>
                <p:oleObj name="Worksheet" r:id="rId5" imgW="9515433" imgH="1809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570" y="1567896"/>
                        <a:ext cx="8839202" cy="1861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2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282"/>
            <a:ext cx="8382000" cy="518318"/>
          </a:xfrm>
        </p:spPr>
        <p:txBody>
          <a:bodyPr/>
          <a:lstStyle/>
          <a:p>
            <a:r>
              <a:rPr lang="en-US" dirty="0"/>
              <a:t>Load forecast: </a:t>
            </a:r>
            <a:r>
              <a:rPr lang="en-US" dirty="0" smtClean="0"/>
              <a:t>2018 RTP final load level –less self-served</a:t>
            </a:r>
            <a:r>
              <a:rPr lang="en-US" dirty="0"/>
              <a:t> </a:t>
            </a:r>
            <a:r>
              <a:rPr lang="en-US" dirty="0" smtClean="0"/>
              <a:t>and losses (MW)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68" y="4468257"/>
            <a:ext cx="3998532" cy="74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817" y="1232952"/>
            <a:ext cx="85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Far West weather zone load is still under review..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64213"/>
              </p:ext>
            </p:extLst>
          </p:nvPr>
        </p:nvGraphicFramePr>
        <p:xfrm>
          <a:off x="457200" y="1828800"/>
          <a:ext cx="853279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7505644" imgH="1809885" progId="Excel.Sheet.12">
                  <p:embed/>
                </p:oleObj>
              </mc:Choice>
              <mc:Fallback>
                <p:oleObj name="Worksheet" r:id="rId4" imgW="7505644" imgH="1809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28800"/>
                        <a:ext cx="853279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11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SSWG load v/s ERCOT 90/10 (less losses and self served)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13503"/>
            <a:ext cx="3974989" cy="2389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11" y="1113503"/>
            <a:ext cx="4002789" cy="2405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57600"/>
            <a:ext cx="3974989" cy="2389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674807"/>
            <a:ext cx="3962401" cy="23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6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SSWG load v/s ERCOT 90/10 (less losses and self served)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565" y="1164495"/>
            <a:ext cx="4067148" cy="2444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26879"/>
            <a:ext cx="4041522" cy="2429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64" y="3711476"/>
            <a:ext cx="4067148" cy="244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64495"/>
            <a:ext cx="4067149" cy="2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6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Load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ERCOT has performed load review after receiving TSP feedback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load level to be used in the 2018 RTP has been finalized for all weather zones except for the Far West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2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West Load Forecast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563355"/>
              </p:ext>
            </p:extLst>
          </p:nvPr>
        </p:nvGraphicFramePr>
        <p:xfrm>
          <a:off x="990600" y="1447800"/>
          <a:ext cx="70104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75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review: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3087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611301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dates:</a:t>
            </a:r>
          </a:p>
          <a:p>
            <a:r>
              <a:rPr lang="en-US" dirty="0" smtClean="0"/>
              <a:t>February 28, 2018: TSPs either approve or provide necessary documentation supporting additional loads. No response from TSP inferred as “No Comments”.</a:t>
            </a:r>
          </a:p>
          <a:p>
            <a:r>
              <a:rPr lang="en-US" dirty="0" smtClean="0"/>
              <a:t>April </a:t>
            </a:r>
            <a:r>
              <a:rPr lang="en-US" dirty="0"/>
              <a:t>1</a:t>
            </a:r>
            <a:r>
              <a:rPr lang="en-US" dirty="0" smtClean="0"/>
              <a:t>, 2018: RTP loads freeze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D44DB-2AE0-4249-B147-A7557EC862F7}">
  <ds:schemaRefs>
    <ds:schemaRef ds:uri="c34af464-7aa1-4edd-9be4-83dffc1cb926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215A72-787F-41D3-8B2A-EB6708CB3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625DC4-75AC-4019-A9C6-4DC532EFDC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13867</TotalTime>
  <Words>369</Words>
  <Application>Microsoft Office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1_Custom Design</vt:lpstr>
      <vt:lpstr>Office Theme</vt:lpstr>
      <vt:lpstr>Custom Design</vt:lpstr>
      <vt:lpstr>Worksheet</vt:lpstr>
      <vt:lpstr>PowerPoint Presentation</vt:lpstr>
      <vt:lpstr>Agenda</vt:lpstr>
      <vt:lpstr>Load forecast (MW) with TSPs Feedback Incorporated </vt:lpstr>
      <vt:lpstr>Load forecast: 2018 RTP final load level –less self-served and losses (MW)</vt:lpstr>
      <vt:lpstr>SSWG load v/s ERCOT 90/10 (less losses and self served)</vt:lpstr>
      <vt:lpstr>SSWG load v/s ERCOT 90/10 (less losses and self served)</vt:lpstr>
      <vt:lpstr>2018 Load review</vt:lpstr>
      <vt:lpstr>Far West Load Forecast Comparison</vt:lpstr>
      <vt:lpstr>Load review: Schedule</vt:lpstr>
      <vt:lpstr>Load forecast: 2018 RTP final load level (with self-served) (MW)</vt:lpstr>
      <vt:lpstr>Noteworthy updates to 2018 RTP Scope &amp; Process</vt:lpstr>
      <vt:lpstr>References</vt:lpstr>
      <vt:lpstr>Bounded higher-of methodology (x=5%)</vt:lpstr>
      <vt:lpstr>Load review process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Borkar, Sandeep</cp:lastModifiedBy>
  <cp:revision>194</cp:revision>
  <cp:lastPrinted>2016-01-21T20:53:15Z</cp:lastPrinted>
  <dcterms:created xsi:type="dcterms:W3CDTF">2016-01-21T15:20:31Z</dcterms:created>
  <dcterms:modified xsi:type="dcterms:W3CDTF">2018-03-26T18:17:09Z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