
<file path=[Content_Types].xml><?xml version="1.0" encoding="utf-8"?>
<Types xmlns="http://schemas.openxmlformats.org/package/2006/content-types">
  <Default Extension="png" ContentType="image/png"/>
  <Default Extension="jpeg" ContentType="image/jpeg"/>
  <Default Extension="wmf" ContentType="image/x-wmf"/>
  <Default Extension="emf" ContentType="image/x-emf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804" r:id="rId1"/>
  </p:sldMasterIdLst>
  <p:notesMasterIdLst>
    <p:notesMasterId r:id="rId8"/>
  </p:notesMasterIdLst>
  <p:handoutMasterIdLst>
    <p:handoutMasterId r:id="rId9"/>
  </p:handoutMasterIdLst>
  <p:sldIdLst>
    <p:sldId id="256" r:id="rId2"/>
    <p:sldId id="271" r:id="rId3"/>
    <p:sldId id="272" r:id="rId4"/>
    <p:sldId id="273" r:id="rId5"/>
    <p:sldId id="274" r:id="rId6"/>
    <p:sldId id="260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Zerwas (Reed), Rebecca" initials="RRZ" lastIdx="6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464" autoAdjust="0"/>
    <p:restoredTop sz="94660"/>
  </p:normalViewPr>
  <p:slideViewPr>
    <p:cSldViewPr>
      <p:cViewPr>
        <p:scale>
          <a:sx n="60" d="100"/>
          <a:sy n="60" d="100"/>
        </p:scale>
        <p:origin x="-2172" y="-58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56E9F4A-4066-491C-8F25-BCC5643327B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AC5BAE-5329-436C-BB9D-CF26C62919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784800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wmf>
</file>

<file path=ppt/media/image3.wmf>
</file>

<file path=ppt/media/image6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447C23-70FF-4D54-8A37-93BEF4D37D87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938A51B-00BD-480F-A961-AEEFF753F5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7533323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38A51B-00BD-480F-A961-AEEFF753F556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39586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38A51B-00BD-480F-A961-AEEFF753F55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39586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38A51B-00BD-480F-A961-AEEFF753F556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39586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38A51B-00BD-480F-A961-AEEFF753F556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3958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r>
              <a:rPr lang="en-US" smtClean="0"/>
              <a:t>December TAC &amp; Board of Directors Update 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1/9/2018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December TAC &amp; Board of Directors Update </a:t>
            </a:r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hf hdr="0"/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ercot.com/mktrules/issues/RMGRR151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ercot.com/mktrules/issues/LPGRR064" TargetMode="External"/><Relationship Id="rId4" Type="http://schemas.openxmlformats.org/officeDocument/2006/relationships/hyperlink" Target="http://ercot.com/mktrules/issues/COPMGRR047" TargetMode="Externa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package" Target="../embeddings/Microsoft_Word_Document2.docx"/><Relationship Id="rId3" Type="http://schemas.openxmlformats.org/officeDocument/2006/relationships/notesSlide" Target="../notesSlides/notesSlide4.xml"/><Relationship Id="rId7" Type="http://schemas.openxmlformats.org/officeDocument/2006/relationships/image" Target="../media/image2.wmf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package" Target="../embeddings/Microsoft_Word_Document1.docx"/><Relationship Id="rId5" Type="http://schemas.openxmlformats.org/officeDocument/2006/relationships/image" Target="../media/image5.emf"/><Relationship Id="rId4" Type="http://schemas.openxmlformats.org/officeDocument/2006/relationships/image" Target="../media/image4.emf"/><Relationship Id="rId9" Type="http://schemas.openxmlformats.org/officeDocument/2006/relationships/image" Target="../media/image3.wmf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705600" cy="1894362"/>
          </a:xfrm>
        </p:spPr>
        <p:txBody>
          <a:bodyPr>
            <a:normAutofit/>
          </a:bodyPr>
          <a:lstStyle/>
          <a:p>
            <a:r>
              <a:rPr lang="en-US" sz="1600" spc="-30" dirty="0" smtClean="0"/>
              <a:t>March 22, 2018</a:t>
            </a:r>
            <a:br>
              <a:rPr lang="en-US" sz="1600" spc="-30" dirty="0" smtClean="0"/>
            </a:br>
            <a:r>
              <a:rPr lang="en-US" sz="1200" spc="-30" dirty="0" smtClean="0"/>
              <a:t/>
            </a:r>
            <a:br>
              <a:rPr lang="en-US" sz="1200" spc="-30" dirty="0" smtClean="0"/>
            </a:br>
            <a:r>
              <a:rPr lang="en-US" sz="2800" spc="-30" dirty="0" smtClean="0"/>
              <a:t>TAC Subcommittee Restructuring</a:t>
            </a:r>
            <a:br>
              <a:rPr lang="en-US" sz="2800" spc="-30" dirty="0" smtClean="0"/>
            </a:br>
            <a:r>
              <a:rPr lang="en-US" sz="2800" spc="-30" dirty="0" smtClean="0"/>
              <a:t>Task force (TSRTF)</a:t>
            </a:r>
            <a:endParaRPr lang="en-US" sz="2800" spc="-3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sz="2000" dirty="0" smtClean="0"/>
              <a:t>Jim Lee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8652443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52400"/>
            <a:ext cx="7467600" cy="579438"/>
          </a:xfrm>
          <a:ln w="12700">
            <a:noFill/>
          </a:ln>
        </p:spPr>
        <p:txBody>
          <a:bodyPr/>
          <a:lstStyle/>
          <a:p>
            <a:r>
              <a:rPr lang="en-US" dirty="0" smtClean="0"/>
              <a:t>March 5</a:t>
            </a:r>
            <a:r>
              <a:rPr lang="en-US" baseline="30000" dirty="0" smtClean="0"/>
              <a:t>th</a:t>
            </a:r>
            <a:r>
              <a:rPr lang="en-US" dirty="0" smtClean="0"/>
              <a:t> meeting summary</a:t>
            </a:r>
            <a:endParaRPr lang="en-US" sz="2000" i="1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2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457200" y="838200"/>
            <a:ext cx="7391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Content Placeholder 2"/>
          <p:cNvSpPr txBox="1">
            <a:spLocks/>
          </p:cNvSpPr>
          <p:nvPr/>
        </p:nvSpPr>
        <p:spPr>
          <a:xfrm>
            <a:off x="381000" y="914400"/>
            <a:ext cx="8305800" cy="5734574"/>
          </a:xfrm>
          <a:prstGeom prst="rect">
            <a:avLst/>
          </a:prstGeom>
        </p:spPr>
        <p:txBody>
          <a:bodyPr vert="horz">
            <a:normAutofit/>
          </a:bodyPr>
          <a:lstStyle>
            <a:lvl1pPr marL="274320" indent="-274320" algn="l" rtl="0" eaLnBrk="1" latinLnBrk="0" hangingPunct="1">
              <a:spcBef>
                <a:spcPts val="600"/>
              </a:spcBef>
              <a:buClr>
                <a:schemeClr val="accent1"/>
              </a:buClr>
              <a:buSzPct val="70000"/>
              <a:buFont typeface="Wingdings"/>
              <a:buChar char=""/>
              <a:defRPr kumimoji="0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40080" indent="-274320" algn="l" rtl="0" eaLnBrk="1" latinLnBrk="0" hangingPunct="1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"/>
              <a:defRPr kumimoji="0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-182880" algn="l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SzPct val="60000"/>
              <a:buFont typeface="Wingdings"/>
              <a:buChar char="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188720" indent="-182880" algn="l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Char char="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463040" indent="-182880" algn="l" rtl="0" eaLnBrk="1" latinLnBrk="0" hangingPunct="1">
              <a:spcBef>
                <a:spcPct val="20000"/>
              </a:spcBef>
              <a:buClr>
                <a:schemeClr val="accent2">
                  <a:tint val="60000"/>
                </a:schemeClr>
              </a:buClr>
              <a:buSzPct val="68000"/>
              <a:buFont typeface="Wingdings 2"/>
              <a:buChar char=""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37360" indent="-182880" algn="l" rtl="0" eaLnBrk="1" latinLnBrk="0" hangingPunct="1">
              <a:spcBef>
                <a:spcPct val="20000"/>
              </a:spcBef>
              <a:buClr>
                <a:schemeClr val="accent1"/>
              </a:buClr>
              <a:buChar char="•"/>
              <a:defRPr kumimoji="0"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6pPr>
            <a:lvl7pPr marL="2011680" indent="-182880" algn="l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Char char=""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7pPr>
            <a:lvl8pPr marL="2286000" indent="-182880" algn="l" rtl="0" eaLnBrk="1" latinLnBrk="0" hangingPunct="1">
              <a:spcBef>
                <a:spcPct val="20000"/>
              </a:spcBef>
              <a:buClr>
                <a:schemeClr val="accent2"/>
              </a:buClr>
              <a:buChar char="•"/>
              <a:defRPr kumimoji="0" sz="1400" kern="1200" cap="small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8pPr>
            <a:lvl9pPr marL="2560320" indent="-182880" algn="l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Char char="•"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en-US" sz="800" dirty="0" smtClean="0"/>
          </a:p>
          <a:p>
            <a:pPr marL="0" indent="0">
              <a:buNone/>
            </a:pPr>
            <a:r>
              <a:rPr lang="en-US" sz="1800" dirty="0" smtClean="0"/>
              <a:t>The Task Force identified, reviewed, and redlined various governing documents for RMS, COPS and TAC.</a:t>
            </a:r>
            <a:endParaRPr lang="en-US" sz="1600" dirty="0" smtClean="0"/>
          </a:p>
          <a:p>
            <a:pPr marL="0" indent="0">
              <a:buNone/>
            </a:pPr>
            <a:endParaRPr lang="en-US" sz="200" dirty="0" smtClean="0"/>
          </a:p>
          <a:p>
            <a:pPr marL="0" indent="0">
              <a:buNone/>
            </a:pPr>
            <a:endParaRPr lang="en-US" sz="800" dirty="0" smtClean="0"/>
          </a:p>
          <a:p>
            <a:pPr marL="0" indent="0">
              <a:buNone/>
            </a:pPr>
            <a:r>
              <a:rPr lang="en-US" sz="1800" dirty="0" smtClean="0"/>
              <a:t>Impacts </a:t>
            </a:r>
            <a:r>
              <a:rPr lang="en-US" sz="1800" dirty="0"/>
              <a:t>to TAC:</a:t>
            </a:r>
          </a:p>
          <a:p>
            <a:pPr marL="627063" indent="-339725">
              <a:buFont typeface="Wingdings" panose="05000000000000000000" pitchFamily="2" charset="2"/>
              <a:buChar char="q"/>
            </a:pPr>
            <a:r>
              <a:rPr lang="en-US" sz="1800" dirty="0"/>
              <a:t>Modified TAC procedures </a:t>
            </a:r>
            <a:r>
              <a:rPr lang="en-US" sz="1800" dirty="0" smtClean="0"/>
              <a:t>removing </a:t>
            </a:r>
            <a:r>
              <a:rPr lang="en-US" sz="1800" dirty="0" smtClean="0"/>
              <a:t>references </a:t>
            </a:r>
            <a:r>
              <a:rPr lang="en-US" sz="1800" dirty="0"/>
              <a:t>to </a:t>
            </a:r>
            <a:r>
              <a:rPr lang="en-US" sz="1800" dirty="0" smtClean="0"/>
              <a:t>COPS </a:t>
            </a:r>
            <a:endParaRPr lang="en-US" sz="1800" dirty="0" smtClean="0"/>
          </a:p>
          <a:p>
            <a:pPr marL="0" indent="0">
              <a:buNone/>
            </a:pPr>
            <a:endParaRPr lang="en-US" sz="800" dirty="0" smtClean="0"/>
          </a:p>
          <a:p>
            <a:pPr marL="0" indent="0">
              <a:buNone/>
            </a:pPr>
            <a:endParaRPr lang="en-US" sz="800" dirty="0"/>
          </a:p>
          <a:p>
            <a:pPr marL="0" indent="0">
              <a:buNone/>
            </a:pPr>
            <a:r>
              <a:rPr lang="en-US" sz="1800" dirty="0" smtClean="0"/>
              <a:t>Impacts </a:t>
            </a:r>
            <a:r>
              <a:rPr lang="en-US" sz="1800" dirty="0" smtClean="0"/>
              <a:t>to WMS:</a:t>
            </a:r>
          </a:p>
          <a:p>
            <a:pPr marL="627063" indent="-339725">
              <a:buFont typeface="Wingdings" panose="05000000000000000000" pitchFamily="2" charset="2"/>
              <a:buChar char="q"/>
            </a:pPr>
            <a:r>
              <a:rPr lang="en-US" sz="1800" dirty="0" smtClean="0"/>
              <a:t>Will inherit:</a:t>
            </a:r>
          </a:p>
          <a:p>
            <a:pPr marL="992823" lvl="1" indent="-339725"/>
            <a:r>
              <a:rPr lang="en-US" sz="1800" dirty="0" smtClean="0"/>
              <a:t>Settlements </a:t>
            </a:r>
            <a:r>
              <a:rPr lang="en-US" sz="1800" dirty="0"/>
              <a:t>Working </a:t>
            </a:r>
            <a:r>
              <a:rPr lang="en-US" sz="1800" dirty="0" smtClean="0"/>
              <a:t>Group</a:t>
            </a:r>
          </a:p>
          <a:p>
            <a:pPr marL="992823" lvl="1" indent="-339725"/>
            <a:r>
              <a:rPr lang="en-US" sz="1800" dirty="0" smtClean="0"/>
              <a:t>Revised</a:t>
            </a:r>
            <a:r>
              <a:rPr lang="en-US" sz="1800" dirty="0" smtClean="0">
                <a:solidFill>
                  <a:srgbClr val="FF0000"/>
                </a:solidFill>
              </a:rPr>
              <a:t> </a:t>
            </a:r>
            <a:r>
              <a:rPr lang="en-US" sz="1800" dirty="0" smtClean="0"/>
              <a:t>COPS Market Guide due to it’s concentration on Wholesale Settlement processes</a:t>
            </a:r>
          </a:p>
          <a:p>
            <a:pPr marL="992823" lvl="1" indent="-339725"/>
            <a:r>
              <a:rPr lang="en-US" sz="1800" dirty="0"/>
              <a:t>Other supplemental documents &amp; reports:</a:t>
            </a:r>
          </a:p>
          <a:p>
            <a:pPr marL="1309688" lvl="2" indent="-285750"/>
            <a:r>
              <a:rPr lang="en-US" sz="1700" dirty="0" smtClean="0"/>
              <a:t>Settlement Stability Report (reported to RMS upon request)</a:t>
            </a:r>
          </a:p>
          <a:p>
            <a:pPr marL="1309688" lvl="2" indent="-285750"/>
            <a:r>
              <a:rPr lang="en-US" sz="1700" dirty="0" smtClean="0"/>
              <a:t>Data Transparency SLA (MDWG)</a:t>
            </a:r>
          </a:p>
          <a:p>
            <a:pPr marL="1309688" lvl="2" indent="-285750"/>
            <a:r>
              <a:rPr lang="en-US" sz="1700" dirty="0" smtClean="0"/>
              <a:t>Disclosure Data Users Guide (MDWG)</a:t>
            </a:r>
          </a:p>
          <a:p>
            <a:pPr marL="1309688" lvl="2" indent="-285750"/>
            <a:r>
              <a:rPr lang="en-US" sz="1700" dirty="0"/>
              <a:t>Nodal Settlements Handbook (CSWG</a:t>
            </a:r>
            <a:r>
              <a:rPr lang="en-US" sz="1700" dirty="0" smtClean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6524443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52400"/>
            <a:ext cx="7467600" cy="579438"/>
          </a:xfrm>
          <a:ln w="12700">
            <a:noFill/>
          </a:ln>
        </p:spPr>
        <p:txBody>
          <a:bodyPr/>
          <a:lstStyle/>
          <a:p>
            <a:r>
              <a:rPr lang="en-US" dirty="0" smtClean="0"/>
              <a:t>March 5</a:t>
            </a:r>
            <a:r>
              <a:rPr lang="en-US" baseline="30000" dirty="0" smtClean="0"/>
              <a:t>th</a:t>
            </a:r>
            <a:r>
              <a:rPr lang="en-US" dirty="0" smtClean="0"/>
              <a:t> meeting summary</a:t>
            </a:r>
            <a:endParaRPr lang="en-US" sz="2000" i="1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3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457200" y="838200"/>
            <a:ext cx="7391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Content Placeholder 2"/>
          <p:cNvSpPr txBox="1">
            <a:spLocks/>
          </p:cNvSpPr>
          <p:nvPr/>
        </p:nvSpPr>
        <p:spPr>
          <a:xfrm>
            <a:off x="228600" y="914400"/>
            <a:ext cx="8458200" cy="5734574"/>
          </a:xfrm>
          <a:prstGeom prst="rect">
            <a:avLst/>
          </a:prstGeom>
        </p:spPr>
        <p:txBody>
          <a:bodyPr vert="horz">
            <a:normAutofit/>
          </a:bodyPr>
          <a:lstStyle>
            <a:lvl1pPr marL="274320" indent="-274320" algn="l" rtl="0" eaLnBrk="1" latinLnBrk="0" hangingPunct="1">
              <a:spcBef>
                <a:spcPts val="600"/>
              </a:spcBef>
              <a:buClr>
                <a:schemeClr val="accent1"/>
              </a:buClr>
              <a:buSzPct val="70000"/>
              <a:buFont typeface="Wingdings"/>
              <a:buChar char=""/>
              <a:defRPr kumimoji="0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40080" indent="-274320" algn="l" rtl="0" eaLnBrk="1" latinLnBrk="0" hangingPunct="1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"/>
              <a:defRPr kumimoji="0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-182880" algn="l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SzPct val="60000"/>
              <a:buFont typeface="Wingdings"/>
              <a:buChar char="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188720" indent="-182880" algn="l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Char char="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463040" indent="-182880" algn="l" rtl="0" eaLnBrk="1" latinLnBrk="0" hangingPunct="1">
              <a:spcBef>
                <a:spcPct val="20000"/>
              </a:spcBef>
              <a:buClr>
                <a:schemeClr val="accent2">
                  <a:tint val="60000"/>
                </a:schemeClr>
              </a:buClr>
              <a:buSzPct val="68000"/>
              <a:buFont typeface="Wingdings 2"/>
              <a:buChar char=""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37360" indent="-182880" algn="l" rtl="0" eaLnBrk="1" latinLnBrk="0" hangingPunct="1">
              <a:spcBef>
                <a:spcPct val="20000"/>
              </a:spcBef>
              <a:buClr>
                <a:schemeClr val="accent1"/>
              </a:buClr>
              <a:buChar char="•"/>
              <a:defRPr kumimoji="0"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6pPr>
            <a:lvl7pPr marL="2011680" indent="-182880" algn="l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Char char=""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7pPr>
            <a:lvl8pPr marL="2286000" indent="-182880" algn="l" rtl="0" eaLnBrk="1" latinLnBrk="0" hangingPunct="1">
              <a:spcBef>
                <a:spcPct val="20000"/>
              </a:spcBef>
              <a:buClr>
                <a:schemeClr val="accent2"/>
              </a:buClr>
              <a:buChar char="•"/>
              <a:defRPr kumimoji="0" sz="1400" kern="1200" cap="small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8pPr>
            <a:lvl9pPr marL="2560320" indent="-182880" algn="l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Char char="•"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en-US" sz="200" dirty="0" smtClean="0"/>
          </a:p>
          <a:p>
            <a:pPr marL="0" indent="0">
              <a:buNone/>
            </a:pPr>
            <a:r>
              <a:rPr lang="en-US" sz="1800" dirty="0" smtClean="0"/>
              <a:t>Actions</a:t>
            </a:r>
            <a:r>
              <a:rPr lang="en-US" sz="1800" dirty="0" smtClean="0">
                <a:solidFill>
                  <a:srgbClr val="FF0000"/>
                </a:solidFill>
              </a:rPr>
              <a:t> </a:t>
            </a:r>
            <a:r>
              <a:rPr lang="en-US" sz="1800" dirty="0" smtClean="0"/>
              <a:t>to RMS:</a:t>
            </a:r>
            <a:endParaRPr lang="en-US" sz="1800" dirty="0"/>
          </a:p>
          <a:p>
            <a:pPr marL="627063" indent="-339725">
              <a:buFont typeface="Wingdings" panose="05000000000000000000" pitchFamily="2" charset="2"/>
              <a:buChar char="q"/>
            </a:pPr>
            <a:r>
              <a:rPr lang="en-US" sz="1800" dirty="0" smtClean="0"/>
              <a:t>Simplified RMS procedures </a:t>
            </a:r>
            <a:r>
              <a:rPr lang="en-US" sz="1800" dirty="0" smtClean="0"/>
              <a:t>by </a:t>
            </a:r>
            <a:r>
              <a:rPr lang="en-US" sz="1800" dirty="0" smtClean="0"/>
              <a:t>modifying the scope, responsibilities, and standing/ad hoc working groups mimicking the WMS procedures</a:t>
            </a:r>
          </a:p>
          <a:p>
            <a:pPr marL="627063" lvl="1" indent="-339725">
              <a:spcBef>
                <a:spcPts val="600"/>
              </a:spcBef>
              <a:buSzPct val="70000"/>
              <a:buFont typeface="Wingdings" panose="05000000000000000000" pitchFamily="2" charset="2"/>
              <a:buChar char="q"/>
            </a:pPr>
            <a:r>
              <a:rPr lang="en-US" sz="1800" dirty="0" smtClean="0">
                <a:hlinkClick r:id="rId3"/>
              </a:rPr>
              <a:t>RMGRR151</a:t>
            </a:r>
            <a:r>
              <a:rPr lang="en-US" sz="1800" dirty="0" smtClean="0"/>
              <a:t> to </a:t>
            </a:r>
            <a:r>
              <a:rPr lang="en-US" sz="1800" dirty="0" smtClean="0"/>
              <a:t>move COPMG </a:t>
            </a:r>
            <a:r>
              <a:rPr lang="en-US" sz="1800" dirty="0"/>
              <a:t>Section 5, Market Notice Communication Process &amp; COPMG Section 12, </a:t>
            </a:r>
            <a:r>
              <a:rPr lang="en-US" sz="1800" dirty="0" smtClean="0"/>
              <a:t>Renewable Energy Credit into </a:t>
            </a:r>
            <a:r>
              <a:rPr lang="en-US" sz="1800" dirty="0"/>
              <a:t>the Retail Market </a:t>
            </a:r>
            <a:r>
              <a:rPr lang="en-US" sz="1800" dirty="0" smtClean="0"/>
              <a:t>Guide</a:t>
            </a:r>
          </a:p>
          <a:p>
            <a:pPr marL="0" lvl="1" indent="0">
              <a:spcBef>
                <a:spcPts val="600"/>
              </a:spcBef>
              <a:buSzPct val="70000"/>
              <a:buNone/>
            </a:pPr>
            <a:endParaRPr lang="en-US" sz="900" dirty="0" smtClean="0"/>
          </a:p>
          <a:p>
            <a:pPr marL="0" lvl="1" indent="0">
              <a:spcBef>
                <a:spcPts val="600"/>
              </a:spcBef>
              <a:buSzPct val="70000"/>
              <a:buNone/>
            </a:pPr>
            <a:r>
              <a:rPr lang="en-US" sz="1800" dirty="0"/>
              <a:t>Actions</a:t>
            </a:r>
            <a:r>
              <a:rPr lang="en-US" sz="1800" dirty="0" smtClean="0"/>
              <a:t> </a:t>
            </a:r>
            <a:r>
              <a:rPr lang="en-US" sz="1800" dirty="0"/>
              <a:t>to </a:t>
            </a:r>
            <a:r>
              <a:rPr lang="en-US" sz="1800" dirty="0" smtClean="0"/>
              <a:t>COPS:</a:t>
            </a:r>
            <a:endParaRPr lang="en-US" sz="1800" dirty="0"/>
          </a:p>
          <a:p>
            <a:pPr marL="627063" lvl="1" indent="-339725">
              <a:spcBef>
                <a:spcPts val="600"/>
              </a:spcBef>
              <a:buSzPct val="70000"/>
              <a:buFont typeface="Wingdings" panose="05000000000000000000" pitchFamily="2" charset="2"/>
              <a:buChar char="q"/>
            </a:pPr>
            <a:r>
              <a:rPr lang="en-US" sz="1800" dirty="0" smtClean="0">
                <a:hlinkClick r:id="rId4"/>
              </a:rPr>
              <a:t>COPMGRR047</a:t>
            </a:r>
            <a:r>
              <a:rPr lang="en-US" sz="1800" dirty="0" smtClean="0"/>
              <a:t> modifying</a:t>
            </a:r>
            <a:r>
              <a:rPr lang="en-US" sz="1800" dirty="0" smtClean="0"/>
              <a:t>: </a:t>
            </a:r>
          </a:p>
          <a:p>
            <a:pPr marL="804863" lvl="2" indent="-177800">
              <a:spcBef>
                <a:spcPts val="600"/>
              </a:spcBef>
              <a:buSzPct val="100000"/>
              <a:buFont typeface="Arial" panose="020B0604020202020204" pitchFamily="34" charset="0"/>
              <a:buChar char="•"/>
            </a:pPr>
            <a:r>
              <a:rPr lang="en-US" sz="1600" dirty="0"/>
              <a:t>Sec 1, Purpose; </a:t>
            </a:r>
          </a:p>
          <a:p>
            <a:pPr marL="804863" lvl="2" indent="-177800">
              <a:spcBef>
                <a:spcPts val="600"/>
              </a:spcBef>
              <a:buSzPct val="100000"/>
              <a:buFont typeface="Arial" panose="020B0604020202020204" pitchFamily="34" charset="0"/>
              <a:buChar char="•"/>
            </a:pPr>
            <a:r>
              <a:rPr lang="en-US" sz="1600" dirty="0"/>
              <a:t>Sec 3, Org. Structure; </a:t>
            </a:r>
          </a:p>
          <a:p>
            <a:pPr marL="804863" lvl="2" indent="-177800">
              <a:spcBef>
                <a:spcPts val="600"/>
              </a:spcBef>
              <a:buSzPct val="100000"/>
              <a:buFont typeface="Arial" panose="020B0604020202020204" pitchFamily="34" charset="0"/>
              <a:buChar char="•"/>
            </a:pPr>
            <a:r>
              <a:rPr lang="en-US" sz="1600" dirty="0"/>
              <a:t>Sec 4, Process for COPMG Revision; </a:t>
            </a:r>
          </a:p>
          <a:p>
            <a:pPr marL="804863" lvl="2" indent="-177800">
              <a:spcBef>
                <a:spcPts val="600"/>
              </a:spcBef>
              <a:buSzPct val="100000"/>
              <a:buFont typeface="Arial" panose="020B0604020202020204" pitchFamily="34" charset="0"/>
              <a:buChar char="•"/>
            </a:pPr>
            <a:r>
              <a:rPr lang="en-US" sz="1600" dirty="0"/>
              <a:t>Sec 5, Market Notice Communication </a:t>
            </a:r>
            <a:r>
              <a:rPr lang="en-US" sz="1600" dirty="0" smtClean="0"/>
              <a:t>Process; </a:t>
            </a:r>
            <a:endParaRPr lang="en-US" sz="1600" dirty="0"/>
          </a:p>
          <a:p>
            <a:pPr marL="804863" lvl="2" indent="-177800">
              <a:spcBef>
                <a:spcPts val="600"/>
              </a:spcBef>
              <a:buSzPct val="100000"/>
              <a:buFont typeface="Arial" panose="020B0604020202020204" pitchFamily="34" charset="0"/>
              <a:buChar char="•"/>
            </a:pPr>
            <a:r>
              <a:rPr lang="en-US" sz="1600" dirty="0"/>
              <a:t>Sec 11, Dispute &amp; </a:t>
            </a:r>
            <a:r>
              <a:rPr lang="en-US" sz="1600" dirty="0" smtClean="0"/>
              <a:t>DEVs; </a:t>
            </a:r>
            <a:endParaRPr lang="en-US" sz="1600" dirty="0"/>
          </a:p>
          <a:p>
            <a:pPr marL="804863" lvl="2" indent="-177800">
              <a:spcBef>
                <a:spcPts val="600"/>
              </a:spcBef>
              <a:buSzPct val="100000"/>
              <a:buFont typeface="Arial" panose="020B0604020202020204" pitchFamily="34" charset="0"/>
              <a:buChar char="•"/>
            </a:pPr>
            <a:r>
              <a:rPr lang="en-US" sz="1600" dirty="0"/>
              <a:t>Sec 12, Renewable Energy </a:t>
            </a:r>
            <a:r>
              <a:rPr lang="en-US" sz="1600" dirty="0" smtClean="0"/>
              <a:t>Credits</a:t>
            </a:r>
            <a:endParaRPr lang="en-US" sz="1600" dirty="0"/>
          </a:p>
          <a:p>
            <a:pPr marL="627063" lvl="1" indent="-339725">
              <a:spcBef>
                <a:spcPts val="600"/>
              </a:spcBef>
              <a:buSzPct val="70000"/>
              <a:buFont typeface="Wingdings" panose="05000000000000000000" pitchFamily="2" charset="2"/>
              <a:buChar char="q"/>
            </a:pPr>
            <a:r>
              <a:rPr lang="en-US" sz="1800" dirty="0" smtClean="0">
                <a:hlinkClick r:id="rId5"/>
              </a:rPr>
              <a:t>LPGRR064</a:t>
            </a:r>
            <a:r>
              <a:rPr lang="en-US" sz="1800" dirty="0" smtClean="0"/>
              <a:t> </a:t>
            </a:r>
            <a:r>
              <a:rPr lang="en-US" sz="1800" dirty="0"/>
              <a:t>to move Load Profiling Guide and load profiling responsibilities </a:t>
            </a:r>
            <a:r>
              <a:rPr lang="en-US" sz="1800" dirty="0" smtClean="0"/>
              <a:t>under RMS</a:t>
            </a:r>
            <a:endParaRPr lang="en-US" sz="1600" dirty="0" smtClean="0"/>
          </a:p>
        </p:txBody>
      </p:sp>
    </p:spTree>
    <p:extLst>
      <p:ext uri="{BB962C8B-B14F-4D97-AF65-F5344CB8AC3E}">
        <p14:creationId xmlns:p14="http://schemas.microsoft.com/office/powerpoint/2010/main" val="2690513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52400"/>
            <a:ext cx="7467600" cy="579438"/>
          </a:xfrm>
          <a:ln w="12700">
            <a:noFill/>
          </a:ln>
        </p:spPr>
        <p:txBody>
          <a:bodyPr/>
          <a:lstStyle/>
          <a:p>
            <a:r>
              <a:rPr lang="en-US" dirty="0" smtClean="0"/>
              <a:t>March 5</a:t>
            </a:r>
            <a:r>
              <a:rPr lang="en-US" baseline="30000" dirty="0" smtClean="0"/>
              <a:t>th</a:t>
            </a:r>
            <a:r>
              <a:rPr lang="en-US" dirty="0" smtClean="0"/>
              <a:t> meeting summary</a:t>
            </a:r>
            <a:endParaRPr lang="en-US" sz="2000" i="1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4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457200" y="838200"/>
            <a:ext cx="7391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Content Placeholder 2"/>
          <p:cNvSpPr txBox="1">
            <a:spLocks/>
          </p:cNvSpPr>
          <p:nvPr/>
        </p:nvSpPr>
        <p:spPr>
          <a:xfrm>
            <a:off x="381000" y="914400"/>
            <a:ext cx="8305800" cy="5734574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>
            <a:lvl1pPr marL="274320" indent="-274320" algn="l" rtl="0" eaLnBrk="1" latinLnBrk="0" hangingPunct="1">
              <a:spcBef>
                <a:spcPts val="600"/>
              </a:spcBef>
              <a:buClr>
                <a:schemeClr val="accent1"/>
              </a:buClr>
              <a:buSzPct val="70000"/>
              <a:buFont typeface="Wingdings"/>
              <a:buChar char=""/>
              <a:defRPr kumimoji="0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40080" indent="-274320" algn="l" rtl="0" eaLnBrk="1" latinLnBrk="0" hangingPunct="1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"/>
              <a:defRPr kumimoji="0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-182880" algn="l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SzPct val="60000"/>
              <a:buFont typeface="Wingdings"/>
              <a:buChar char="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188720" indent="-182880" algn="l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Char char="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463040" indent="-182880" algn="l" rtl="0" eaLnBrk="1" latinLnBrk="0" hangingPunct="1">
              <a:spcBef>
                <a:spcPct val="20000"/>
              </a:spcBef>
              <a:buClr>
                <a:schemeClr val="accent2">
                  <a:tint val="60000"/>
                </a:schemeClr>
              </a:buClr>
              <a:buSzPct val="68000"/>
              <a:buFont typeface="Wingdings 2"/>
              <a:buChar char=""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37360" indent="-182880" algn="l" rtl="0" eaLnBrk="1" latinLnBrk="0" hangingPunct="1">
              <a:spcBef>
                <a:spcPct val="20000"/>
              </a:spcBef>
              <a:buClr>
                <a:schemeClr val="accent1"/>
              </a:buClr>
              <a:buChar char="•"/>
              <a:defRPr kumimoji="0"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6pPr>
            <a:lvl7pPr marL="2011680" indent="-182880" algn="l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Char char=""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7pPr>
            <a:lvl8pPr marL="2286000" indent="-182880" algn="l" rtl="0" eaLnBrk="1" latinLnBrk="0" hangingPunct="1">
              <a:spcBef>
                <a:spcPct val="20000"/>
              </a:spcBef>
              <a:buClr>
                <a:schemeClr val="accent2"/>
              </a:buClr>
              <a:buChar char="•"/>
              <a:defRPr kumimoji="0" sz="1400" kern="1200" cap="small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8pPr>
            <a:lvl9pPr marL="2560320" indent="-182880" algn="l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Char char="•"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1000" dirty="0" smtClean="0"/>
              <a:t/>
            </a:r>
            <a:br>
              <a:rPr lang="en-US" sz="1000" dirty="0" smtClean="0"/>
            </a:br>
            <a:r>
              <a:rPr lang="en-US" sz="1800" dirty="0" smtClean="0"/>
              <a:t>Discussion re: Changes to Quorum &amp; Voting Structure:</a:t>
            </a:r>
          </a:p>
          <a:p>
            <a:pPr marL="573088" indent="-285750">
              <a:buFont typeface="Wingdings" panose="05000000000000000000" pitchFamily="2" charset="2"/>
              <a:buChar char="q"/>
            </a:pPr>
            <a:r>
              <a:rPr lang="en-US" sz="1700" dirty="0" smtClean="0"/>
              <a:t>Leadership will evaluate </a:t>
            </a:r>
            <a:r>
              <a:rPr lang="en-US" sz="1700" dirty="0" smtClean="0"/>
              <a:t>agendas to determine </a:t>
            </a:r>
            <a:r>
              <a:rPr lang="en-US" sz="1700" dirty="0" smtClean="0"/>
              <a:t>if </a:t>
            </a:r>
            <a:r>
              <a:rPr lang="en-US" sz="1700" dirty="0" smtClean="0"/>
              <a:t>meetings are </a:t>
            </a:r>
            <a:r>
              <a:rPr lang="en-US" sz="1700" dirty="0" smtClean="0"/>
              <a:t>needed </a:t>
            </a:r>
            <a:r>
              <a:rPr lang="en-US" sz="1700" dirty="0" smtClean="0"/>
              <a:t>monthly</a:t>
            </a:r>
            <a:endParaRPr lang="en-US" sz="1700" dirty="0" smtClean="0"/>
          </a:p>
          <a:p>
            <a:pPr marL="573088" indent="-285750">
              <a:buFont typeface="Wingdings" panose="05000000000000000000" pitchFamily="2" charset="2"/>
              <a:buChar char="q"/>
            </a:pPr>
            <a:r>
              <a:rPr lang="en-US" sz="1700" dirty="0" smtClean="0"/>
              <a:t>Face to face subcommittee meetings are needed &amp; important – not everything can be done via WebEx.</a:t>
            </a:r>
          </a:p>
          <a:p>
            <a:pPr marL="573088" indent="-285750">
              <a:buFont typeface="Wingdings" panose="05000000000000000000" pitchFamily="2" charset="2"/>
              <a:buChar char="q"/>
            </a:pPr>
            <a:r>
              <a:rPr lang="en-US" sz="1700" dirty="0" smtClean="0"/>
              <a:t>Quorum issues </a:t>
            </a:r>
            <a:r>
              <a:rPr lang="en-US" sz="1700" dirty="0"/>
              <a:t>arise when elected segment representatives do not </a:t>
            </a:r>
            <a:r>
              <a:rPr lang="en-US" sz="1700" dirty="0" smtClean="0"/>
              <a:t>attend </a:t>
            </a:r>
            <a:r>
              <a:rPr lang="en-US" sz="1700" dirty="0"/>
              <a:t>Subcommittee meetings in person nor designate an Alternate</a:t>
            </a:r>
            <a:r>
              <a:rPr lang="en-US" sz="1700" dirty="0" smtClean="0"/>
              <a:t>.</a:t>
            </a:r>
          </a:p>
          <a:p>
            <a:pPr marL="573088" indent="-285750">
              <a:buFont typeface="Wingdings" panose="05000000000000000000" pitchFamily="2" charset="2"/>
              <a:buChar char="q"/>
            </a:pPr>
            <a:r>
              <a:rPr lang="en-US" sz="1700" dirty="0"/>
              <a:t>It is acceptable to have open segment seats in lieu of electing segment representatives who do not (or cannot) attend in person each month.</a:t>
            </a:r>
          </a:p>
          <a:p>
            <a:pPr marL="573088" indent="-285750">
              <a:buFont typeface="Wingdings" panose="05000000000000000000" pitchFamily="2" charset="2"/>
              <a:buChar char="q"/>
            </a:pPr>
            <a:r>
              <a:rPr lang="en-US" sz="1700" dirty="0" smtClean="0"/>
              <a:t>For WMS/RMS/ROS, counting phone attendance towards quorum is problematic and does not provide the proper incentive to attend meetings in person, especially when discussing/voting complex topics.</a:t>
            </a:r>
          </a:p>
          <a:p>
            <a:pPr marL="573088" indent="-285750">
              <a:buFont typeface="Wingdings" panose="05000000000000000000" pitchFamily="2" charset="2"/>
              <a:buChar char="q"/>
            </a:pPr>
            <a:r>
              <a:rPr lang="en-US" sz="1700" dirty="0" smtClean="0"/>
              <a:t>If/when the agenda allows, WMS/RMS/ROS should consider adopting TAC process of holding WebEx info session followed by E-mail voting.</a:t>
            </a:r>
          </a:p>
          <a:p>
            <a:pPr marL="3175" indent="0">
              <a:buNone/>
            </a:pPr>
            <a:endParaRPr lang="en-US" sz="1050" dirty="0" smtClean="0"/>
          </a:p>
          <a:p>
            <a:pPr marL="3175" indent="0">
              <a:buNone/>
            </a:pPr>
            <a:r>
              <a:rPr lang="en-US" sz="1800" dirty="0" smtClean="0"/>
              <a:t>TF recommendation (pending ERCOT Legal review):</a:t>
            </a:r>
          </a:p>
          <a:p>
            <a:pPr marL="368935" lvl="1" indent="0">
              <a:buNone/>
            </a:pPr>
            <a:r>
              <a:rPr lang="en-US" sz="1700" dirty="0" smtClean="0"/>
              <a:t>TAC to consider adopting a “3 strikes” attendance policy for </a:t>
            </a:r>
            <a:r>
              <a:rPr lang="en-US" sz="1700" dirty="0" err="1" smtClean="0"/>
              <a:t>WMS</a:t>
            </a:r>
            <a:r>
              <a:rPr lang="en-US" sz="1700" dirty="0" smtClean="0"/>
              <a:t>/RMS/</a:t>
            </a:r>
            <a:r>
              <a:rPr lang="en-US" sz="1700" dirty="0" err="1" smtClean="0"/>
              <a:t>ROS</a:t>
            </a:r>
            <a:r>
              <a:rPr lang="en-US" sz="1700" dirty="0" smtClean="0"/>
              <a:t> where</a:t>
            </a:r>
            <a:r>
              <a:rPr lang="en-US" sz="1700" dirty="0" smtClean="0">
                <a:solidFill>
                  <a:srgbClr val="FF0000"/>
                </a:solidFill>
              </a:rPr>
              <a:t>,</a:t>
            </a:r>
            <a:r>
              <a:rPr lang="en-US" sz="1700" dirty="0" smtClean="0"/>
              <a:t> </a:t>
            </a:r>
            <a:r>
              <a:rPr lang="en-US" sz="1700" b="1" i="1" dirty="0" smtClean="0">
                <a:solidFill>
                  <a:srgbClr val="FF0000"/>
                </a:solidFill>
              </a:rPr>
              <a:t>if a seated segment representative fails to attend in person and fails to assign an Alternate for 3 meetings in a seated voting year</a:t>
            </a:r>
            <a:r>
              <a:rPr lang="en-US" sz="1700" dirty="0" smtClean="0"/>
              <a:t>, Subcommittee leadership would recommend to TAC that the individual segment representative be dismissed from service and the segment </a:t>
            </a:r>
            <a:br>
              <a:rPr lang="en-US" sz="1700" dirty="0" smtClean="0"/>
            </a:br>
            <a:r>
              <a:rPr lang="en-US" sz="1700" dirty="0" smtClean="0"/>
              <a:t>would be allowed to re-seat.</a:t>
            </a:r>
            <a:endParaRPr lang="en-US" sz="1600" dirty="0" smtClean="0"/>
          </a:p>
        </p:txBody>
      </p:sp>
    </p:spTree>
    <p:extLst>
      <p:ext uri="{BB962C8B-B14F-4D97-AF65-F5344CB8AC3E}">
        <p14:creationId xmlns:p14="http://schemas.microsoft.com/office/powerpoint/2010/main" val="39202851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52400"/>
            <a:ext cx="7467600" cy="579438"/>
          </a:xfrm>
          <a:ln w="12700">
            <a:noFill/>
          </a:ln>
        </p:spPr>
        <p:txBody>
          <a:bodyPr/>
          <a:lstStyle/>
          <a:p>
            <a:r>
              <a:rPr lang="en-US" dirty="0" smtClean="0"/>
              <a:t>Next Steps… </a:t>
            </a:r>
            <a:endParaRPr lang="en-US" sz="2000" i="1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5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457200" y="838200"/>
            <a:ext cx="7391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Content Placeholder 2"/>
          <p:cNvSpPr txBox="1">
            <a:spLocks/>
          </p:cNvSpPr>
          <p:nvPr/>
        </p:nvSpPr>
        <p:spPr>
          <a:xfrm>
            <a:off x="228600" y="914400"/>
            <a:ext cx="8458200" cy="5734574"/>
          </a:xfrm>
          <a:prstGeom prst="rect">
            <a:avLst/>
          </a:prstGeom>
        </p:spPr>
        <p:txBody>
          <a:bodyPr vert="horz">
            <a:normAutofit/>
          </a:bodyPr>
          <a:lstStyle>
            <a:lvl1pPr marL="274320" indent="-274320" algn="l" rtl="0" eaLnBrk="1" latinLnBrk="0" hangingPunct="1">
              <a:spcBef>
                <a:spcPts val="600"/>
              </a:spcBef>
              <a:buClr>
                <a:schemeClr val="accent1"/>
              </a:buClr>
              <a:buSzPct val="70000"/>
              <a:buFont typeface="Wingdings"/>
              <a:buChar char=""/>
              <a:defRPr kumimoji="0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40080" indent="-274320" algn="l" rtl="0" eaLnBrk="1" latinLnBrk="0" hangingPunct="1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"/>
              <a:defRPr kumimoji="0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-182880" algn="l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SzPct val="60000"/>
              <a:buFont typeface="Wingdings"/>
              <a:buChar char="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188720" indent="-182880" algn="l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Char char="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463040" indent="-182880" algn="l" rtl="0" eaLnBrk="1" latinLnBrk="0" hangingPunct="1">
              <a:spcBef>
                <a:spcPct val="20000"/>
              </a:spcBef>
              <a:buClr>
                <a:schemeClr val="accent2">
                  <a:tint val="60000"/>
                </a:schemeClr>
              </a:buClr>
              <a:buSzPct val="68000"/>
              <a:buFont typeface="Wingdings 2"/>
              <a:buChar char=""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37360" indent="-182880" algn="l" rtl="0" eaLnBrk="1" latinLnBrk="0" hangingPunct="1">
              <a:spcBef>
                <a:spcPct val="20000"/>
              </a:spcBef>
              <a:buClr>
                <a:schemeClr val="accent1"/>
              </a:buClr>
              <a:buChar char="•"/>
              <a:defRPr kumimoji="0"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6pPr>
            <a:lvl7pPr marL="2011680" indent="-182880" algn="l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Char char=""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7pPr>
            <a:lvl8pPr marL="2286000" indent="-182880" algn="l" rtl="0" eaLnBrk="1" latinLnBrk="0" hangingPunct="1">
              <a:spcBef>
                <a:spcPct val="20000"/>
              </a:spcBef>
              <a:buClr>
                <a:schemeClr val="accent2"/>
              </a:buClr>
              <a:buChar char="•"/>
              <a:defRPr kumimoji="0" sz="1400" kern="1200" cap="small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8pPr>
            <a:lvl9pPr marL="2560320" indent="-182880" algn="l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Char char="•"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en-US" sz="200" dirty="0" smtClean="0"/>
          </a:p>
          <a:p>
            <a:pPr>
              <a:buFont typeface="Wingdings" panose="05000000000000000000" pitchFamily="2" charset="2"/>
              <a:buChar char="q"/>
            </a:pPr>
            <a:r>
              <a:rPr lang="en-US" sz="1800" dirty="0"/>
              <a:t>RMS to consider </a:t>
            </a:r>
            <a:r>
              <a:rPr lang="en-US" sz="1800" dirty="0" smtClean="0"/>
              <a:t>RMGRR151 </a:t>
            </a:r>
            <a:r>
              <a:rPr lang="en-US" sz="1800" dirty="0"/>
              <a:t>and </a:t>
            </a:r>
            <a:r>
              <a:rPr lang="en-US" sz="1800" dirty="0" smtClean="0"/>
              <a:t>Procedures </a:t>
            </a:r>
            <a:r>
              <a:rPr lang="en-US" sz="1800" dirty="0"/>
              <a:t>at April 3</a:t>
            </a:r>
            <a:r>
              <a:rPr lang="en-US" sz="1800" baseline="30000" dirty="0"/>
              <a:t>rd</a:t>
            </a:r>
            <a:r>
              <a:rPr lang="en-US" sz="1800" dirty="0"/>
              <a:t> </a:t>
            </a:r>
            <a:r>
              <a:rPr lang="en-US" sz="1800" dirty="0" smtClean="0"/>
              <a:t>meeting</a:t>
            </a:r>
            <a:endParaRPr lang="en-US" sz="1800" dirty="0" smtClean="0"/>
          </a:p>
          <a:p>
            <a:pPr>
              <a:buFont typeface="Wingdings" panose="05000000000000000000" pitchFamily="2" charset="2"/>
              <a:buChar char="q"/>
            </a:pPr>
            <a:r>
              <a:rPr lang="en-US" sz="1800" dirty="0" smtClean="0"/>
              <a:t>COPS to consider </a:t>
            </a:r>
            <a:r>
              <a:rPr lang="en-US" sz="1800" dirty="0" smtClean="0"/>
              <a:t>COPMGRR047 </a:t>
            </a:r>
            <a:r>
              <a:rPr lang="en-US" sz="1800" dirty="0" smtClean="0"/>
              <a:t>and </a:t>
            </a:r>
            <a:r>
              <a:rPr lang="en-US" sz="1800" dirty="0" smtClean="0"/>
              <a:t>LPGRR064 </a:t>
            </a:r>
            <a:r>
              <a:rPr lang="en-US" sz="1800" dirty="0" smtClean="0"/>
              <a:t>at April 11</a:t>
            </a:r>
            <a:r>
              <a:rPr lang="en-US" sz="1800" baseline="30000" dirty="0" smtClean="0"/>
              <a:t>th</a:t>
            </a:r>
            <a:r>
              <a:rPr lang="en-US" sz="1800" dirty="0" smtClean="0"/>
              <a:t> </a:t>
            </a:r>
            <a:r>
              <a:rPr lang="en-US" sz="1800" dirty="0" smtClean="0"/>
              <a:t>meeting</a:t>
            </a:r>
            <a:endParaRPr lang="en-US" sz="1800" dirty="0" smtClean="0"/>
          </a:p>
          <a:p>
            <a:pPr>
              <a:buFont typeface="Wingdings" panose="05000000000000000000" pitchFamily="2" charset="2"/>
              <a:buChar char="q"/>
            </a:pPr>
            <a:r>
              <a:rPr lang="en-US" sz="1800" dirty="0" smtClean="0"/>
              <a:t>TAC leadership to update ERCOT Board at April 10</a:t>
            </a:r>
            <a:r>
              <a:rPr lang="en-US" sz="1800" baseline="30000" dirty="0" smtClean="0"/>
              <a:t>th</a:t>
            </a:r>
            <a:r>
              <a:rPr lang="en-US" sz="1800" dirty="0" smtClean="0"/>
              <a:t> BOD meeting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en-US" sz="1800" dirty="0" smtClean="0"/>
              <a:t>TAC to consider all governing documents at May 24</a:t>
            </a:r>
            <a:r>
              <a:rPr lang="en-US" sz="1800" baseline="30000" dirty="0" smtClean="0"/>
              <a:t>th</a:t>
            </a:r>
            <a:r>
              <a:rPr lang="en-US" sz="1800" dirty="0" smtClean="0"/>
              <a:t> </a:t>
            </a:r>
            <a:r>
              <a:rPr lang="en-US" sz="1800" dirty="0" smtClean="0"/>
              <a:t>meeting</a:t>
            </a:r>
            <a:endParaRPr lang="en-US" sz="1800" dirty="0" smtClean="0"/>
          </a:p>
          <a:p>
            <a:pPr>
              <a:buFont typeface="Wingdings" panose="05000000000000000000" pitchFamily="2" charset="2"/>
              <a:buChar char="q"/>
            </a:pPr>
            <a:r>
              <a:rPr lang="en-US" sz="1800" b="1" i="1" dirty="0" smtClean="0">
                <a:solidFill>
                  <a:srgbClr val="FF0000"/>
                </a:solidFill>
              </a:rPr>
              <a:t>If no impacts/delays, anticipated implementation date of 6/1/2018</a:t>
            </a:r>
          </a:p>
          <a:p>
            <a:pPr>
              <a:buFont typeface="Wingdings" panose="05000000000000000000" pitchFamily="2" charset="2"/>
              <a:buChar char="q"/>
            </a:pPr>
            <a:endParaRPr lang="en-US" sz="1600" dirty="0" smtClean="0">
              <a:solidFill>
                <a:srgbClr val="FF0000"/>
              </a:solidFill>
            </a:endParaRPr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40673" b="8103"/>
          <a:stretch/>
        </p:blipFill>
        <p:spPr bwMode="auto">
          <a:xfrm>
            <a:off x="368356" y="4953000"/>
            <a:ext cx="5070748" cy="140050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8355" y="2895600"/>
            <a:ext cx="8166045" cy="198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aphicFrame>
        <p:nvGraphicFramePr>
          <p:cNvPr id="3" name="Object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771284701"/>
              </p:ext>
            </p:extLst>
          </p:nvPr>
        </p:nvGraphicFramePr>
        <p:xfrm>
          <a:off x="5439104" y="5044965"/>
          <a:ext cx="1441863" cy="121657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" name="Document" showAsIcon="1" r:id="rId6" imgW="914400" imgH="771480" progId="Word.Document.12">
                  <p:embed/>
                </p:oleObj>
              </mc:Choice>
              <mc:Fallback>
                <p:oleObj name="Document" showAsIcon="1" r:id="rId6" imgW="914400" imgH="771480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5439104" y="5044965"/>
                        <a:ext cx="1441863" cy="121657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120258658"/>
              </p:ext>
            </p:extLst>
          </p:nvPr>
        </p:nvGraphicFramePr>
        <p:xfrm>
          <a:off x="6781800" y="5043650"/>
          <a:ext cx="1444979" cy="121920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8" name="Document" showAsIcon="1" r:id="rId8" imgW="914400" imgH="771480" progId="Word.Document.12">
                  <p:embed/>
                </p:oleObj>
              </mc:Choice>
              <mc:Fallback>
                <p:oleObj name="Document" showAsIcon="1" r:id="rId8" imgW="914400" imgH="771480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9"/>
                      <a:stretch>
                        <a:fillRect/>
                      </a:stretch>
                    </p:blipFill>
                    <p:spPr>
                      <a:xfrm>
                        <a:off x="6781800" y="5043650"/>
                        <a:ext cx="1444979" cy="1219201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5418896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Questions?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6</a:t>
            </a:fld>
            <a:endParaRPr lang="en-US"/>
          </a:p>
        </p:txBody>
      </p:sp>
      <p:pic>
        <p:nvPicPr>
          <p:cNvPr id="3074" name="Picture 2"/>
          <p:cNvPicPr>
            <a:picLocks noGrp="1" noChangeAspect="1" noChangeArrowheads="1"/>
          </p:cNvPicPr>
          <p:nvPr>
            <p:ph sz="quarter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33600" y="1295401"/>
            <a:ext cx="4876799" cy="48767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741379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2361</TotalTime>
  <Words>276</Words>
  <Application>Microsoft Office PowerPoint</Application>
  <PresentationFormat>On-screen Show (4:3)</PresentationFormat>
  <Paragraphs>64</Paragraphs>
  <Slides>6</Slides>
  <Notes>4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8" baseType="lpstr">
      <vt:lpstr>Oriel</vt:lpstr>
      <vt:lpstr>Microsoft Word Document</vt:lpstr>
      <vt:lpstr>March 22, 2018  TAC Subcommittee Restructuring Task force (TSRTF)</vt:lpstr>
      <vt:lpstr>March 5th meeting summary</vt:lpstr>
      <vt:lpstr>March 5th meeting summary</vt:lpstr>
      <vt:lpstr>March 5th meeting summary</vt:lpstr>
      <vt:lpstr>Next Steps… </vt:lpstr>
      <vt:lpstr>Questions? </vt:lpstr>
    </vt:vector>
  </TitlesOfParts>
  <Company>NRG Energy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TAC &amp; Board of Directors Update</dc:title>
  <dc:creator>Zerwas (Reed), Rebecca</dc:creator>
  <cp:lastModifiedBy>s262089</cp:lastModifiedBy>
  <cp:revision>117</cp:revision>
  <dcterms:created xsi:type="dcterms:W3CDTF">2018-01-08T22:15:17Z</dcterms:created>
  <dcterms:modified xsi:type="dcterms:W3CDTF">2018-03-15T21:09:38Z</dcterms:modified>
</cp:coreProperties>
</file>

<file path=docProps/thumbnail.jpeg>
</file>