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80" r:id="rId4"/>
  </p:sldMasterIdLst>
  <p:notesMasterIdLst>
    <p:notesMasterId r:id="rId16"/>
  </p:notesMasterIdLst>
  <p:handoutMasterIdLst>
    <p:handoutMasterId r:id="rId17"/>
  </p:handoutMasterIdLst>
  <p:sldIdLst>
    <p:sldId id="260" r:id="rId5"/>
    <p:sldId id="296" r:id="rId6"/>
    <p:sldId id="301" r:id="rId7"/>
    <p:sldId id="294" r:id="rId8"/>
    <p:sldId id="295" r:id="rId9"/>
    <p:sldId id="299" r:id="rId10"/>
    <p:sldId id="306" r:id="rId11"/>
    <p:sldId id="305" r:id="rId12"/>
    <p:sldId id="304" r:id="rId13"/>
    <p:sldId id="303" r:id="rId14"/>
    <p:sldId id="307" r:id="rId15"/>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853" autoAdjust="0"/>
    <p:restoredTop sz="94595" autoAdjust="0"/>
  </p:normalViewPr>
  <p:slideViewPr>
    <p:cSldViewPr snapToGrid="0" snapToObjects="1">
      <p:cViewPr varScale="1">
        <p:scale>
          <a:sx n="70" d="100"/>
          <a:sy n="70" d="100"/>
        </p:scale>
        <p:origin x="1416" y="72"/>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slideMaster" Target="slideMasters/slideMaster1.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3/14/2018</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3/14/2018</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smtClean="0"/>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4850257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406408077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11</a:t>
            </a:fld>
            <a:endParaRPr lang="en-US">
              <a:solidFill>
                <a:prstClr val="black"/>
              </a:solidFill>
            </a:endParaRPr>
          </a:p>
        </p:txBody>
      </p:sp>
    </p:spTree>
    <p:extLst>
      <p:ext uri="{BB962C8B-B14F-4D97-AF65-F5344CB8AC3E}">
        <p14:creationId xmlns:p14="http://schemas.microsoft.com/office/powerpoint/2010/main" val="203243197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smtClean="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smtClean="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5" name="Footer Placeholder 4"/>
          <p:cNvSpPr>
            <a:spLocks noGrp="1"/>
          </p:cNvSpPr>
          <p:nvPr>
            <p:ph type="ftr" sz="quarter" idx="11"/>
          </p:nvPr>
        </p:nvSpPr>
        <p:spPr/>
        <p:txBody>
          <a:bodyPr/>
          <a:lstStyle/>
          <a:p>
            <a:r>
              <a:rPr lang="en-US" smtClean="0">
                <a:solidFill>
                  <a:prstClr val="black">
                    <a:tint val="75000"/>
                  </a:prstClr>
                </a:solidFill>
              </a:rPr>
              <a:t>Footer text goes here.</a:t>
            </a:r>
            <a:endParaRPr lang="en-US">
              <a:solidFill>
                <a:prstClr val="black">
                  <a:tint val="75000"/>
                </a:prstClr>
              </a:solidFill>
            </a:endParaRP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2474606621"/>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endParaRPr lang="en-US">
              <a:solidFill>
                <a:srgbClr val="FFFFFF"/>
              </a:solidFill>
            </a:endParaRPr>
          </a:p>
        </p:txBody>
      </p:sp>
      <p:sp>
        <p:nvSpPr>
          <p:cNvPr id="8" name="Footer Placeholder 4"/>
          <p:cNvSpPr>
            <a:spLocks noGrp="1"/>
          </p:cNvSpPr>
          <p:nvPr>
            <p:ph type="ftr" sz="quarter" idx="11"/>
          </p:nvPr>
        </p:nvSpPr>
        <p:spPr>
          <a:xfrm>
            <a:off x="2743200" y="6553200"/>
            <a:ext cx="4038600" cy="228600"/>
          </a:xfrm>
        </p:spPr>
        <p:txBody>
          <a:bodyPr/>
          <a:lstStyle/>
          <a:p>
            <a:r>
              <a:rPr lang="en-US" smtClean="0">
                <a:solidFill>
                  <a:prstClr val="black">
                    <a:tint val="75000"/>
                  </a:prstClr>
                </a:solidFill>
              </a:rPr>
              <a:t>Footer text goes here.</a:t>
            </a:r>
            <a:endParaRPr lang="en-US">
              <a:solidFill>
                <a:prstClr val="black">
                  <a:tint val="75000"/>
                </a:prstClr>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901357504"/>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timing>
    <p:tnLst>
      <p:par>
        <p:cTn id="1" dur="indefinite" restart="never" nodeType="tmRoot"/>
      </p:par>
    </p:tnLst>
  </p:timing>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r>
              <a:rPr lang="en-US" smtClean="0">
                <a:solidFill>
                  <a:prstClr val="black">
                    <a:tint val="75000"/>
                  </a:prstClr>
                </a:solidFill>
                <a:latin typeface="Arial" panose="020B0604020202020204"/>
                <a:cs typeface="+mn-cs"/>
              </a:rPr>
              <a:t>Footer text goes here.</a:t>
            </a:r>
            <a:endParaRPr lang="en-US" dirty="0">
              <a:solidFill>
                <a:prstClr val="black">
                  <a:tint val="75000"/>
                </a:prstClr>
              </a:solidFill>
              <a:latin typeface="Arial" panose="020B0604020202020204"/>
              <a:cs typeface="+mn-cs"/>
            </a:endParaRPr>
          </a:p>
        </p:txBody>
      </p:sp>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fld id="{1D93BD3E-1E9A-4970-A6F7-E7AC52762E0C}" type="slidenum">
              <a:rPr lang="en-US" smtClean="0">
                <a:solidFill>
                  <a:prstClr val="black">
                    <a:tint val="75000"/>
                  </a:prstClr>
                </a:solidFill>
                <a:latin typeface="Arial" panose="020B0604020202020204"/>
                <a:cs typeface="+mn-cs"/>
              </a:rPr>
              <a:pPr defTabSz="914400" eaLnBrk="1" fontAlgn="auto" hangingPunct="1">
                <a:spcBef>
                  <a:spcPts val="0"/>
                </a:spcBef>
                <a:spcAft>
                  <a:spcPts val="0"/>
                </a:spcAft>
              </a:pPr>
              <a:t>‹#›</a:t>
            </a:fld>
            <a:endParaRPr lang="en-US">
              <a:solidFill>
                <a:prstClr val="black">
                  <a:tint val="75000"/>
                </a:prstClr>
              </a:solidFill>
              <a:latin typeface="Arial" panose="020B0604020202020204"/>
              <a:cs typeface="+mn-cs"/>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defTabSz="914400" eaLnBrk="1" fontAlgn="auto" hangingPunct="1">
              <a:spcBef>
                <a:spcPts val="0"/>
              </a:spcBef>
              <a:spcAft>
                <a:spcPts val="0"/>
              </a:spcAft>
            </a:pPr>
            <a:r>
              <a:rPr lang="en-US" sz="1000" b="1" dirty="0" smtClean="0">
                <a:solidFill>
                  <a:srgbClr val="5B6770"/>
                </a:solidFill>
                <a:latin typeface="Arial" panose="020B0604020202020204"/>
                <a:cs typeface="+mn-cs"/>
              </a:rPr>
              <a:t>PUBLIC</a:t>
            </a:r>
            <a:endParaRPr lang="en-US" sz="1000" b="1" dirty="0">
              <a:solidFill>
                <a:srgbClr val="5B6770"/>
              </a:solidFill>
              <a:latin typeface="Arial" panose="020B0604020202020204"/>
              <a:cs typeface="+mn-cs"/>
            </a:endParaRPr>
          </a:p>
        </p:txBody>
      </p:sp>
    </p:spTree>
    <p:extLst>
      <p:ext uri="{BB962C8B-B14F-4D97-AF65-F5344CB8AC3E}">
        <p14:creationId xmlns:p14="http://schemas.microsoft.com/office/powerpoint/2010/main" val="2335852799"/>
      </p:ext>
    </p:extLst>
  </p:cSld>
  <p:clrMap bg1="lt1" tx1="dk1" bg2="lt2" tx2="dk2" accent1="accent1" accent2="accent2" accent3="accent3" accent4="accent4" accent5="accent5" accent6="accent6" hlink="hlink" folHlink="folHlink"/>
  <p:sldLayoutIdLst>
    <p:sldLayoutId id="2147494281" r:id="rId1"/>
    <p:sldLayoutId id="2147494282"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a:t>
              </a:r>
              <a:r>
                <a:rPr lang="en-US" altLang="en-US" sz="3200" b="1" dirty="0" smtClean="0"/>
                <a:t>3: </a:t>
              </a:r>
              <a:r>
                <a:rPr lang="en-US" altLang="en-US" sz="3200" b="1" dirty="0"/>
                <a:t>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smtClean="0"/>
                <a:t>March 22, </a:t>
              </a:r>
              <a:r>
                <a:rPr lang="en-US" altLang="en-US" dirty="0"/>
                <a:t>2018</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SCR795, Addition of Intra-Hour Wind Forecast to GTBD Calculation [ERCOT]</a:t>
            </a:r>
            <a:endParaRPr lang="en-US" sz="1800" dirty="0"/>
          </a:p>
        </p:txBody>
      </p:sp>
      <p:sp>
        <p:nvSpPr>
          <p:cNvPr id="15363" name="Rectangle 2"/>
          <p:cNvSpPr>
            <a:spLocks noChangeArrowheads="1"/>
          </p:cNvSpPr>
          <p:nvPr/>
        </p:nvSpPr>
        <p:spPr bwMode="auto">
          <a:xfrm>
            <a:off x="487363" y="879475"/>
            <a:ext cx="8158162"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2200</a:t>
            </a:r>
          </a:p>
          <a:p>
            <a:r>
              <a:rPr lang="en-US" b="1" dirty="0"/>
              <a:t>ERCOT Impact Analysis:  </a:t>
            </a:r>
            <a:r>
              <a:rPr lang="x-none" dirty="0"/>
              <a:t>Between $</a:t>
            </a:r>
            <a:r>
              <a:rPr lang="en-US" dirty="0"/>
              <a:t>30</a:t>
            </a:r>
            <a:r>
              <a:rPr lang="x-none" dirty="0"/>
              <a:t>k and $</a:t>
            </a:r>
            <a:r>
              <a:rPr lang="en-US" dirty="0"/>
              <a:t>40</a:t>
            </a:r>
            <a:r>
              <a:rPr lang="x-none" dirty="0"/>
              <a:t>k</a:t>
            </a:r>
            <a:r>
              <a:rPr lang="en-US" dirty="0"/>
              <a:t>; no impacts to ERCOT staffing; impacts to MMS; no impacts to ERCOT </a:t>
            </a:r>
            <a:r>
              <a:rPr lang="x-none" dirty="0"/>
              <a:t>business processes</a:t>
            </a:r>
            <a:r>
              <a:rPr lang="en-US" dirty="0"/>
              <a:t>; no impacts to ERCOT grid operations and practices.</a:t>
            </a:r>
          </a:p>
          <a:p>
            <a:r>
              <a:rPr lang="en-US" b="1" dirty="0"/>
              <a:t>Revision Description:  </a:t>
            </a:r>
            <a:r>
              <a:rPr lang="en-US" dirty="0"/>
              <a:t>This SCR updates the formula used by the Resource Limit Calculator to calculate the Generation To Be Dispatched (GTBD) value to include the addition of a predicted 5-minute wind ramp (PWRR).</a:t>
            </a:r>
          </a:p>
          <a:p>
            <a:r>
              <a:rPr lang="en-US" b="1" dirty="0"/>
              <a:t>PRS Decision:</a:t>
            </a:r>
            <a:r>
              <a:rPr lang="en-US" dirty="0"/>
              <a:t>  On 2/8/18, PRS voted to recommend approval of SCR795 as submitted.  There was one abstention from the Independent Power Marketer (IPM) (Morgan Stanley) Market Segment.  On 3/8/18, PRS unanimously voted to endorse and forward to TAC the 2/8/18 PRS Report and Impact Analysis for SCR795 with a recommended priority of 2018 and a rank of 2200.</a:t>
            </a:r>
          </a:p>
        </p:txBody>
      </p:sp>
    </p:spTree>
    <p:extLst>
      <p:ext uri="{BB962C8B-B14F-4D97-AF65-F5344CB8AC3E}">
        <p14:creationId xmlns:p14="http://schemas.microsoft.com/office/powerpoint/2010/main" val="9458802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2018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solidFill>
                  <a:prstClr val="black">
                    <a:tint val="75000"/>
                  </a:prstClr>
                </a:solidFill>
              </a:rPr>
              <a:pPr/>
              <a:t>11</a:t>
            </a:fld>
            <a:endParaRPr lang="en-US">
              <a:solidFill>
                <a:prstClr val="black">
                  <a:tint val="75000"/>
                </a:prstClr>
              </a:solidFill>
            </a:endParaRPr>
          </a:p>
        </p:txBody>
      </p:sp>
      <p:sp>
        <p:nvSpPr>
          <p:cNvPr id="29" name="TextBox 15"/>
          <p:cNvSpPr txBox="1">
            <a:spLocks noChangeArrowheads="1"/>
          </p:cNvSpPr>
          <p:nvPr/>
        </p:nvSpPr>
        <p:spPr bwMode="auto">
          <a:xfrm>
            <a:off x="160280" y="5447632"/>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5904832"/>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56567" y="5439839"/>
            <a:ext cx="2895600" cy="66172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b="0" kern="0" dirty="0" smtClean="0">
                <a:solidFill>
                  <a:srgbClr val="000000"/>
                </a:solidFill>
                <a:cs typeface="+mn-cs"/>
              </a:rPr>
              <a:t>APPENDIX</a:t>
            </a:r>
          </a:p>
          <a:p>
            <a:pPr defTabSz="914400" eaLnBrk="1" hangingPunct="1">
              <a:defRPr/>
            </a:pPr>
            <a:r>
              <a:rPr lang="en-US" sz="900" b="0" kern="0" dirty="0" smtClean="0">
                <a:solidFill>
                  <a:srgbClr val="000000"/>
                </a:solidFill>
                <a:cs typeface="+mn-cs"/>
              </a:rPr>
              <a:t>Red </a:t>
            </a:r>
            <a:r>
              <a:rPr lang="en-US" sz="900" b="0" kern="0" dirty="0">
                <a:solidFill>
                  <a:srgbClr val="000000"/>
                </a:solidFill>
                <a:cs typeface="+mn-cs"/>
              </a:rPr>
              <a:t>Text: </a:t>
            </a:r>
            <a:r>
              <a:rPr lang="en-US" sz="900" b="0" kern="0" dirty="0" smtClean="0">
                <a:solidFill>
                  <a:srgbClr val="000000"/>
                </a:solidFill>
                <a:cs typeface="+mn-cs"/>
              </a:rPr>
              <a:t>New </a:t>
            </a:r>
            <a:r>
              <a:rPr lang="en-US" sz="900" b="0" kern="0" dirty="0">
                <a:solidFill>
                  <a:srgbClr val="000000"/>
                </a:solidFill>
                <a:cs typeface="+mn-cs"/>
              </a:rPr>
              <a:t>additions and target release </a:t>
            </a:r>
            <a:r>
              <a:rPr lang="en-US" sz="900" b="0" kern="0" dirty="0" smtClean="0">
                <a:solidFill>
                  <a:srgbClr val="000000"/>
                </a:solidFill>
                <a:cs typeface="+mn-cs"/>
              </a:rPr>
              <a:t>changes</a:t>
            </a:r>
          </a:p>
          <a:p>
            <a:pPr defTabSz="914400" eaLnBrk="1" hangingPunct="1">
              <a:defRPr/>
            </a:pPr>
            <a:r>
              <a:rPr lang="en-US" sz="900" b="0" kern="0" dirty="0">
                <a:solidFill>
                  <a:srgbClr val="000000"/>
                </a:solidFill>
                <a:cs typeface="+mn-cs"/>
              </a:rPr>
              <a:t>Strike-Through Text: Previous target release changes</a:t>
            </a:r>
          </a:p>
          <a:p>
            <a:pPr defTabSz="914400" eaLnBrk="1" hangingPunct="1">
              <a:defRPr/>
            </a:pPr>
            <a:r>
              <a:rPr lang="en-US" sz="900" b="0" kern="0" dirty="0">
                <a:solidFill>
                  <a:srgbClr val="000000"/>
                </a:solidFill>
                <a:cs typeface="+mn-cs"/>
              </a:rPr>
              <a:t>(a), (b), etc. indicates multiple </a:t>
            </a:r>
            <a:r>
              <a:rPr lang="en-US" sz="900" b="0" kern="0" dirty="0" smtClean="0">
                <a:solidFill>
                  <a:srgbClr val="000000"/>
                </a:solidFill>
                <a:cs typeface="+mn-cs"/>
              </a:rPr>
              <a:t>phases</a:t>
            </a:r>
            <a:endParaRPr lang="en-US" sz="900" b="0" kern="0" dirty="0">
              <a:solidFill>
                <a:srgbClr val="000000"/>
              </a:solidFill>
              <a:cs typeface="+mn-cs"/>
            </a:endParaRPr>
          </a:p>
        </p:txBody>
      </p:sp>
      <p:graphicFrame>
        <p:nvGraphicFramePr>
          <p:cNvPr id="33" name="Group 3"/>
          <p:cNvGraphicFramePr>
            <a:graphicFrameLocks/>
          </p:cNvGraphicFramePr>
          <p:nvPr>
            <p:extLst/>
          </p:nvPr>
        </p:nvGraphicFramePr>
        <p:xfrm>
          <a:off x="160280" y="838201"/>
          <a:ext cx="8839200" cy="3727703"/>
        </p:xfrm>
        <a:graphic>
          <a:graphicData uri="http://schemas.openxmlformats.org/drawingml/2006/table">
            <a:tbl>
              <a:tblPr/>
              <a:tblGrid>
                <a:gridCol w="1439920"/>
                <a:gridCol w="1524000"/>
                <a:gridCol w="1524191"/>
                <a:gridCol w="1504660"/>
                <a:gridCol w="1390749"/>
                <a:gridCol w="1455680"/>
              </a:tblGrid>
              <a:tr h="54954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2/6 – 2/8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4/3 – 4/5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5/29 – 5/31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8/7 – 8/9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10/23 – 10/25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12/11 – 12/13</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242225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NPRR659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NPRR683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NPRR760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NPRR810</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PGRR042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NPRR846</a:t>
                      </a:r>
                      <a:endParaRPr kumimoji="0" lang="en-US" sz="8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cap="none" normalizeH="0" baseline="0" dirty="0" smtClean="0">
                        <a:ln>
                          <a:noFill/>
                        </a:ln>
                        <a:solidFill>
                          <a:schemeClr val="tx1"/>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NPRR562</a:t>
                      </a:r>
                      <a:r>
                        <a:rPr kumimoji="0" lang="en-US" sz="900" b="0" i="0" u="none" strike="noStrike" cap="none" normalizeH="0" baseline="0" dirty="0" smtClean="0">
                          <a:ln>
                            <a:noFill/>
                          </a:ln>
                          <a:solidFill>
                            <a:schemeClr val="tx1"/>
                          </a:solidFill>
                          <a:effectLst/>
                          <a:latin typeface="Courier New" pitchFamily="49" charset="0"/>
                        </a:rPr>
                        <a:t>(b)</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NPRR776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NPRR809</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SCR791</a:t>
                      </a: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5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NPRR519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NPRR620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SCR789</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4351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0</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6</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r>
            </a:tbl>
          </a:graphicData>
        </a:graphic>
      </p:graphicFrame>
      <p:sp>
        <p:nvSpPr>
          <p:cNvPr id="35" name="TextBox 34"/>
          <p:cNvSpPr txBox="1"/>
          <p:nvPr/>
        </p:nvSpPr>
        <p:spPr>
          <a:xfrm>
            <a:off x="7315200" y="1400352"/>
            <a:ext cx="236905" cy="1800493"/>
          </a:xfrm>
          <a:prstGeom prst="rect">
            <a:avLst/>
          </a:prstGeom>
          <a:noFill/>
        </p:spPr>
        <p:txBody>
          <a:bodyPr wrap="square" rtlCol="0">
            <a:spAutoFit/>
          </a:bodyPr>
          <a:lstStyle/>
          <a:p>
            <a:pPr algn="ctr" defTabSz="914400" eaLnBrk="1" hangingPunct="1">
              <a:defRPr/>
            </a:pPr>
            <a:r>
              <a:rPr lang="en-US" sz="11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endParaRPr lang="en-US" sz="500" b="1" i="1" kern="0" dirty="0" smtClean="0">
              <a:solidFill>
                <a:srgbClr val="000000"/>
              </a:solidFill>
              <a:latin typeface="Arial" panose="020B0604020202020204"/>
              <a:cs typeface="+mn-cs"/>
            </a:endParaRP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2400" b="1" i="1" kern="0" dirty="0" smtClean="0">
                <a:solidFill>
                  <a:srgbClr val="000000"/>
                </a:solidFill>
                <a:latin typeface="Arial" panose="020B0604020202020204"/>
                <a:cs typeface="+mn-cs"/>
              </a:rPr>
              <a:t> </a:t>
            </a:r>
            <a:endParaRPr lang="en-US" sz="28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5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p:txBody>
      </p:sp>
      <p:sp>
        <p:nvSpPr>
          <p:cNvPr id="22" name="TextBox 12"/>
          <p:cNvSpPr txBox="1">
            <a:spLocks noChangeArrowheads="1"/>
          </p:cNvSpPr>
          <p:nvPr/>
        </p:nvSpPr>
        <p:spPr bwMode="auto">
          <a:xfrm>
            <a:off x="7552105" y="3283437"/>
            <a:ext cx="1439495"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12/15 – 12/16</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r>
              <a:rPr lang="en-US" sz="1000" kern="0" dirty="0">
                <a:solidFill>
                  <a:srgbClr val="000000"/>
                </a:solidFill>
                <a:cs typeface="+mn-cs"/>
              </a:rPr>
              <a:t>)</a:t>
            </a:r>
            <a:endParaRPr lang="en-US" sz="1200" kern="0" dirty="0" smtClean="0">
              <a:solidFill>
                <a:srgbClr val="000000"/>
              </a:solidFill>
              <a:cs typeface="+mn-cs"/>
            </a:endParaRPr>
          </a:p>
        </p:txBody>
      </p:sp>
      <p:sp>
        <p:nvSpPr>
          <p:cNvPr id="25" name="TextBox 12"/>
          <p:cNvSpPr txBox="1">
            <a:spLocks noChangeArrowheads="1"/>
          </p:cNvSpPr>
          <p:nvPr/>
        </p:nvSpPr>
        <p:spPr bwMode="auto">
          <a:xfrm>
            <a:off x="3122655" y="3285979"/>
            <a:ext cx="1508760"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6/2 – 6/3</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endParaRPr lang="en-US" sz="1200" kern="0" dirty="0" smtClean="0">
              <a:solidFill>
                <a:srgbClr val="000000"/>
              </a:solidFill>
              <a:cs typeface="+mn-cs"/>
            </a:endParaRPr>
          </a:p>
        </p:txBody>
      </p:sp>
      <p:sp>
        <p:nvSpPr>
          <p:cNvPr id="27" name="TextBox 12"/>
          <p:cNvSpPr txBox="1">
            <a:spLocks noChangeArrowheads="1"/>
          </p:cNvSpPr>
          <p:nvPr/>
        </p:nvSpPr>
        <p:spPr bwMode="auto">
          <a:xfrm>
            <a:off x="6147256" y="3277475"/>
            <a:ext cx="1396970"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10/27 – 10/28</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a:t>
            </a:r>
            <a:r>
              <a:rPr lang="en-US" sz="1000" kern="0" dirty="0">
                <a:solidFill>
                  <a:srgbClr val="000000"/>
                </a:solidFill>
                <a:cs typeface="+mn-cs"/>
              </a:rPr>
              <a:t>Retail)</a:t>
            </a:r>
            <a:endParaRPr lang="en-US" sz="1200" kern="0" dirty="0" smtClean="0">
              <a:solidFill>
                <a:srgbClr val="000000"/>
              </a:solidFill>
              <a:cs typeface="+mn-cs"/>
            </a:endParaRPr>
          </a:p>
        </p:txBody>
      </p:sp>
      <p:sp>
        <p:nvSpPr>
          <p:cNvPr id="41" name="TextBox 40"/>
          <p:cNvSpPr txBox="1"/>
          <p:nvPr/>
        </p:nvSpPr>
        <p:spPr>
          <a:xfrm>
            <a:off x="5805167" y="1394984"/>
            <a:ext cx="370549" cy="2446824"/>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9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6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42" name="TextBox 41"/>
          <p:cNvSpPr txBox="1"/>
          <p:nvPr/>
        </p:nvSpPr>
        <p:spPr>
          <a:xfrm>
            <a:off x="7189795" y="1391700"/>
            <a:ext cx="370549" cy="1369606"/>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43" name="TextBox 42"/>
          <p:cNvSpPr txBox="1"/>
          <p:nvPr/>
        </p:nvSpPr>
        <p:spPr>
          <a:xfrm>
            <a:off x="8638685" y="1392114"/>
            <a:ext cx="370549" cy="2539157"/>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I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44" name="TextBox 12"/>
          <p:cNvSpPr txBox="1">
            <a:spLocks noChangeArrowheads="1"/>
          </p:cNvSpPr>
          <p:nvPr/>
        </p:nvSpPr>
        <p:spPr bwMode="auto">
          <a:xfrm>
            <a:off x="4647890" y="3274976"/>
            <a:ext cx="1501431"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8/11 – 8/12</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endParaRPr lang="en-US" sz="1200" kern="0" dirty="0" smtClean="0">
              <a:solidFill>
                <a:srgbClr val="000000"/>
              </a:solidFill>
              <a:cs typeface="+mn-cs"/>
            </a:endParaRPr>
          </a:p>
        </p:txBody>
      </p:sp>
      <p:sp>
        <p:nvSpPr>
          <p:cNvPr id="31" name="TextBox 12"/>
          <p:cNvSpPr txBox="1">
            <a:spLocks noChangeArrowheads="1"/>
          </p:cNvSpPr>
          <p:nvPr/>
        </p:nvSpPr>
        <p:spPr bwMode="auto">
          <a:xfrm>
            <a:off x="1594844" y="3289489"/>
            <a:ext cx="1517904"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4/7 – 4/8</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endParaRPr lang="en-US" sz="1200" kern="0" dirty="0" smtClean="0">
              <a:solidFill>
                <a:srgbClr val="000000"/>
              </a:solidFill>
              <a:cs typeface="+mn-cs"/>
            </a:endParaRPr>
          </a:p>
        </p:txBody>
      </p:sp>
      <p:sp>
        <p:nvSpPr>
          <p:cNvPr id="3" name="TextBox 2"/>
          <p:cNvSpPr txBox="1"/>
          <p:nvPr/>
        </p:nvSpPr>
        <p:spPr>
          <a:xfrm rot="16200000">
            <a:off x="-301784" y="1935294"/>
            <a:ext cx="1274708" cy="261610"/>
          </a:xfrm>
          <a:prstGeom prst="rect">
            <a:avLst/>
          </a:prstGeom>
          <a:noFill/>
        </p:spPr>
        <p:txBody>
          <a:bodyPr wrap="none" rtlCol="0">
            <a:spAutoFit/>
          </a:bodyPr>
          <a:lstStyle/>
          <a:p>
            <a:pPr defTabSz="914400" eaLnBrk="1" fontAlgn="auto" hangingPunct="1">
              <a:spcBef>
                <a:spcPts val="0"/>
              </a:spcBef>
              <a:spcAft>
                <a:spcPts val="0"/>
              </a:spcAft>
            </a:pPr>
            <a:r>
              <a:rPr lang="en-US" sz="1100" i="1" dirty="0" smtClean="0">
                <a:solidFill>
                  <a:prstClr val="black"/>
                </a:solidFill>
                <a:latin typeface="Arial" panose="020B0604020202020204"/>
                <a:cs typeface="+mn-cs"/>
              </a:rPr>
              <a:t>CMM Release 1a</a:t>
            </a:r>
            <a:endParaRPr lang="en-US" sz="1100" i="1" dirty="0">
              <a:solidFill>
                <a:prstClr val="black"/>
              </a:solidFill>
              <a:latin typeface="Arial" panose="020B0604020202020204"/>
              <a:cs typeface="+mn-cs"/>
            </a:endParaRPr>
          </a:p>
        </p:txBody>
      </p:sp>
      <p:sp>
        <p:nvSpPr>
          <p:cNvPr id="4" name="Left Brace 3"/>
          <p:cNvSpPr/>
          <p:nvPr/>
        </p:nvSpPr>
        <p:spPr>
          <a:xfrm>
            <a:off x="406782" y="1645562"/>
            <a:ext cx="167979" cy="85437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24" name="TextBox 21"/>
          <p:cNvSpPr txBox="1">
            <a:spLocks noChangeArrowheads="1"/>
          </p:cNvSpPr>
          <p:nvPr/>
        </p:nvSpPr>
        <p:spPr bwMode="auto">
          <a:xfrm>
            <a:off x="7065242" y="5480871"/>
            <a:ext cx="1561038"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26" name="TextBox 12"/>
          <p:cNvSpPr txBox="1">
            <a:spLocks noChangeArrowheads="1"/>
          </p:cNvSpPr>
          <p:nvPr/>
        </p:nvSpPr>
        <p:spPr bwMode="auto">
          <a:xfrm>
            <a:off x="140666" y="3292999"/>
            <a:ext cx="1444653"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1/1  &amp;  2/1</a:t>
            </a:r>
            <a:endParaRPr lang="en-US" sz="1200" kern="0" dirty="0">
              <a:solidFill>
                <a:prstClr val="black"/>
              </a:solidFill>
              <a:cs typeface="+mn-cs"/>
            </a:endParaRPr>
          </a:p>
        </p:txBody>
      </p:sp>
      <p:sp>
        <p:nvSpPr>
          <p:cNvPr id="34" name="TextBox 33"/>
          <p:cNvSpPr txBox="1"/>
          <p:nvPr/>
        </p:nvSpPr>
        <p:spPr>
          <a:xfrm>
            <a:off x="4284344" y="1394984"/>
            <a:ext cx="370549" cy="1569660"/>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P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I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28" name="TextBox 21"/>
          <p:cNvSpPr txBox="1">
            <a:spLocks noChangeArrowheads="1"/>
          </p:cNvSpPr>
          <p:nvPr/>
        </p:nvSpPr>
        <p:spPr bwMode="auto">
          <a:xfrm>
            <a:off x="3957272" y="6232597"/>
            <a:ext cx="2485392" cy="461665"/>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smtClean="0">
                <a:solidFill>
                  <a:prstClr val="black"/>
                </a:solidFill>
                <a:cs typeface="+mn-cs"/>
              </a:rPr>
              <a:t>NPRR562(b</a:t>
            </a:r>
            <a:r>
              <a:rPr lang="en-US" sz="800" b="0" kern="0" dirty="0">
                <a:solidFill>
                  <a:prstClr val="black"/>
                </a:solidFill>
                <a:cs typeface="+mn-cs"/>
              </a:rPr>
              <a:t>) – </a:t>
            </a:r>
            <a:r>
              <a:rPr lang="en-US" sz="800" b="0" kern="0" dirty="0" smtClean="0">
                <a:solidFill>
                  <a:prstClr val="black"/>
                </a:solidFill>
                <a:cs typeface="+mn-cs"/>
              </a:rPr>
              <a:t>Reporting/posting system changes</a:t>
            </a:r>
          </a:p>
          <a:p>
            <a:pPr defTabSz="914400" eaLnBrk="1" hangingPunct="1">
              <a:defRPr/>
            </a:pPr>
            <a:r>
              <a:rPr lang="en-US" sz="800" b="0" kern="0" dirty="0" smtClean="0">
                <a:solidFill>
                  <a:prstClr val="black"/>
                </a:solidFill>
                <a:cs typeface="+mn-cs"/>
              </a:rPr>
              <a:t>NPRR809(b</a:t>
            </a:r>
            <a:r>
              <a:rPr lang="en-US" sz="800" b="0" kern="0" dirty="0">
                <a:solidFill>
                  <a:prstClr val="black"/>
                </a:solidFill>
                <a:cs typeface="+mn-cs"/>
              </a:rPr>
              <a:t>) – Reporting/posting </a:t>
            </a:r>
            <a:r>
              <a:rPr lang="en-US" sz="800" b="0" kern="0" dirty="0" smtClean="0">
                <a:solidFill>
                  <a:prstClr val="black"/>
                </a:solidFill>
                <a:cs typeface="+mn-cs"/>
              </a:rPr>
              <a:t>system changes</a:t>
            </a:r>
            <a:endParaRPr lang="en-US" sz="800" b="0" kern="0" dirty="0">
              <a:solidFill>
                <a:prstClr val="black"/>
              </a:solidFill>
              <a:cs typeface="+mn-cs"/>
            </a:endParaRPr>
          </a:p>
          <a:p>
            <a:pPr defTabSz="914400" eaLnBrk="1" hangingPunct="1">
              <a:defRPr/>
            </a:pPr>
            <a:r>
              <a:rPr lang="en-US" sz="800" b="0" kern="0" dirty="0" smtClean="0">
                <a:solidFill>
                  <a:prstClr val="black"/>
                </a:solidFill>
                <a:cs typeface="+mn-cs"/>
              </a:rPr>
              <a:t>NPRR831(b) – CRR system changes</a:t>
            </a:r>
          </a:p>
        </p:txBody>
      </p:sp>
      <p:sp>
        <p:nvSpPr>
          <p:cNvPr id="39" name="TextBox 38"/>
          <p:cNvSpPr txBox="1"/>
          <p:nvPr/>
        </p:nvSpPr>
        <p:spPr>
          <a:xfrm>
            <a:off x="2773117" y="1400352"/>
            <a:ext cx="370549" cy="2970044"/>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7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38" name="TextBox 37"/>
          <p:cNvSpPr txBox="1"/>
          <p:nvPr/>
        </p:nvSpPr>
        <p:spPr>
          <a:xfrm rot="16200000">
            <a:off x="7015442" y="1826663"/>
            <a:ext cx="1274708" cy="261610"/>
          </a:xfrm>
          <a:prstGeom prst="rect">
            <a:avLst/>
          </a:prstGeom>
          <a:noFill/>
        </p:spPr>
        <p:txBody>
          <a:bodyPr wrap="none" rtlCol="0">
            <a:spAutoFit/>
          </a:bodyPr>
          <a:lstStyle/>
          <a:p>
            <a:pPr defTabSz="914400" eaLnBrk="1" fontAlgn="auto" hangingPunct="1">
              <a:spcBef>
                <a:spcPts val="0"/>
              </a:spcBef>
              <a:spcAft>
                <a:spcPts val="0"/>
              </a:spcAft>
            </a:pPr>
            <a:r>
              <a:rPr lang="en-US" sz="1100" i="1" dirty="0" smtClean="0">
                <a:solidFill>
                  <a:prstClr val="black"/>
                </a:solidFill>
                <a:latin typeface="Arial" panose="020B0604020202020204"/>
                <a:cs typeface="+mn-cs"/>
              </a:rPr>
              <a:t>CMM Release 1b</a:t>
            </a:r>
            <a:endParaRPr lang="en-US" sz="1100" i="1" dirty="0">
              <a:solidFill>
                <a:prstClr val="black"/>
              </a:solidFill>
              <a:latin typeface="Arial" panose="020B0604020202020204"/>
              <a:cs typeface="+mn-cs"/>
            </a:endParaRPr>
          </a:p>
        </p:txBody>
      </p:sp>
      <p:sp>
        <p:nvSpPr>
          <p:cNvPr id="40" name="Left Brace 39"/>
          <p:cNvSpPr/>
          <p:nvPr/>
        </p:nvSpPr>
        <p:spPr>
          <a:xfrm>
            <a:off x="7724008" y="1437976"/>
            <a:ext cx="167979" cy="85437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37" name="TextBox 13"/>
          <p:cNvSpPr txBox="1">
            <a:spLocks noChangeArrowheads="1"/>
          </p:cNvSpPr>
          <p:nvPr/>
        </p:nvSpPr>
        <p:spPr bwMode="auto">
          <a:xfrm>
            <a:off x="160280" y="4642442"/>
            <a:ext cx="8839200" cy="261610"/>
          </a:xfrm>
          <a:prstGeom prst="rect">
            <a:avLst/>
          </a:prstGeom>
          <a:solidFill>
            <a:srgbClr val="BBE0E3"/>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100" kern="0" dirty="0" smtClean="0">
                <a:solidFill>
                  <a:srgbClr val="000000"/>
                </a:solidFill>
                <a:cs typeface="+mn-cs"/>
              </a:rPr>
              <a:t>TBD Items </a:t>
            </a:r>
            <a:r>
              <a:rPr lang="en-US" sz="1000" i="1" kern="0" dirty="0" smtClean="0">
                <a:solidFill>
                  <a:srgbClr val="000000"/>
                </a:solidFill>
                <a:cs typeface="+mn-cs"/>
              </a:rPr>
              <a:t>(and point at which they became “TBD”)</a:t>
            </a:r>
            <a:endParaRPr lang="en-US" sz="1100" i="1" kern="0" dirty="0">
              <a:solidFill>
                <a:srgbClr val="000000"/>
              </a:solidFill>
              <a:cs typeface="+mn-cs"/>
            </a:endParaRPr>
          </a:p>
        </p:txBody>
      </p:sp>
      <p:graphicFrame>
        <p:nvGraphicFramePr>
          <p:cNvPr id="45" name="Table 44"/>
          <p:cNvGraphicFramePr>
            <a:graphicFrameLocks noGrp="1"/>
          </p:cNvGraphicFramePr>
          <p:nvPr>
            <p:extLst/>
          </p:nvPr>
        </p:nvGraphicFramePr>
        <p:xfrm>
          <a:off x="168443" y="4908113"/>
          <a:ext cx="8823157" cy="464820"/>
        </p:xfrm>
        <a:graphic>
          <a:graphicData uri="http://schemas.openxmlformats.org/drawingml/2006/table">
            <a:tbl>
              <a:tblPr firstRow="1" bandRow="1"/>
              <a:tblGrid>
                <a:gridCol w="1126957"/>
                <a:gridCol w="1066800"/>
                <a:gridCol w="1066800"/>
                <a:gridCol w="5562600"/>
              </a:tblGrid>
              <a:tr h="239895">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2014</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2015</a:t>
                      </a:r>
                      <a:endParaRPr lang="en-US" sz="1050" b="0" dirty="0">
                        <a:solidFill>
                          <a:schemeClr val="tx1"/>
                        </a:solidFill>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2016</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2017</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r>
              <a:tr h="203547">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800" b="0" dirty="0" smtClean="0">
                          <a:solidFill>
                            <a:schemeClr val="tx1"/>
                          </a:solidFill>
                        </a:rPr>
                        <a:t>NPRR664</a:t>
                      </a: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algn="ctr"/>
                      <a:r>
                        <a:rPr lang="en-US" sz="800" b="0" strike="noStrike" dirty="0" smtClean="0">
                          <a:solidFill>
                            <a:schemeClr val="tx1"/>
                          </a:solidFill>
                        </a:rPr>
                        <a:t>None</a:t>
                      </a:r>
                      <a:endParaRPr lang="en-US" sz="800" b="0" strike="no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SCR781  P</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NPRR702  P,</a:t>
                      </a:r>
                      <a:r>
                        <a:rPr lang="en-US" sz="800" b="0" strike="noStrike" baseline="0" dirty="0" smtClean="0">
                          <a:solidFill>
                            <a:schemeClr val="tx1"/>
                          </a:solidFill>
                        </a:rPr>
                        <a:t> SCR777, NPRR831(b), NPRR749 E, NPRR833 E, </a:t>
                      </a:r>
                      <a:r>
                        <a:rPr lang="en-US" sz="800" b="0" strike="noStrike" baseline="0" dirty="0" smtClean="0">
                          <a:solidFill>
                            <a:srgbClr val="FF0000"/>
                          </a:solidFill>
                        </a:rPr>
                        <a:t>NPRR819, NPRR842, NPRR844, SCR794</a:t>
                      </a:r>
                      <a:endParaRPr lang="en-US" sz="800" b="0" strike="noStrike" dirty="0">
                        <a:solidFill>
                          <a:srgbClr val="FF0000"/>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r>
            </a:tbl>
          </a:graphicData>
        </a:graphic>
      </p:graphicFrame>
      <p:sp>
        <p:nvSpPr>
          <p:cNvPr id="5" name="TextBox 4"/>
          <p:cNvSpPr txBox="1"/>
          <p:nvPr/>
        </p:nvSpPr>
        <p:spPr>
          <a:xfrm>
            <a:off x="180974" y="3617350"/>
            <a:ext cx="328936" cy="215444"/>
          </a:xfrm>
          <a:prstGeom prst="rect">
            <a:avLst/>
          </a:prstGeom>
          <a:noFill/>
        </p:spPr>
        <p:txBody>
          <a:bodyPr wrap="none" rtlCol="0">
            <a:spAutoFit/>
          </a:bodyPr>
          <a:lstStyle/>
          <a:p>
            <a:pPr defTabSz="914400" eaLnBrk="1" fontAlgn="auto" hangingPunct="1">
              <a:spcBef>
                <a:spcPts val="0"/>
              </a:spcBef>
              <a:spcAft>
                <a:spcPts val="0"/>
              </a:spcAft>
            </a:pPr>
            <a:r>
              <a:rPr lang="en-US" sz="800" dirty="0" smtClean="0">
                <a:solidFill>
                  <a:prstClr val="black"/>
                </a:solidFill>
                <a:latin typeface="Arial" panose="020B0604020202020204"/>
                <a:cs typeface="+mn-cs"/>
              </a:rPr>
              <a:t>1/1</a:t>
            </a:r>
            <a:endParaRPr lang="en-US" sz="800" dirty="0">
              <a:solidFill>
                <a:prstClr val="black"/>
              </a:solidFill>
              <a:latin typeface="Arial" panose="020B0604020202020204"/>
              <a:cs typeface="+mn-cs"/>
            </a:endParaRPr>
          </a:p>
        </p:txBody>
      </p:sp>
      <p:sp>
        <p:nvSpPr>
          <p:cNvPr id="49" name="TextBox 48"/>
          <p:cNvSpPr txBox="1"/>
          <p:nvPr/>
        </p:nvSpPr>
        <p:spPr>
          <a:xfrm>
            <a:off x="190060" y="3844243"/>
            <a:ext cx="328936" cy="215444"/>
          </a:xfrm>
          <a:prstGeom prst="rect">
            <a:avLst/>
          </a:prstGeom>
          <a:noFill/>
        </p:spPr>
        <p:txBody>
          <a:bodyPr wrap="none" rtlCol="0">
            <a:spAutoFit/>
          </a:bodyPr>
          <a:lstStyle/>
          <a:p>
            <a:pPr defTabSz="914400" eaLnBrk="1" fontAlgn="auto" hangingPunct="1">
              <a:spcBef>
                <a:spcPts val="0"/>
              </a:spcBef>
              <a:spcAft>
                <a:spcPts val="0"/>
              </a:spcAft>
            </a:pPr>
            <a:r>
              <a:rPr lang="en-US" sz="800" dirty="0">
                <a:solidFill>
                  <a:prstClr val="black"/>
                </a:solidFill>
                <a:latin typeface="Arial" panose="020B0604020202020204"/>
                <a:cs typeface="+mn-cs"/>
              </a:rPr>
              <a:t>2</a:t>
            </a:r>
            <a:r>
              <a:rPr lang="en-US" sz="800" dirty="0" smtClean="0">
                <a:solidFill>
                  <a:prstClr val="black"/>
                </a:solidFill>
                <a:latin typeface="Arial" panose="020B0604020202020204"/>
                <a:cs typeface="+mn-cs"/>
              </a:rPr>
              <a:t>/1</a:t>
            </a:r>
            <a:endParaRPr lang="en-US" sz="800" dirty="0">
              <a:solidFill>
                <a:prstClr val="black"/>
              </a:solidFill>
              <a:latin typeface="Arial" panose="020B0604020202020204"/>
              <a:cs typeface="+mn-cs"/>
            </a:endParaRPr>
          </a:p>
        </p:txBody>
      </p:sp>
      <p:sp>
        <p:nvSpPr>
          <p:cNvPr id="46" name="TextBox 45"/>
          <p:cNvSpPr txBox="1"/>
          <p:nvPr/>
        </p:nvSpPr>
        <p:spPr>
          <a:xfrm>
            <a:off x="1263557" y="1398340"/>
            <a:ext cx="304892" cy="2723823"/>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6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5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5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dirty="0">
              <a:solidFill>
                <a:prstClr val="black"/>
              </a:solidFill>
              <a:latin typeface="Wingdings" panose="05000000000000000000" pitchFamily="2" charset="2"/>
              <a:cs typeface="+mn-cs"/>
            </a:endParaRPr>
          </a:p>
        </p:txBody>
      </p:sp>
    </p:spTree>
    <p:extLst>
      <p:ext uri="{BB962C8B-B14F-4D97-AF65-F5344CB8AC3E}">
        <p14:creationId xmlns:p14="http://schemas.microsoft.com/office/powerpoint/2010/main" val="403990472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buFontTx/>
              <a:buNone/>
              <a:defRPr/>
            </a:pPr>
            <a:r>
              <a:rPr lang="en-US" dirty="0"/>
              <a:t>Annual Review of Other Binding Documents (OBDs) (Vote)</a:t>
            </a:r>
          </a:p>
          <a:p>
            <a:pPr>
              <a:defRPr/>
            </a:pPr>
            <a:r>
              <a:rPr lang="en-US" b="0" dirty="0"/>
              <a:t>Pursuant to paragraph (3) of Section 1.1, Summary of the ERCOT Protocols Document, PRS reviewed and unanimously approved the current list of OBDs. </a:t>
            </a:r>
          </a:p>
          <a:p>
            <a:pPr marL="0" indent="0" eaLnBrk="1" hangingPunct="1">
              <a:spcBef>
                <a:spcPts val="0"/>
              </a:spcBef>
              <a:buFontTx/>
              <a:buNone/>
              <a:defRPr/>
            </a:pPr>
            <a:endParaRPr lang="en-US" dirty="0" smtClean="0"/>
          </a:p>
          <a:p>
            <a:pPr marL="0" indent="0" eaLnBrk="1" hangingPunct="1">
              <a:spcBef>
                <a:spcPts val="0"/>
              </a:spcBef>
              <a:buFontTx/>
              <a:buNone/>
              <a:defRPr/>
            </a:pPr>
            <a:endParaRPr lang="en-US" dirty="0"/>
          </a:p>
          <a:p>
            <a:pPr marL="0" indent="0" eaLnBrk="1" hangingPunct="1">
              <a:spcBef>
                <a:spcPts val="0"/>
              </a:spcBef>
              <a:buFontTx/>
              <a:buNone/>
              <a:defRPr/>
            </a:pPr>
            <a:r>
              <a:rPr lang="en-US" dirty="0" smtClean="0"/>
              <a:t>Revision Requests Recommended for Approval by PRS – Unopposed and No Impact (Vote):</a:t>
            </a:r>
          </a:p>
          <a:p>
            <a:pPr eaLnBrk="1">
              <a:defRPr/>
            </a:pPr>
            <a:r>
              <a:rPr lang="en-US" b="0" dirty="0" smtClean="0"/>
              <a:t>NPRR868</a:t>
            </a:r>
            <a:r>
              <a:rPr lang="en-US" b="0" dirty="0"/>
              <a:t>, As-Built Hub and Load Zone </a:t>
            </a:r>
            <a:r>
              <a:rPr lang="en-US" b="0" dirty="0" smtClean="0"/>
              <a:t>Calculation – URGENT*</a:t>
            </a:r>
          </a:p>
          <a:p>
            <a:pPr marL="0" indent="0" eaLnBrk="1">
              <a:buFontTx/>
              <a:buNone/>
              <a:defRPr/>
            </a:pPr>
            <a:endParaRPr lang="en-US" sz="1200" i="1" dirty="0" smtClean="0"/>
          </a:p>
          <a:p>
            <a:pPr marL="0" indent="0" eaLnBrk="1">
              <a:buFontTx/>
              <a:buNone/>
              <a:defRPr/>
            </a:pPr>
            <a:endParaRPr lang="en-US" sz="1200" i="1" dirty="0"/>
          </a:p>
          <a:p>
            <a:pPr marL="0" indent="0" eaLnBrk="1">
              <a:buFontTx/>
              <a:buNone/>
              <a:defRPr/>
            </a:pPr>
            <a:endParaRPr lang="en-US" sz="1200" i="1" dirty="0" smtClean="0"/>
          </a:p>
          <a:p>
            <a:pPr marL="0" indent="0" eaLnBrk="1">
              <a:buFontTx/>
              <a:buNone/>
              <a:defRPr/>
            </a:pPr>
            <a:endParaRPr lang="en-US" sz="1200" i="1" dirty="0"/>
          </a:p>
          <a:p>
            <a:pPr marL="0" indent="0" eaLnBrk="1">
              <a:buFontTx/>
              <a:buNone/>
              <a:defRPr/>
            </a:pPr>
            <a:endParaRPr lang="en-US" sz="1200" i="1" dirty="0" smtClean="0"/>
          </a:p>
          <a:p>
            <a:pPr marL="0" indent="0" eaLnBrk="1">
              <a:buFontTx/>
              <a:buNone/>
              <a:defRPr/>
            </a:pPr>
            <a:endParaRPr lang="en-US" sz="1200" i="1" dirty="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600"/>
              </a:spcAft>
              <a:buFontTx/>
              <a:buNone/>
              <a:defRPr/>
            </a:pPr>
            <a:r>
              <a:rPr lang="en-US" sz="1600" i="1" dirty="0" smtClean="0"/>
              <a:t>(* </a:t>
            </a:r>
            <a:r>
              <a:rPr lang="en-US" sz="1600" i="1" dirty="0"/>
              <a:t>denotes no impact</a:t>
            </a:r>
            <a:r>
              <a:rPr lang="en-US" sz="1600" i="1" dirty="0" smtClean="0"/>
              <a:t>)</a:t>
            </a:r>
            <a:endParaRPr lang="en-US"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Unopposed with Impacts (Vote):</a:t>
            </a:r>
          </a:p>
          <a:p>
            <a:pPr lvl="0"/>
            <a:r>
              <a:rPr lang="en-US" b="0" dirty="0"/>
              <a:t>NPRR858, Provide Complete Current Operating Plan (COP) </a:t>
            </a:r>
            <a:r>
              <a:rPr lang="en-US" b="0" dirty="0" smtClean="0"/>
              <a:t>Data</a:t>
            </a:r>
          </a:p>
          <a:p>
            <a:pPr lvl="1"/>
            <a:r>
              <a:rPr lang="en-US" dirty="0"/>
              <a:t>IA: Between $</a:t>
            </a:r>
            <a:r>
              <a:rPr lang="en-US" dirty="0" smtClean="0"/>
              <a:t>25k </a:t>
            </a:r>
            <a:r>
              <a:rPr lang="en-US" dirty="0"/>
              <a:t>and </a:t>
            </a:r>
            <a:r>
              <a:rPr lang="en-US" dirty="0" smtClean="0"/>
              <a:t>$45k</a:t>
            </a:r>
            <a:r>
              <a:rPr lang="en-US" dirty="0"/>
              <a:t>	</a:t>
            </a:r>
            <a:r>
              <a:rPr lang="en-US" dirty="0" smtClean="0"/>
              <a:t>	Priority </a:t>
            </a:r>
            <a:r>
              <a:rPr lang="en-US" dirty="0"/>
              <a:t>2018; Rank </a:t>
            </a:r>
            <a:r>
              <a:rPr lang="en-US" dirty="0" smtClean="0"/>
              <a:t>2170</a:t>
            </a:r>
            <a:endParaRPr lang="en-US" dirty="0"/>
          </a:p>
          <a:p>
            <a:pPr lvl="0"/>
            <a:r>
              <a:rPr lang="en-US" b="0" dirty="0" smtClean="0"/>
              <a:t>NPRR864, RUC Modifications to Consider Market-Based Solutions</a:t>
            </a:r>
          </a:p>
          <a:p>
            <a:pPr lvl="1"/>
            <a:r>
              <a:rPr lang="en-US" dirty="0"/>
              <a:t>IA: Between </a:t>
            </a:r>
            <a:r>
              <a:rPr lang="en-US" dirty="0" smtClean="0"/>
              <a:t>$150k </a:t>
            </a:r>
            <a:r>
              <a:rPr lang="en-US" dirty="0"/>
              <a:t>and </a:t>
            </a:r>
            <a:r>
              <a:rPr lang="en-US" dirty="0" smtClean="0"/>
              <a:t>$200k</a:t>
            </a:r>
            <a:r>
              <a:rPr lang="en-US" dirty="0"/>
              <a:t>	Priority 2018; Rank </a:t>
            </a:r>
            <a:r>
              <a:rPr lang="en-US" dirty="0" smtClean="0"/>
              <a:t>2075</a:t>
            </a:r>
          </a:p>
          <a:p>
            <a:pPr lvl="0"/>
            <a:r>
              <a:rPr lang="en-US" b="0" dirty="0" smtClean="0"/>
              <a:t>NPRR865</a:t>
            </a:r>
            <a:r>
              <a:rPr lang="en-US" b="0" dirty="0"/>
              <a:t>, Publish RTM Shift Factors for Hubs, Load Zones, and DC Ties </a:t>
            </a:r>
            <a:endParaRPr lang="en-US" b="0" dirty="0" smtClean="0"/>
          </a:p>
          <a:p>
            <a:pPr lvl="1"/>
            <a:r>
              <a:rPr lang="en-US" dirty="0"/>
              <a:t>IA: Between </a:t>
            </a:r>
            <a:r>
              <a:rPr lang="en-US" dirty="0" smtClean="0"/>
              <a:t>$30k </a:t>
            </a:r>
            <a:r>
              <a:rPr lang="en-US" dirty="0"/>
              <a:t>and </a:t>
            </a:r>
            <a:r>
              <a:rPr lang="en-US" dirty="0" smtClean="0"/>
              <a:t>$40k</a:t>
            </a:r>
            <a:r>
              <a:rPr lang="en-US" dirty="0"/>
              <a:t>	</a:t>
            </a:r>
            <a:r>
              <a:rPr lang="en-US" dirty="0" smtClean="0"/>
              <a:t>	Priority </a:t>
            </a:r>
            <a:r>
              <a:rPr lang="en-US" dirty="0"/>
              <a:t>2018; Rank </a:t>
            </a:r>
            <a:r>
              <a:rPr lang="en-US" dirty="0" smtClean="0"/>
              <a:t>2180</a:t>
            </a:r>
            <a:endParaRPr lang="en-US" dirty="0"/>
          </a:p>
          <a:p>
            <a:pPr lvl="0"/>
            <a:r>
              <a:rPr lang="en-US" b="0" dirty="0"/>
              <a:t>SCR793, SSR Related Telemetry for Transmission Service Provider (TSP) </a:t>
            </a:r>
            <a:r>
              <a:rPr lang="en-US" b="0" dirty="0" smtClean="0"/>
              <a:t>Operators</a:t>
            </a:r>
          </a:p>
          <a:p>
            <a:pPr lvl="1"/>
            <a:r>
              <a:rPr lang="en-US" dirty="0"/>
              <a:t>IA: Between </a:t>
            </a:r>
            <a:r>
              <a:rPr lang="en-US" dirty="0" smtClean="0"/>
              <a:t>$40k </a:t>
            </a:r>
            <a:r>
              <a:rPr lang="en-US" dirty="0"/>
              <a:t>and </a:t>
            </a:r>
            <a:r>
              <a:rPr lang="en-US" dirty="0" smtClean="0"/>
              <a:t>$50k</a:t>
            </a:r>
            <a:r>
              <a:rPr lang="en-US" dirty="0"/>
              <a:t>	</a:t>
            </a:r>
            <a:r>
              <a:rPr lang="en-US" dirty="0" smtClean="0"/>
              <a:t>	Priority </a:t>
            </a:r>
            <a:r>
              <a:rPr lang="en-US" dirty="0"/>
              <a:t>2018; Rank </a:t>
            </a:r>
            <a:r>
              <a:rPr lang="en-US" dirty="0" smtClean="0"/>
              <a:t>2190</a:t>
            </a:r>
            <a:endParaRPr lang="en-US" dirty="0"/>
          </a:p>
          <a:p>
            <a:pPr lvl="0"/>
            <a:r>
              <a:rPr lang="en-US" b="0" dirty="0"/>
              <a:t>SCR795, Addition of Intra-Hour Wind Forecast to GTBD </a:t>
            </a:r>
            <a:r>
              <a:rPr lang="en-US" b="0" dirty="0" smtClean="0"/>
              <a:t>Calculation</a:t>
            </a:r>
          </a:p>
          <a:p>
            <a:pPr lvl="1"/>
            <a:r>
              <a:rPr lang="en-US" dirty="0"/>
              <a:t>IA: Between </a:t>
            </a:r>
            <a:r>
              <a:rPr lang="en-US" dirty="0" smtClean="0"/>
              <a:t>$30k </a:t>
            </a:r>
            <a:r>
              <a:rPr lang="en-US" dirty="0"/>
              <a:t>and </a:t>
            </a:r>
            <a:r>
              <a:rPr lang="en-US" dirty="0" smtClean="0"/>
              <a:t>$40k</a:t>
            </a:r>
            <a:r>
              <a:rPr lang="en-US" dirty="0"/>
              <a:t>	</a:t>
            </a:r>
            <a:r>
              <a:rPr lang="en-US" dirty="0" smtClean="0"/>
              <a:t>	Priority </a:t>
            </a:r>
            <a:r>
              <a:rPr lang="en-US" dirty="0"/>
              <a:t>2018; Rank </a:t>
            </a:r>
            <a:r>
              <a:rPr lang="en-US" dirty="0" smtClean="0"/>
              <a:t>2200</a:t>
            </a:r>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extLst>
      <p:ext uri="{BB962C8B-B14F-4D97-AF65-F5344CB8AC3E}">
        <p14:creationId xmlns:p14="http://schemas.microsoft.com/office/powerpoint/2010/main" val="87263052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mtClean="0"/>
              <a:t>Appendix</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NPRR858, Provide Complete Current Operating Plan (COP) Data [Citigroup]</a:t>
            </a:r>
            <a:endParaRPr lang="en-US" sz="1800" dirty="0"/>
          </a:p>
        </p:txBody>
      </p:sp>
      <p:sp>
        <p:nvSpPr>
          <p:cNvPr id="14339" name="Rectangle 2"/>
          <p:cNvSpPr>
            <a:spLocks noChangeArrowheads="1"/>
          </p:cNvSpPr>
          <p:nvPr/>
        </p:nvSpPr>
        <p:spPr bwMode="auto">
          <a:xfrm>
            <a:off x="487363" y="879475"/>
            <a:ext cx="8158162"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2170</a:t>
            </a:r>
          </a:p>
          <a:p>
            <a:r>
              <a:rPr lang="en-US" b="1" dirty="0"/>
              <a:t>ERCOT Impact Analysis:  </a:t>
            </a:r>
            <a:r>
              <a:rPr lang="x-none" dirty="0"/>
              <a:t>Between $</a:t>
            </a:r>
            <a:r>
              <a:rPr lang="en-US" dirty="0"/>
              <a:t>25</a:t>
            </a:r>
            <a:r>
              <a:rPr lang="x-none" dirty="0"/>
              <a:t>k and $</a:t>
            </a:r>
            <a:r>
              <a:rPr lang="en-US" dirty="0"/>
              <a:t>45</a:t>
            </a:r>
            <a:r>
              <a:rPr lang="x-none" dirty="0"/>
              <a:t>k</a:t>
            </a:r>
            <a:r>
              <a:rPr lang="en-US" dirty="0"/>
              <a:t>; no impacts to ERCOT staffing; impacts to Data and Information Products (DAIP) and Data Access &amp; Transparency; no impacts to ERCOT </a:t>
            </a:r>
            <a:r>
              <a:rPr lang="x-none" dirty="0"/>
              <a:t>business processes</a:t>
            </a:r>
            <a:r>
              <a:rPr lang="en-US" dirty="0"/>
              <a:t>; no impacts to ERCOT grid operations and practices.</a:t>
            </a:r>
          </a:p>
          <a:p>
            <a:r>
              <a:rPr lang="en-US" b="1" dirty="0"/>
              <a:t>Revision Description:  </a:t>
            </a:r>
            <a:r>
              <a:rPr lang="en-US" dirty="0"/>
              <a:t>This NPRR requires ERCOT to publish all Current Operating Plan (COP) data after confidentiality has expired.</a:t>
            </a:r>
          </a:p>
          <a:p>
            <a:r>
              <a:rPr lang="en-US" b="1" dirty="0"/>
              <a:t>PRS Decision:</a:t>
            </a:r>
            <a:r>
              <a:rPr lang="en-US" dirty="0"/>
              <a:t>  On 2/8/18, PRS voted to recommend approval of NPRR858 as submitted.  There was one abstention from the Independent Retail Electric Provider (IREP) (Reliant) Market Segment.  On 3/8/18, PRS unanimously voted to endorse and forward to TAC the 2/8/18 PRS Report and the Impact Analysis for NPRR858 with a recommended priority of 2018 and a rank of 2170.</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NPRR864, RUC Modifications to Consider Market-Based Solutions [SENA]</a:t>
            </a:r>
            <a:endParaRPr lang="en-US" sz="1800" dirty="0"/>
          </a:p>
        </p:txBody>
      </p:sp>
      <p:sp>
        <p:nvSpPr>
          <p:cNvPr id="15363" name="Rectangle 2"/>
          <p:cNvSpPr>
            <a:spLocks noChangeArrowheads="1"/>
          </p:cNvSpPr>
          <p:nvPr/>
        </p:nvSpPr>
        <p:spPr bwMode="auto">
          <a:xfrm>
            <a:off x="487363" y="879475"/>
            <a:ext cx="8158162" cy="53553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2075</a:t>
            </a:r>
          </a:p>
          <a:p>
            <a:r>
              <a:rPr lang="en-US" b="1" dirty="0"/>
              <a:t>ERCOT Impact Analysis:  </a:t>
            </a:r>
            <a:r>
              <a:rPr lang="x-none" dirty="0"/>
              <a:t>Between $</a:t>
            </a:r>
            <a:r>
              <a:rPr lang="en-US" dirty="0"/>
              <a:t>150</a:t>
            </a:r>
            <a:r>
              <a:rPr lang="x-none" dirty="0"/>
              <a:t>k and $</a:t>
            </a:r>
            <a:r>
              <a:rPr lang="en-US" dirty="0"/>
              <a:t>200</a:t>
            </a:r>
            <a:r>
              <a:rPr lang="x-none" dirty="0"/>
              <a:t>k</a:t>
            </a:r>
            <a:r>
              <a:rPr lang="en-US" dirty="0"/>
              <a:t>; no impacts to ERCOT staffing; impacts to DAIP, Data Access &amp; Transparency, Market Management Systems (MMS), External Public, and BI &amp; Data Analytics; ERCOT </a:t>
            </a:r>
            <a:r>
              <a:rPr lang="x-none" dirty="0"/>
              <a:t>business processes</a:t>
            </a:r>
            <a:r>
              <a:rPr lang="en-US" dirty="0"/>
              <a:t> will be updated; no impacts to ERCOT grid operations and practices.</a:t>
            </a:r>
          </a:p>
          <a:p>
            <a:r>
              <a:rPr lang="en-US" b="1" dirty="0"/>
              <a:t>Revision Description:  </a:t>
            </a:r>
            <a:r>
              <a:rPr lang="en-US" dirty="0"/>
              <a:t>This NPRR modifies the Reliability Unit Commitment (RUC) engine to scale down commitment costs of fast-start Resources (&lt;=1 </a:t>
            </a:r>
            <a:r>
              <a:rPr lang="en-US" dirty="0" err="1"/>
              <a:t>hr</a:t>
            </a:r>
            <a:r>
              <a:rPr lang="en-US" dirty="0"/>
              <a:t> starts) so that the RUC engine will recommend slow-start Resource commitments only if re-Dispatching of On-Line Resources and potential market-based self-commitments of fast-start Resources will not resolve the reliability issue.</a:t>
            </a:r>
          </a:p>
          <a:p>
            <a:r>
              <a:rPr lang="en-US" b="1" dirty="0"/>
              <a:t>PRS Decision:</a:t>
            </a:r>
            <a:r>
              <a:rPr lang="en-US" dirty="0"/>
              <a:t>  On 2/8/18, PRS unanimously voted to recommend approval of NPRR864 as amended by the 2/1/18 WMS comments.  On 3/8/18, PRS unanimously voted to endorse and forward to TAC the 2/8/18 PRS Report as amended by the 3/1/18 ERCOT comments and revised by PRS and the Impact Analysis for NPRR864 with a recommended priority of 2018 and a rank of 2075.</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NPRR865, Publish RTM Shift Factors for Hubs, Load Zones, and DC Ties [DC Energy]</a:t>
            </a:r>
            <a:endParaRPr lang="en-US" sz="1800" dirty="0"/>
          </a:p>
        </p:txBody>
      </p:sp>
      <p:sp>
        <p:nvSpPr>
          <p:cNvPr id="15363" name="Rectangle 2"/>
          <p:cNvSpPr>
            <a:spLocks noChangeArrowheads="1"/>
          </p:cNvSpPr>
          <p:nvPr/>
        </p:nvSpPr>
        <p:spPr bwMode="auto">
          <a:xfrm>
            <a:off x="487363" y="879475"/>
            <a:ext cx="8158162"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2180</a:t>
            </a:r>
          </a:p>
          <a:p>
            <a:r>
              <a:rPr lang="en-US" b="1" dirty="0"/>
              <a:t>ERCOT Impact Analysis:  </a:t>
            </a:r>
            <a:r>
              <a:rPr lang="x-none" dirty="0"/>
              <a:t>Between $</a:t>
            </a:r>
            <a:r>
              <a:rPr lang="en-US" dirty="0"/>
              <a:t>30</a:t>
            </a:r>
            <a:r>
              <a:rPr lang="x-none" dirty="0"/>
              <a:t>k and $</a:t>
            </a:r>
            <a:r>
              <a:rPr lang="en-US" dirty="0"/>
              <a:t>40</a:t>
            </a:r>
            <a:r>
              <a:rPr lang="x-none" dirty="0"/>
              <a:t>k</a:t>
            </a:r>
            <a:r>
              <a:rPr lang="en-US" dirty="0"/>
              <a:t>; no impacts to ERCOT staffing; impacts to MMS, Data Access &amp; Transparency, and DAIP; no impacts to ERCOT </a:t>
            </a:r>
            <a:r>
              <a:rPr lang="x-none" dirty="0"/>
              <a:t>business processes</a:t>
            </a:r>
            <a:r>
              <a:rPr lang="en-US" dirty="0"/>
              <a:t>; no impacts to ERCOT grid operations and practices.</a:t>
            </a:r>
          </a:p>
          <a:p>
            <a:r>
              <a:rPr lang="en-US" b="1" dirty="0"/>
              <a:t>Revision Description:  </a:t>
            </a:r>
            <a:r>
              <a:rPr lang="en-US" dirty="0"/>
              <a:t>This NPRR requires ERCOT to publish Shift Factors for Hubs, Load Zones, and Direct Current Ties (</a:t>
            </a:r>
            <a:r>
              <a:rPr lang="en-US" dirty="0" smtClean="0"/>
              <a:t>DC Ties) </a:t>
            </a:r>
            <a:r>
              <a:rPr lang="en-US" dirty="0"/>
              <a:t>for the Real-Time Market (RTM).</a:t>
            </a:r>
          </a:p>
          <a:p>
            <a:r>
              <a:rPr lang="en-US" b="1" dirty="0"/>
              <a:t>PRS Decision:</a:t>
            </a:r>
            <a:r>
              <a:rPr lang="en-US" dirty="0"/>
              <a:t>  On 2/8/18, PRS unanimously voted to recommend approval of NPRR865 as submitted.  On 3/8/18, PRS unanimously voted to endorse and forward to TAC the 2/8/18 PRS Report and Impact Analysis for NPRR865 with a recommended priority of 2018 and a rank of 2180.</a:t>
            </a:r>
          </a:p>
        </p:txBody>
      </p:sp>
    </p:spTree>
    <p:extLst>
      <p:ext uri="{BB962C8B-B14F-4D97-AF65-F5344CB8AC3E}">
        <p14:creationId xmlns:p14="http://schemas.microsoft.com/office/powerpoint/2010/main" val="189918304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NPRR868, As-Built Hub and Load Zone Calculation – Urgent [ERCOT]</a:t>
            </a:r>
            <a:endParaRPr lang="en-US" sz="1800" dirty="0"/>
          </a:p>
        </p:txBody>
      </p:sp>
      <p:sp>
        <p:nvSpPr>
          <p:cNvPr id="15363" name="Rectangle 2"/>
          <p:cNvSpPr>
            <a:spLocks noChangeArrowheads="1"/>
          </p:cNvSpPr>
          <p:nvPr/>
        </p:nvSpPr>
        <p:spPr bwMode="auto">
          <a:xfrm>
            <a:off x="487363" y="879475"/>
            <a:ext cx="8158162"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smtClean="0"/>
              <a:t>May 1, </a:t>
            </a:r>
            <a:r>
              <a:rPr lang="en-US" dirty="0"/>
              <a:t>2018</a:t>
            </a:r>
          </a:p>
          <a:p>
            <a:r>
              <a:rPr lang="en-US" b="1" dirty="0"/>
              <a:t>ERCOT Impact Analysis:  </a:t>
            </a:r>
            <a:r>
              <a:rPr lang="en-US" dirty="0"/>
              <a:t>No budgetary impact; no impacts to ERCOT staffing; no impacts to ERCOT computer systems; no impacts to ERCOT </a:t>
            </a:r>
            <a:r>
              <a:rPr lang="x-none" dirty="0"/>
              <a:t>business processes</a:t>
            </a:r>
            <a:r>
              <a:rPr lang="en-US" dirty="0"/>
              <a:t>; ERCOT grid operations and practices will be updated.</a:t>
            </a:r>
          </a:p>
          <a:p>
            <a:r>
              <a:rPr lang="en-US" b="1" dirty="0"/>
              <a:t>Revision Description:  </a:t>
            </a:r>
            <a:r>
              <a:rPr lang="en-US" dirty="0"/>
              <a:t>This NPRR modifies the Hub Bus and Load Zone definitions and price calculations to account for the current usage of power flow buses as opposed to Electrical Buses in the Day-Ahead Market (DAM) and Congestion Revenue Right (CRR) Auction systems. In some cases there can be differences between power flow buses and Electrical Buses, and it is more suitable for power flow buses to be used.  Real-Time currently uses Electrical Buses for the Hub and Load Zone calculations. Further, the rewritten formulas provide clarification for the scenario when buses are de-energized in contingency analysis.</a:t>
            </a:r>
          </a:p>
          <a:p>
            <a:r>
              <a:rPr lang="en-US" b="1" dirty="0"/>
              <a:t>PRS Decision:</a:t>
            </a:r>
            <a:r>
              <a:rPr lang="en-US" dirty="0"/>
              <a:t>  On 3/8/18, PRS unanimously voted to grant NPRR868 Urgent status.  PRS then unanimously voted to recommend approval of NPRR868 and to forward to TAC.</a:t>
            </a:r>
          </a:p>
        </p:txBody>
      </p:sp>
    </p:spTree>
    <p:extLst>
      <p:ext uri="{BB962C8B-B14F-4D97-AF65-F5344CB8AC3E}">
        <p14:creationId xmlns:p14="http://schemas.microsoft.com/office/powerpoint/2010/main" val="311996519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SCR793, SSR Related Telemetry for Transmission Service Provider (TSP) Operators [Cross Texas Transmission]</a:t>
            </a:r>
            <a:endParaRPr lang="en-US" sz="1800" dirty="0"/>
          </a:p>
        </p:txBody>
      </p:sp>
      <p:sp>
        <p:nvSpPr>
          <p:cNvPr id="15363" name="Rectangle 2"/>
          <p:cNvSpPr>
            <a:spLocks noChangeArrowheads="1"/>
          </p:cNvSpPr>
          <p:nvPr/>
        </p:nvSpPr>
        <p:spPr bwMode="auto">
          <a:xfrm>
            <a:off x="487363" y="879475"/>
            <a:ext cx="8158162"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2190</a:t>
            </a:r>
          </a:p>
          <a:p>
            <a:r>
              <a:rPr lang="en-US" b="1" dirty="0"/>
              <a:t>ERCOT Impact Analysis:  </a:t>
            </a:r>
            <a:r>
              <a:rPr lang="x-none" dirty="0"/>
              <a:t>Between $</a:t>
            </a:r>
            <a:r>
              <a:rPr lang="en-US" dirty="0"/>
              <a:t>40</a:t>
            </a:r>
            <a:r>
              <a:rPr lang="x-none" dirty="0"/>
              <a:t>k and $</a:t>
            </a:r>
            <a:r>
              <a:rPr lang="en-US" dirty="0"/>
              <a:t>50</a:t>
            </a:r>
            <a:r>
              <a:rPr lang="x-none" dirty="0"/>
              <a:t>k</a:t>
            </a:r>
            <a:r>
              <a:rPr lang="en-US" dirty="0"/>
              <a:t>; no impacts to ERCOT staffing; impacts to Energy Management System (EMS) and BI &amp; Data Analytics; no impacts to ERCOT </a:t>
            </a:r>
            <a:r>
              <a:rPr lang="x-none" dirty="0"/>
              <a:t>business processes</a:t>
            </a:r>
            <a:r>
              <a:rPr lang="en-US" dirty="0"/>
              <a:t>; ERCOT grid operations and practices will be updated.</a:t>
            </a:r>
          </a:p>
          <a:p>
            <a:r>
              <a:rPr lang="en-US" b="1" dirty="0"/>
              <a:t>Revision Description:  </a:t>
            </a:r>
            <a:r>
              <a:rPr lang="en-US" dirty="0"/>
              <a:t>This SCR provides situational awareness of </a:t>
            </a:r>
            <a:r>
              <a:rPr lang="en-US" dirty="0" err="1"/>
              <a:t>Subsynchronous</a:t>
            </a:r>
            <a:r>
              <a:rPr lang="en-US" dirty="0"/>
              <a:t> Resonance (SSR) precursor conditions.</a:t>
            </a:r>
          </a:p>
          <a:p>
            <a:r>
              <a:rPr lang="en-US" b="1" dirty="0"/>
              <a:t>PRS Decision:</a:t>
            </a:r>
            <a:r>
              <a:rPr lang="en-US" dirty="0"/>
              <a:t>  On 2/8/18, PRS unanimously voted to recommend approval of SCR793 as revised by PRS. On 3/8/18, PRS unanimously voted to endorse and forward to TAC the 2/8/18 PRS Report and Impact Analysis for SCR793 with a recommended priority of 2018 and a rank of 2190.</a:t>
            </a:r>
          </a:p>
        </p:txBody>
      </p:sp>
    </p:spTree>
    <p:extLst>
      <p:ext uri="{BB962C8B-B14F-4D97-AF65-F5344CB8AC3E}">
        <p14:creationId xmlns:p14="http://schemas.microsoft.com/office/powerpoint/2010/main" val="3061321986"/>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1_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schemas.openxmlformats.org/package/2006/metadata/core-properties"/>
    <ds:schemaRef ds:uri="http://purl.org/dc/elements/1.1/"/>
    <ds:schemaRef ds:uri="http://schemas.microsoft.com/office/2006/documentManagement/types"/>
    <ds:schemaRef ds:uri="http://purl.org/dc/terms/"/>
    <ds:schemaRef ds:uri="http://schemas.microsoft.com/office/2006/metadata/properties"/>
    <ds:schemaRef ds:uri="http://www.w3.org/XML/1998/namespace"/>
    <ds:schemaRef ds:uri="http://schemas.microsoft.com/office/infopath/2007/PartnerControls"/>
    <ds:schemaRef ds:uri="c34af464-7aa1-4edd-9be4-83dffc1cb926"/>
    <ds:schemaRef ds:uri="http://purl.org/dc/dcmityp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7873</TotalTime>
  <Words>1484</Words>
  <Application>Microsoft Office PowerPoint</Application>
  <PresentationFormat>On-screen Show (4:3)</PresentationFormat>
  <Paragraphs>280</Paragraphs>
  <Slides>11</Slides>
  <Notes>4</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11</vt:i4>
      </vt:variant>
    </vt:vector>
  </HeadingPairs>
  <TitlesOfParts>
    <vt:vector size="17" baseType="lpstr">
      <vt:lpstr>Arial</vt:lpstr>
      <vt:lpstr>Calibri</vt:lpstr>
      <vt:lpstr>Courier New</vt:lpstr>
      <vt:lpstr>Wingdings</vt:lpstr>
      <vt:lpstr>Custom Design</vt:lpstr>
      <vt:lpstr>1_Office Theme</vt:lpstr>
      <vt:lpstr>PowerPoint Presentation</vt:lpstr>
      <vt:lpstr>Summary of PRS Update</vt:lpstr>
      <vt:lpstr>Summary of PRS Update</vt:lpstr>
      <vt:lpstr>Appendix</vt:lpstr>
      <vt:lpstr>NPRR858, Provide Complete Current Operating Plan (COP) Data [Citigroup]</vt:lpstr>
      <vt:lpstr>NPRR864, RUC Modifications to Consider Market-Based Solutions [SENA]</vt:lpstr>
      <vt:lpstr>NPRR865, Publish RTM Shift Factors for Hubs, Load Zones, and DC Ties [DC Energy]</vt:lpstr>
      <vt:lpstr>NPRR868, As-Built Hub and Load Zone Calculation – Urgent [ERCOT]</vt:lpstr>
      <vt:lpstr>SCR793, SSR Related Telemetry for Transmission Service Provider (TSP) Operators [Cross Texas Transmission]</vt:lpstr>
      <vt:lpstr>SCR795, Addition of Intra-Hour Wind Forecast to GTBD Calculation [ERCOT]</vt:lpstr>
      <vt:lpstr>2018 Release Targets – Board Approved NPRRs / SCRs / xGRRs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399</cp:revision>
  <cp:lastPrinted>2013-01-30T23:16:36Z</cp:lastPrinted>
  <dcterms:created xsi:type="dcterms:W3CDTF">2010-04-12T23:12:02Z</dcterms:created>
  <dcterms:modified xsi:type="dcterms:W3CDTF">2018-03-14T13:59:55Z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