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4"/>
    <p:sldMasterId id="2147483648" r:id="rId5"/>
    <p:sldMasterId id="2147483651" r:id="rId6"/>
  </p:sldMasterIdLst>
  <p:notesMasterIdLst>
    <p:notesMasterId r:id="rId20"/>
  </p:notesMasterIdLst>
  <p:handoutMasterIdLst>
    <p:handoutMasterId r:id="rId21"/>
  </p:handoutMasterIdLst>
  <p:sldIdLst>
    <p:sldId id="260" r:id="rId7"/>
    <p:sldId id="282" r:id="rId8"/>
    <p:sldId id="283" r:id="rId9"/>
    <p:sldId id="284" r:id="rId10"/>
    <p:sldId id="304" r:id="rId11"/>
    <p:sldId id="305" r:id="rId12"/>
    <p:sldId id="307" r:id="rId13"/>
    <p:sldId id="309" r:id="rId14"/>
    <p:sldId id="308" r:id="rId15"/>
    <p:sldId id="310" r:id="rId16"/>
    <p:sldId id="314" r:id="rId17"/>
    <p:sldId id="312" r:id="rId18"/>
    <p:sldId id="313"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14" autoAdjust="0"/>
  </p:normalViewPr>
  <p:slideViewPr>
    <p:cSldViewPr showGuides="1">
      <p:cViewPr varScale="1">
        <p:scale>
          <a:sx n="84" d="100"/>
          <a:sy n="84" d="100"/>
        </p:scale>
        <p:origin x="774" y="96"/>
      </p:cViewPr>
      <p:guideLst>
        <p:guide orient="horz" pos="2160"/>
        <p:guide pos="2880"/>
      </p:guideLst>
    </p:cSldViewPr>
  </p:slideViewPr>
  <p:notesTextViewPr>
    <p:cViewPr>
      <p:scale>
        <a:sx n="3" d="2"/>
        <a:sy n="3" d="2"/>
      </p:scale>
      <p:origin x="0" y="0"/>
    </p:cViewPr>
  </p:notesTextViewPr>
  <p:notesViewPr>
    <p:cSldViewPr showGuides="1">
      <p:cViewPr varScale="1">
        <p:scale>
          <a:sx n="76" d="100"/>
          <a:sy n="76" d="100"/>
        </p:scale>
        <p:origin x="205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ercot.com\users\jchen\RENA_011618\rena_110117_020218.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 Congestion Rent and RENA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2818817744624408E-2"/>
          <c:y val="0.14596915694350832"/>
          <c:w val="0.90699591614189823"/>
          <c:h val="0.72080051730906314"/>
        </c:manualLayout>
      </c:layout>
      <c:barChart>
        <c:barDir val="col"/>
        <c:grouping val="clustered"/>
        <c:varyColors val="0"/>
        <c:ser>
          <c:idx val="0"/>
          <c:order val="0"/>
          <c:tx>
            <c:strRef>
              <c:f>Sheet1!$D$1</c:f>
              <c:strCache>
                <c:ptCount val="1"/>
                <c:pt idx="0">
                  <c:v>Congestion Rent</c:v>
                </c:pt>
              </c:strCache>
            </c:strRef>
          </c:tx>
          <c:spPr>
            <a:solidFill>
              <a:schemeClr val="accent1"/>
            </a:solidFill>
            <a:ln>
              <a:noFill/>
            </a:ln>
            <a:effectLst/>
          </c:spPr>
          <c:invertIfNegative val="0"/>
          <c:cat>
            <c:numRef>
              <c:f>Sheet1!$A$2:$A$32</c:f>
              <c:numCache>
                <c:formatCode>m/d/yyyy</c:formatCode>
                <c:ptCount val="31"/>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numCache>
            </c:numRef>
          </c:cat>
          <c:val>
            <c:numRef>
              <c:f>Sheet1!$D$2:$D$32</c:f>
              <c:numCache>
                <c:formatCode>General</c:formatCode>
                <c:ptCount val="31"/>
                <c:pt idx="0">
                  <c:v>9.5909113708763112</c:v>
                </c:pt>
                <c:pt idx="1">
                  <c:v>5.3830333984636702</c:v>
                </c:pt>
                <c:pt idx="2">
                  <c:v>3.0152609854123802</c:v>
                </c:pt>
                <c:pt idx="3">
                  <c:v>2.4086563237941201</c:v>
                </c:pt>
                <c:pt idx="4">
                  <c:v>6.7211391839076498E-2</c:v>
                </c:pt>
                <c:pt idx="5">
                  <c:v>1.3044794283437802</c:v>
                </c:pt>
                <c:pt idx="6">
                  <c:v>2.57111139711568</c:v>
                </c:pt>
                <c:pt idx="7">
                  <c:v>0.658819783751461</c:v>
                </c:pt>
                <c:pt idx="8">
                  <c:v>2.45369946804438</c:v>
                </c:pt>
                <c:pt idx="9">
                  <c:v>3.6008318727863502</c:v>
                </c:pt>
                <c:pt idx="10">
                  <c:v>2.4892613566645498</c:v>
                </c:pt>
                <c:pt idx="11">
                  <c:v>0.92520491453412501</c:v>
                </c:pt>
                <c:pt idx="12">
                  <c:v>0.64680989593420601</c:v>
                </c:pt>
                <c:pt idx="13">
                  <c:v>0.52771884705991701</c:v>
                </c:pt>
                <c:pt idx="14">
                  <c:v>2.2490072427832097</c:v>
                </c:pt>
                <c:pt idx="15">
                  <c:v>35.244286071911901</c:v>
                </c:pt>
                <c:pt idx="16">
                  <c:v>25.1622634953988</c:v>
                </c:pt>
                <c:pt idx="17">
                  <c:v>13.833648074029799</c:v>
                </c:pt>
                <c:pt idx="18">
                  <c:v>4.18230729981211</c:v>
                </c:pt>
                <c:pt idx="19">
                  <c:v>1.47833449250719</c:v>
                </c:pt>
                <c:pt idx="20">
                  <c:v>3.01598427571466</c:v>
                </c:pt>
                <c:pt idx="21">
                  <c:v>2.5133458487837199</c:v>
                </c:pt>
                <c:pt idx="22">
                  <c:v>3.4692680463591898</c:v>
                </c:pt>
                <c:pt idx="23">
                  <c:v>1.5957615677258701</c:v>
                </c:pt>
                <c:pt idx="24">
                  <c:v>8.2458896227439702</c:v>
                </c:pt>
                <c:pt idx="25">
                  <c:v>2.88195208235945</c:v>
                </c:pt>
                <c:pt idx="26">
                  <c:v>1.2196392575925501</c:v>
                </c:pt>
                <c:pt idx="27">
                  <c:v>5.6148256240460097E-2</c:v>
                </c:pt>
                <c:pt idx="28">
                  <c:v>0.85743574720145999</c:v>
                </c:pt>
                <c:pt idx="29">
                  <c:v>3.9932117736038997</c:v>
                </c:pt>
                <c:pt idx="30">
                  <c:v>1.6608895264428301</c:v>
                </c:pt>
              </c:numCache>
            </c:numRef>
          </c:val>
        </c:ser>
        <c:dLbls>
          <c:showLegendKey val="0"/>
          <c:showVal val="0"/>
          <c:showCatName val="0"/>
          <c:showSerName val="0"/>
          <c:showPercent val="0"/>
          <c:showBubbleSize val="0"/>
        </c:dLbls>
        <c:gapWidth val="150"/>
        <c:axId val="85679344"/>
        <c:axId val="101649008"/>
      </c:barChart>
      <c:lineChart>
        <c:grouping val="standard"/>
        <c:varyColors val="0"/>
        <c:ser>
          <c:idx val="1"/>
          <c:order val="1"/>
          <c:tx>
            <c:strRef>
              <c:f>Sheet1!$E$1</c:f>
              <c:strCache>
                <c:ptCount val="1"/>
                <c:pt idx="0">
                  <c:v>RENA</c:v>
                </c:pt>
              </c:strCache>
            </c:strRef>
          </c:tx>
          <c:spPr>
            <a:ln w="28575" cap="rnd">
              <a:solidFill>
                <a:srgbClr val="FFC000"/>
              </a:solidFill>
              <a:round/>
            </a:ln>
            <a:effectLst/>
          </c:spPr>
          <c:marker>
            <c:symbol val="none"/>
          </c:marker>
          <c:cat>
            <c:numRef>
              <c:f>Sheet1!$A$2:$A$32</c:f>
              <c:numCache>
                <c:formatCode>m/d/yyyy</c:formatCode>
                <c:ptCount val="31"/>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numCache>
            </c:numRef>
          </c:cat>
          <c:val>
            <c:numRef>
              <c:f>Sheet1!$E$2:$E$32</c:f>
              <c:numCache>
                <c:formatCode>General</c:formatCode>
                <c:ptCount val="31"/>
                <c:pt idx="0">
                  <c:v>0.32227438000000003</c:v>
                </c:pt>
                <c:pt idx="1">
                  <c:v>0.28051276000000003</c:v>
                </c:pt>
                <c:pt idx="2">
                  <c:v>0.11836100999999999</c:v>
                </c:pt>
                <c:pt idx="3">
                  <c:v>-2.5939199999999999E-2</c:v>
                </c:pt>
                <c:pt idx="4">
                  <c:v>-3.1879600000000001E-3</c:v>
                </c:pt>
                <c:pt idx="5">
                  <c:v>3.201201E-2</c:v>
                </c:pt>
                <c:pt idx="6">
                  <c:v>5.1563339999999999E-2</c:v>
                </c:pt>
                <c:pt idx="7">
                  <c:v>8.1437599999999999E-3</c:v>
                </c:pt>
                <c:pt idx="8">
                  <c:v>0.10049323</c:v>
                </c:pt>
                <c:pt idx="9">
                  <c:v>1.6749429999999999E-2</c:v>
                </c:pt>
                <c:pt idx="10">
                  <c:v>-3.8275399999999999E-3</c:v>
                </c:pt>
                <c:pt idx="11">
                  <c:v>-0.21621673999999999</c:v>
                </c:pt>
                <c:pt idx="12">
                  <c:v>-2.7158759999999997E-2</c:v>
                </c:pt>
                <c:pt idx="13">
                  <c:v>3.1179169999999999E-2</c:v>
                </c:pt>
                <c:pt idx="14">
                  <c:v>-0.10256599000000001</c:v>
                </c:pt>
                <c:pt idx="15">
                  <c:v>4.4578441500000006</c:v>
                </c:pt>
                <c:pt idx="16">
                  <c:v>4.69759657</c:v>
                </c:pt>
                <c:pt idx="17">
                  <c:v>4.7407292500000002</c:v>
                </c:pt>
                <c:pt idx="18">
                  <c:v>0.35591899999999999</c:v>
                </c:pt>
                <c:pt idx="19">
                  <c:v>0.21911395</c:v>
                </c:pt>
                <c:pt idx="20">
                  <c:v>7.1220779999999997E-2</c:v>
                </c:pt>
                <c:pt idx="21">
                  <c:v>0.26485272999999998</c:v>
                </c:pt>
                <c:pt idx="22">
                  <c:v>4.5268070000000001E-2</c:v>
                </c:pt>
                <c:pt idx="23">
                  <c:v>4.315985E-2</c:v>
                </c:pt>
                <c:pt idx="24">
                  <c:v>0.47121357000000003</c:v>
                </c:pt>
                <c:pt idx="25">
                  <c:v>0.21308644000000002</c:v>
                </c:pt>
                <c:pt idx="26">
                  <c:v>4.5564420000000001E-2</c:v>
                </c:pt>
                <c:pt idx="27">
                  <c:v>4.6404200000000001E-3</c:v>
                </c:pt>
                <c:pt idx="28">
                  <c:v>0.21034492000000002</c:v>
                </c:pt>
                <c:pt idx="29">
                  <c:v>0.18758070000000002</c:v>
                </c:pt>
                <c:pt idx="30">
                  <c:v>-3.066114E-2</c:v>
                </c:pt>
              </c:numCache>
            </c:numRef>
          </c:val>
          <c:smooth val="0"/>
        </c:ser>
        <c:dLbls>
          <c:showLegendKey val="0"/>
          <c:showVal val="0"/>
          <c:showCatName val="0"/>
          <c:showSerName val="0"/>
          <c:showPercent val="0"/>
          <c:showBubbleSize val="0"/>
        </c:dLbls>
        <c:marker val="1"/>
        <c:smooth val="0"/>
        <c:axId val="150598896"/>
        <c:axId val="150838672"/>
      </c:lineChart>
      <c:dateAx>
        <c:axId val="856793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649008"/>
        <c:crosses val="autoZero"/>
        <c:auto val="1"/>
        <c:lblOffset val="100"/>
        <c:baseTimeUnit val="days"/>
        <c:majorUnit val="5"/>
        <c:majorTimeUnit val="days"/>
      </c:dateAx>
      <c:valAx>
        <c:axId val="101649008"/>
        <c:scaling>
          <c:orientation val="minMax"/>
          <c:max val="50"/>
          <c:min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679344"/>
        <c:crosses val="autoZero"/>
        <c:crossBetween val="between"/>
      </c:valAx>
      <c:valAx>
        <c:axId val="150838672"/>
        <c:scaling>
          <c:orientation val="minMax"/>
          <c:max val="10"/>
          <c:min val="-2"/>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598896"/>
        <c:crosses val="max"/>
        <c:crossBetween val="between"/>
      </c:valAx>
      <c:dateAx>
        <c:axId val="150598896"/>
        <c:scaling>
          <c:orientation val="minMax"/>
        </c:scaling>
        <c:delete val="1"/>
        <c:axPos val="b"/>
        <c:numFmt formatCode="m/d/yyyy" sourceLinked="1"/>
        <c:majorTickMark val="out"/>
        <c:minorTickMark val="none"/>
        <c:tickLblPos val="nextTo"/>
        <c:crossAx val="150838672"/>
        <c:crosses val="autoZero"/>
        <c:auto val="1"/>
        <c:lblOffset val="100"/>
        <c:baseTimeUnit val="days"/>
        <c:majorUnit val="1"/>
        <c:minorUnit val="1"/>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RTSPP</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RN1</c:v>
                </c:pt>
              </c:strCache>
            </c:strRef>
          </c:tx>
          <c:spPr>
            <a:ln w="28575" cap="rnd">
              <a:solidFill>
                <a:schemeClr val="accent1"/>
              </a:solidFill>
              <a:round/>
            </a:ln>
            <a:effectLst/>
          </c:spPr>
          <c:marker>
            <c:symbol val="none"/>
          </c:marker>
          <c:cat>
            <c:strRef>
              <c:f>Sheet1!$A$2:$A$289</c:f>
              <c:strCache>
                <c:ptCount val="288"/>
                <c:pt idx="0">
                  <c:v>16JAN2018:00:15:00</c:v>
                </c:pt>
                <c:pt idx="1">
                  <c:v>16JAN2018:00:30:00</c:v>
                </c:pt>
                <c:pt idx="2">
                  <c:v>16JAN2018:00:45:00</c:v>
                </c:pt>
                <c:pt idx="3">
                  <c:v>16JAN2018:01:00:00</c:v>
                </c:pt>
                <c:pt idx="4">
                  <c:v>16JAN2018:01:15:00</c:v>
                </c:pt>
                <c:pt idx="5">
                  <c:v>16JAN2018:01:30:00</c:v>
                </c:pt>
                <c:pt idx="6">
                  <c:v>16JAN2018:01:45:00</c:v>
                </c:pt>
                <c:pt idx="7">
                  <c:v>16JAN2018:02:00:00</c:v>
                </c:pt>
                <c:pt idx="8">
                  <c:v>16JAN2018:02:15:00</c:v>
                </c:pt>
                <c:pt idx="9">
                  <c:v>16JAN2018:02:30:00</c:v>
                </c:pt>
                <c:pt idx="10">
                  <c:v>16JAN2018:02:45:00</c:v>
                </c:pt>
                <c:pt idx="11">
                  <c:v>16JAN2018:03:00:00</c:v>
                </c:pt>
                <c:pt idx="12">
                  <c:v>16JAN2018:03:15:00</c:v>
                </c:pt>
                <c:pt idx="13">
                  <c:v>16JAN2018:03:30:00</c:v>
                </c:pt>
                <c:pt idx="14">
                  <c:v>16JAN2018:03:45:00</c:v>
                </c:pt>
                <c:pt idx="15">
                  <c:v>16JAN2018:04:00:00</c:v>
                </c:pt>
                <c:pt idx="16">
                  <c:v>16JAN2018:04:15:00</c:v>
                </c:pt>
                <c:pt idx="17">
                  <c:v>16JAN2018:04:30:00</c:v>
                </c:pt>
                <c:pt idx="18">
                  <c:v>16JAN2018:04:45:00</c:v>
                </c:pt>
                <c:pt idx="19">
                  <c:v>16JAN2018:05:00:00</c:v>
                </c:pt>
                <c:pt idx="20">
                  <c:v>16JAN2018:05:15:00</c:v>
                </c:pt>
                <c:pt idx="21">
                  <c:v>16JAN2018:05:30:00</c:v>
                </c:pt>
                <c:pt idx="22">
                  <c:v>16JAN2018:05:45:00</c:v>
                </c:pt>
                <c:pt idx="23">
                  <c:v>16JAN2018:06:00:00</c:v>
                </c:pt>
                <c:pt idx="24">
                  <c:v>16JAN2018:06:15:00</c:v>
                </c:pt>
                <c:pt idx="25">
                  <c:v>16JAN2018:06:30:00</c:v>
                </c:pt>
                <c:pt idx="26">
                  <c:v>16JAN2018:06:45:00</c:v>
                </c:pt>
                <c:pt idx="27">
                  <c:v>16JAN2018:07:00:00</c:v>
                </c:pt>
                <c:pt idx="28">
                  <c:v>16JAN2018:07:15:00</c:v>
                </c:pt>
                <c:pt idx="29">
                  <c:v>16JAN2018:07:30:00</c:v>
                </c:pt>
                <c:pt idx="30">
                  <c:v>16JAN2018:07:45:00</c:v>
                </c:pt>
                <c:pt idx="31">
                  <c:v>16JAN2018:08:00:00</c:v>
                </c:pt>
                <c:pt idx="32">
                  <c:v>16JAN2018:08:15:00</c:v>
                </c:pt>
                <c:pt idx="33">
                  <c:v>16JAN2018:08:30:00</c:v>
                </c:pt>
                <c:pt idx="34">
                  <c:v>16JAN2018:08:45:00</c:v>
                </c:pt>
                <c:pt idx="35">
                  <c:v>16JAN2018:09:00:00</c:v>
                </c:pt>
                <c:pt idx="36">
                  <c:v>16JAN2018:09:15:00</c:v>
                </c:pt>
                <c:pt idx="37">
                  <c:v>16JAN2018:09:30:00</c:v>
                </c:pt>
                <c:pt idx="38">
                  <c:v>16JAN2018:09:45:00</c:v>
                </c:pt>
                <c:pt idx="39">
                  <c:v>16JAN2018:10:00:00</c:v>
                </c:pt>
                <c:pt idx="40">
                  <c:v>16JAN2018:10:15:00</c:v>
                </c:pt>
                <c:pt idx="41">
                  <c:v>16JAN2018:10:30:00</c:v>
                </c:pt>
                <c:pt idx="42">
                  <c:v>16JAN2018:10:45:00</c:v>
                </c:pt>
                <c:pt idx="43">
                  <c:v>16JAN2018:11:00:00</c:v>
                </c:pt>
                <c:pt idx="44">
                  <c:v>16JAN2018:11:15:00</c:v>
                </c:pt>
                <c:pt idx="45">
                  <c:v>16JAN2018:11:30:00</c:v>
                </c:pt>
                <c:pt idx="46">
                  <c:v>16JAN2018:11:45:00</c:v>
                </c:pt>
                <c:pt idx="47">
                  <c:v>16JAN2018:12:00:00</c:v>
                </c:pt>
                <c:pt idx="48">
                  <c:v>16JAN2018:12:15:00</c:v>
                </c:pt>
                <c:pt idx="49">
                  <c:v>16JAN2018:12:30:00</c:v>
                </c:pt>
                <c:pt idx="50">
                  <c:v>16JAN2018:12:45:00</c:v>
                </c:pt>
                <c:pt idx="51">
                  <c:v>16JAN2018:13:00:00</c:v>
                </c:pt>
                <c:pt idx="52">
                  <c:v>16JAN2018:13:15:00</c:v>
                </c:pt>
                <c:pt idx="53">
                  <c:v>16JAN2018:13:30:00</c:v>
                </c:pt>
                <c:pt idx="54">
                  <c:v>16JAN2018:13:45:00</c:v>
                </c:pt>
                <c:pt idx="55">
                  <c:v>16JAN2018:14:00:00</c:v>
                </c:pt>
                <c:pt idx="56">
                  <c:v>16JAN2018:14:15:00</c:v>
                </c:pt>
                <c:pt idx="57">
                  <c:v>16JAN2018:14:30:00</c:v>
                </c:pt>
                <c:pt idx="58">
                  <c:v>16JAN2018:14:45:00</c:v>
                </c:pt>
                <c:pt idx="59">
                  <c:v>16JAN2018:15:00:00</c:v>
                </c:pt>
                <c:pt idx="60">
                  <c:v>16JAN2018:15:15:00</c:v>
                </c:pt>
                <c:pt idx="61">
                  <c:v>16JAN2018:15:30:00</c:v>
                </c:pt>
                <c:pt idx="62">
                  <c:v>16JAN2018:15:45:00</c:v>
                </c:pt>
                <c:pt idx="63">
                  <c:v>16JAN2018:16:00:00</c:v>
                </c:pt>
                <c:pt idx="64">
                  <c:v>16JAN2018:16:15:00</c:v>
                </c:pt>
                <c:pt idx="65">
                  <c:v>16JAN2018:16:30:00</c:v>
                </c:pt>
                <c:pt idx="66">
                  <c:v>16JAN2018:16:45:00</c:v>
                </c:pt>
                <c:pt idx="67">
                  <c:v>16JAN2018:17:00:00</c:v>
                </c:pt>
                <c:pt idx="68">
                  <c:v>16JAN2018:17:15:00</c:v>
                </c:pt>
                <c:pt idx="69">
                  <c:v>16JAN2018:17:30:00</c:v>
                </c:pt>
                <c:pt idx="70">
                  <c:v>16JAN2018:17:45:00</c:v>
                </c:pt>
                <c:pt idx="71">
                  <c:v>16JAN2018:18:00:00</c:v>
                </c:pt>
                <c:pt idx="72">
                  <c:v>16JAN2018:18:15:00</c:v>
                </c:pt>
                <c:pt idx="73">
                  <c:v>16JAN2018:18:30:00</c:v>
                </c:pt>
                <c:pt idx="74">
                  <c:v>16JAN2018:18:45:00</c:v>
                </c:pt>
                <c:pt idx="75">
                  <c:v>16JAN2018:19:00:00</c:v>
                </c:pt>
                <c:pt idx="76">
                  <c:v>16JAN2018:19:15:00</c:v>
                </c:pt>
                <c:pt idx="77">
                  <c:v>16JAN2018:19:30:00</c:v>
                </c:pt>
                <c:pt idx="78">
                  <c:v>16JAN2018:19:45:00</c:v>
                </c:pt>
                <c:pt idx="79">
                  <c:v>16JAN2018:20:00:00</c:v>
                </c:pt>
                <c:pt idx="80">
                  <c:v>16JAN2018:20:15:00</c:v>
                </c:pt>
                <c:pt idx="81">
                  <c:v>16JAN2018:20:30:00</c:v>
                </c:pt>
                <c:pt idx="82">
                  <c:v>16JAN2018:20:45:00</c:v>
                </c:pt>
                <c:pt idx="83">
                  <c:v>16JAN2018:21:00:00</c:v>
                </c:pt>
                <c:pt idx="84">
                  <c:v>16JAN2018:21:15:00</c:v>
                </c:pt>
                <c:pt idx="85">
                  <c:v>16JAN2018:21:30:00</c:v>
                </c:pt>
                <c:pt idx="86">
                  <c:v>16JAN2018:21:45:00</c:v>
                </c:pt>
                <c:pt idx="87">
                  <c:v>16JAN2018:22:00:00</c:v>
                </c:pt>
                <c:pt idx="88">
                  <c:v>16JAN2018:22:15:00</c:v>
                </c:pt>
                <c:pt idx="89">
                  <c:v>16JAN2018:22:30:00</c:v>
                </c:pt>
                <c:pt idx="90">
                  <c:v>16JAN2018:22:45:00</c:v>
                </c:pt>
                <c:pt idx="91">
                  <c:v>16JAN2018:23:00:00</c:v>
                </c:pt>
                <c:pt idx="92">
                  <c:v>16JAN2018:23:15:00</c:v>
                </c:pt>
                <c:pt idx="93">
                  <c:v>16JAN2018:23:30:00</c:v>
                </c:pt>
                <c:pt idx="94">
                  <c:v>16JAN2018:23:45:00</c:v>
                </c:pt>
                <c:pt idx="95">
                  <c:v>17JAN2018:00:00:00</c:v>
                </c:pt>
                <c:pt idx="96">
                  <c:v>17JAN2018:00:15:00</c:v>
                </c:pt>
                <c:pt idx="97">
                  <c:v>17JAN2018:00:30:00</c:v>
                </c:pt>
                <c:pt idx="98">
                  <c:v>17JAN2018:00:45:00</c:v>
                </c:pt>
                <c:pt idx="99">
                  <c:v>17JAN2018:01:00:00</c:v>
                </c:pt>
                <c:pt idx="100">
                  <c:v>17JAN2018:01:15:00</c:v>
                </c:pt>
                <c:pt idx="101">
                  <c:v>17JAN2018:01:30:00</c:v>
                </c:pt>
                <c:pt idx="102">
                  <c:v>17JAN2018:01:45:00</c:v>
                </c:pt>
                <c:pt idx="103">
                  <c:v>17JAN2018:02:00:00</c:v>
                </c:pt>
                <c:pt idx="104">
                  <c:v>17JAN2018:02:15:00</c:v>
                </c:pt>
                <c:pt idx="105">
                  <c:v>17JAN2018:02:30:00</c:v>
                </c:pt>
                <c:pt idx="106">
                  <c:v>17JAN2018:02:45:00</c:v>
                </c:pt>
                <c:pt idx="107">
                  <c:v>17JAN2018:03:00:00</c:v>
                </c:pt>
                <c:pt idx="108">
                  <c:v>17JAN2018:03:15:00</c:v>
                </c:pt>
                <c:pt idx="109">
                  <c:v>17JAN2018:03:30:00</c:v>
                </c:pt>
                <c:pt idx="110">
                  <c:v>17JAN2018:03:45:00</c:v>
                </c:pt>
                <c:pt idx="111">
                  <c:v>17JAN2018:04:00:00</c:v>
                </c:pt>
                <c:pt idx="112">
                  <c:v>17JAN2018:04:15:00</c:v>
                </c:pt>
                <c:pt idx="113">
                  <c:v>17JAN2018:04:30:00</c:v>
                </c:pt>
                <c:pt idx="114">
                  <c:v>17JAN2018:04:45:00</c:v>
                </c:pt>
                <c:pt idx="115">
                  <c:v>17JAN2018:05:00:00</c:v>
                </c:pt>
                <c:pt idx="116">
                  <c:v>17JAN2018:05:15:00</c:v>
                </c:pt>
                <c:pt idx="117">
                  <c:v>17JAN2018:05:30:00</c:v>
                </c:pt>
                <c:pt idx="118">
                  <c:v>17JAN2018:05:45:00</c:v>
                </c:pt>
                <c:pt idx="119">
                  <c:v>17JAN2018:06:00:00</c:v>
                </c:pt>
                <c:pt idx="120">
                  <c:v>17JAN2018:06:15:00</c:v>
                </c:pt>
                <c:pt idx="121">
                  <c:v>17JAN2018:06:30:00</c:v>
                </c:pt>
                <c:pt idx="122">
                  <c:v>17JAN2018:06:45:00</c:v>
                </c:pt>
                <c:pt idx="123">
                  <c:v>17JAN2018:07:00:00</c:v>
                </c:pt>
                <c:pt idx="124">
                  <c:v>17JAN2018:07:15:00</c:v>
                </c:pt>
                <c:pt idx="125">
                  <c:v>17JAN2018:07:30:00</c:v>
                </c:pt>
                <c:pt idx="126">
                  <c:v>17JAN2018:07:45:00</c:v>
                </c:pt>
                <c:pt idx="127">
                  <c:v>17JAN2018:08:00:00</c:v>
                </c:pt>
                <c:pt idx="128">
                  <c:v>17JAN2018:08:15:00</c:v>
                </c:pt>
                <c:pt idx="129">
                  <c:v>17JAN2018:08:30:00</c:v>
                </c:pt>
                <c:pt idx="130">
                  <c:v>17JAN2018:08:45:00</c:v>
                </c:pt>
                <c:pt idx="131">
                  <c:v>17JAN2018:09:00:00</c:v>
                </c:pt>
                <c:pt idx="132">
                  <c:v>17JAN2018:09:15:00</c:v>
                </c:pt>
                <c:pt idx="133">
                  <c:v>17JAN2018:09:30:00</c:v>
                </c:pt>
                <c:pt idx="134">
                  <c:v>17JAN2018:09:45:00</c:v>
                </c:pt>
                <c:pt idx="135">
                  <c:v>17JAN2018:10:00:00</c:v>
                </c:pt>
                <c:pt idx="136">
                  <c:v>17JAN2018:10:15:00</c:v>
                </c:pt>
                <c:pt idx="137">
                  <c:v>17JAN2018:10:30:00</c:v>
                </c:pt>
                <c:pt idx="138">
                  <c:v>17JAN2018:10:45:00</c:v>
                </c:pt>
                <c:pt idx="139">
                  <c:v>17JAN2018:11:00:00</c:v>
                </c:pt>
                <c:pt idx="140">
                  <c:v>17JAN2018:11:15:00</c:v>
                </c:pt>
                <c:pt idx="141">
                  <c:v>17JAN2018:11:30:00</c:v>
                </c:pt>
                <c:pt idx="142">
                  <c:v>17JAN2018:11:45:00</c:v>
                </c:pt>
                <c:pt idx="143">
                  <c:v>17JAN2018:12:00:00</c:v>
                </c:pt>
                <c:pt idx="144">
                  <c:v>17JAN2018:12:15:00</c:v>
                </c:pt>
                <c:pt idx="145">
                  <c:v>17JAN2018:12:30:00</c:v>
                </c:pt>
                <c:pt idx="146">
                  <c:v>17JAN2018:12:45:00</c:v>
                </c:pt>
                <c:pt idx="147">
                  <c:v>17JAN2018:13:00:00</c:v>
                </c:pt>
                <c:pt idx="148">
                  <c:v>17JAN2018:13:15:00</c:v>
                </c:pt>
                <c:pt idx="149">
                  <c:v>17JAN2018:13:30:00</c:v>
                </c:pt>
                <c:pt idx="150">
                  <c:v>17JAN2018:13:45:00</c:v>
                </c:pt>
                <c:pt idx="151">
                  <c:v>17JAN2018:14:00:00</c:v>
                </c:pt>
                <c:pt idx="152">
                  <c:v>17JAN2018:14:15:00</c:v>
                </c:pt>
                <c:pt idx="153">
                  <c:v>17JAN2018:14:30:00</c:v>
                </c:pt>
                <c:pt idx="154">
                  <c:v>17JAN2018:14:45:00</c:v>
                </c:pt>
                <c:pt idx="155">
                  <c:v>17JAN2018:15:00:00</c:v>
                </c:pt>
                <c:pt idx="156">
                  <c:v>17JAN2018:15:15:00</c:v>
                </c:pt>
                <c:pt idx="157">
                  <c:v>17JAN2018:15:30:00</c:v>
                </c:pt>
                <c:pt idx="158">
                  <c:v>17JAN2018:15:45:00</c:v>
                </c:pt>
                <c:pt idx="159">
                  <c:v>17JAN2018:16:00:00</c:v>
                </c:pt>
                <c:pt idx="160">
                  <c:v>17JAN2018:16:15:00</c:v>
                </c:pt>
                <c:pt idx="161">
                  <c:v>17JAN2018:16:30:00</c:v>
                </c:pt>
                <c:pt idx="162">
                  <c:v>17JAN2018:16:45:00</c:v>
                </c:pt>
                <c:pt idx="163">
                  <c:v>17JAN2018:17:00:00</c:v>
                </c:pt>
                <c:pt idx="164">
                  <c:v>17JAN2018:17:15:00</c:v>
                </c:pt>
                <c:pt idx="165">
                  <c:v>17JAN2018:17:30:00</c:v>
                </c:pt>
                <c:pt idx="166">
                  <c:v>17JAN2018:17:45:00</c:v>
                </c:pt>
                <c:pt idx="167">
                  <c:v>17JAN2018:18:00:00</c:v>
                </c:pt>
                <c:pt idx="168">
                  <c:v>17JAN2018:18:15:00</c:v>
                </c:pt>
                <c:pt idx="169">
                  <c:v>17JAN2018:18:30:00</c:v>
                </c:pt>
                <c:pt idx="170">
                  <c:v>17JAN2018:18:45:00</c:v>
                </c:pt>
                <c:pt idx="171">
                  <c:v>17JAN2018:19:00:00</c:v>
                </c:pt>
                <c:pt idx="172">
                  <c:v>17JAN2018:19:15:00</c:v>
                </c:pt>
                <c:pt idx="173">
                  <c:v>17JAN2018:19:30:00</c:v>
                </c:pt>
                <c:pt idx="174">
                  <c:v>17JAN2018:19:45:00</c:v>
                </c:pt>
                <c:pt idx="175">
                  <c:v>17JAN2018:20:00:00</c:v>
                </c:pt>
                <c:pt idx="176">
                  <c:v>17JAN2018:20:15:00</c:v>
                </c:pt>
                <c:pt idx="177">
                  <c:v>17JAN2018:20:30:00</c:v>
                </c:pt>
                <c:pt idx="178">
                  <c:v>17JAN2018:20:45:00</c:v>
                </c:pt>
                <c:pt idx="179">
                  <c:v>17JAN2018:21:00:00</c:v>
                </c:pt>
                <c:pt idx="180">
                  <c:v>17JAN2018:21:15:00</c:v>
                </c:pt>
                <c:pt idx="181">
                  <c:v>17JAN2018:21:30:00</c:v>
                </c:pt>
                <c:pt idx="182">
                  <c:v>17JAN2018:21:45:00</c:v>
                </c:pt>
                <c:pt idx="183">
                  <c:v>17JAN2018:22:00:00</c:v>
                </c:pt>
                <c:pt idx="184">
                  <c:v>17JAN2018:22:15:00</c:v>
                </c:pt>
                <c:pt idx="185">
                  <c:v>17JAN2018:22:30:00</c:v>
                </c:pt>
                <c:pt idx="186">
                  <c:v>17JAN2018:22:45:00</c:v>
                </c:pt>
                <c:pt idx="187">
                  <c:v>17JAN2018:23:00:00</c:v>
                </c:pt>
                <c:pt idx="188">
                  <c:v>17JAN2018:23:15:00</c:v>
                </c:pt>
                <c:pt idx="189">
                  <c:v>17JAN2018:23:30:00</c:v>
                </c:pt>
                <c:pt idx="190">
                  <c:v>17JAN2018:23:45:00</c:v>
                </c:pt>
                <c:pt idx="191">
                  <c:v>18JAN2018:00:00:00</c:v>
                </c:pt>
                <c:pt idx="192">
                  <c:v>18JAN2018:00:15:00</c:v>
                </c:pt>
                <c:pt idx="193">
                  <c:v>18JAN2018:00:30:00</c:v>
                </c:pt>
                <c:pt idx="194">
                  <c:v>18JAN2018:00:45:00</c:v>
                </c:pt>
                <c:pt idx="195">
                  <c:v>18JAN2018:01:00:00</c:v>
                </c:pt>
                <c:pt idx="196">
                  <c:v>18JAN2018:01:15:00</c:v>
                </c:pt>
                <c:pt idx="197">
                  <c:v>18JAN2018:01:30:00</c:v>
                </c:pt>
                <c:pt idx="198">
                  <c:v>18JAN2018:01:45:00</c:v>
                </c:pt>
                <c:pt idx="199">
                  <c:v>18JAN2018:02:00:00</c:v>
                </c:pt>
                <c:pt idx="200">
                  <c:v>18JAN2018:02:15:00</c:v>
                </c:pt>
                <c:pt idx="201">
                  <c:v>18JAN2018:02:30:00</c:v>
                </c:pt>
                <c:pt idx="202">
                  <c:v>18JAN2018:02:45:00</c:v>
                </c:pt>
                <c:pt idx="203">
                  <c:v>18JAN2018:03:00:00</c:v>
                </c:pt>
                <c:pt idx="204">
                  <c:v>18JAN2018:03:15:00</c:v>
                </c:pt>
                <c:pt idx="205">
                  <c:v>18JAN2018:03:30:00</c:v>
                </c:pt>
                <c:pt idx="206">
                  <c:v>18JAN2018:03:45:00</c:v>
                </c:pt>
                <c:pt idx="207">
                  <c:v>18JAN2018:04:00:00</c:v>
                </c:pt>
                <c:pt idx="208">
                  <c:v>18JAN2018:04:15:00</c:v>
                </c:pt>
                <c:pt idx="209">
                  <c:v>18JAN2018:04:30:00</c:v>
                </c:pt>
                <c:pt idx="210">
                  <c:v>18JAN2018:04:45:00</c:v>
                </c:pt>
                <c:pt idx="211">
                  <c:v>18JAN2018:05:00:00</c:v>
                </c:pt>
                <c:pt idx="212">
                  <c:v>18JAN2018:05:15:00</c:v>
                </c:pt>
                <c:pt idx="213">
                  <c:v>18JAN2018:05:30:00</c:v>
                </c:pt>
                <c:pt idx="214">
                  <c:v>18JAN2018:05:45:00</c:v>
                </c:pt>
                <c:pt idx="215">
                  <c:v>18JAN2018:06:00:00</c:v>
                </c:pt>
                <c:pt idx="216">
                  <c:v>18JAN2018:06:15:00</c:v>
                </c:pt>
                <c:pt idx="217">
                  <c:v>18JAN2018:06:30:00</c:v>
                </c:pt>
                <c:pt idx="218">
                  <c:v>18JAN2018:06:45:00</c:v>
                </c:pt>
                <c:pt idx="219">
                  <c:v>18JAN2018:07:00:00</c:v>
                </c:pt>
                <c:pt idx="220">
                  <c:v>18JAN2018:07:15:00</c:v>
                </c:pt>
                <c:pt idx="221">
                  <c:v>18JAN2018:07:30:00</c:v>
                </c:pt>
                <c:pt idx="222">
                  <c:v>18JAN2018:07:45:00</c:v>
                </c:pt>
                <c:pt idx="223">
                  <c:v>18JAN2018:08:00:00</c:v>
                </c:pt>
                <c:pt idx="224">
                  <c:v>18JAN2018:08:15:00</c:v>
                </c:pt>
                <c:pt idx="225">
                  <c:v>18JAN2018:08:30:00</c:v>
                </c:pt>
                <c:pt idx="226">
                  <c:v>18JAN2018:08:45:00</c:v>
                </c:pt>
                <c:pt idx="227">
                  <c:v>18JAN2018:09:00:00</c:v>
                </c:pt>
                <c:pt idx="228">
                  <c:v>18JAN2018:09:15:00</c:v>
                </c:pt>
                <c:pt idx="229">
                  <c:v>18JAN2018:09:30:00</c:v>
                </c:pt>
                <c:pt idx="230">
                  <c:v>18JAN2018:09:45:00</c:v>
                </c:pt>
                <c:pt idx="231">
                  <c:v>18JAN2018:10:00:00</c:v>
                </c:pt>
                <c:pt idx="232">
                  <c:v>18JAN2018:10:15:00</c:v>
                </c:pt>
                <c:pt idx="233">
                  <c:v>18JAN2018:10:30:00</c:v>
                </c:pt>
                <c:pt idx="234">
                  <c:v>18JAN2018:10:45:00</c:v>
                </c:pt>
                <c:pt idx="235">
                  <c:v>18JAN2018:11:00:00</c:v>
                </c:pt>
                <c:pt idx="236">
                  <c:v>18JAN2018:11:15:00</c:v>
                </c:pt>
                <c:pt idx="237">
                  <c:v>18JAN2018:11:30:00</c:v>
                </c:pt>
                <c:pt idx="238">
                  <c:v>18JAN2018:11:45:00</c:v>
                </c:pt>
                <c:pt idx="239">
                  <c:v>18JAN2018:12:00:00</c:v>
                </c:pt>
                <c:pt idx="240">
                  <c:v>18JAN2018:12:15:00</c:v>
                </c:pt>
                <c:pt idx="241">
                  <c:v>18JAN2018:12:30:00</c:v>
                </c:pt>
                <c:pt idx="242">
                  <c:v>18JAN2018:12:45:00</c:v>
                </c:pt>
                <c:pt idx="243">
                  <c:v>18JAN2018:13:00:00</c:v>
                </c:pt>
                <c:pt idx="244">
                  <c:v>18JAN2018:13:15:00</c:v>
                </c:pt>
                <c:pt idx="245">
                  <c:v>18JAN2018:13:30:00</c:v>
                </c:pt>
                <c:pt idx="246">
                  <c:v>18JAN2018:13:45:00</c:v>
                </c:pt>
                <c:pt idx="247">
                  <c:v>18JAN2018:14:00:00</c:v>
                </c:pt>
                <c:pt idx="248">
                  <c:v>18JAN2018:14:15:00</c:v>
                </c:pt>
                <c:pt idx="249">
                  <c:v>18JAN2018:14:30:00</c:v>
                </c:pt>
                <c:pt idx="250">
                  <c:v>18JAN2018:14:45:00</c:v>
                </c:pt>
                <c:pt idx="251">
                  <c:v>18JAN2018:15:00:00</c:v>
                </c:pt>
                <c:pt idx="252">
                  <c:v>18JAN2018:15:15:00</c:v>
                </c:pt>
                <c:pt idx="253">
                  <c:v>18JAN2018:15:30:00</c:v>
                </c:pt>
                <c:pt idx="254">
                  <c:v>18JAN2018:15:45:00</c:v>
                </c:pt>
                <c:pt idx="255">
                  <c:v>18JAN2018:16:00:00</c:v>
                </c:pt>
                <c:pt idx="256">
                  <c:v>18JAN2018:16:15:00</c:v>
                </c:pt>
                <c:pt idx="257">
                  <c:v>18JAN2018:16:30:00</c:v>
                </c:pt>
                <c:pt idx="258">
                  <c:v>18JAN2018:16:45:00</c:v>
                </c:pt>
                <c:pt idx="259">
                  <c:v>18JAN2018:17:00:00</c:v>
                </c:pt>
                <c:pt idx="260">
                  <c:v>18JAN2018:17:15:00</c:v>
                </c:pt>
                <c:pt idx="261">
                  <c:v>18JAN2018:17:30:00</c:v>
                </c:pt>
                <c:pt idx="262">
                  <c:v>18JAN2018:17:45:00</c:v>
                </c:pt>
                <c:pt idx="263">
                  <c:v>18JAN2018:18:00:00</c:v>
                </c:pt>
                <c:pt idx="264">
                  <c:v>18JAN2018:18:15:00</c:v>
                </c:pt>
                <c:pt idx="265">
                  <c:v>18JAN2018:18:30:00</c:v>
                </c:pt>
                <c:pt idx="266">
                  <c:v>18JAN2018:18:45:00</c:v>
                </c:pt>
                <c:pt idx="267">
                  <c:v>18JAN2018:19:00:00</c:v>
                </c:pt>
                <c:pt idx="268">
                  <c:v>18JAN2018:19:15:00</c:v>
                </c:pt>
                <c:pt idx="269">
                  <c:v>18JAN2018:19:30:00</c:v>
                </c:pt>
                <c:pt idx="270">
                  <c:v>18JAN2018:19:45:00</c:v>
                </c:pt>
                <c:pt idx="271">
                  <c:v>18JAN2018:20:00:00</c:v>
                </c:pt>
                <c:pt idx="272">
                  <c:v>18JAN2018:20:15:00</c:v>
                </c:pt>
                <c:pt idx="273">
                  <c:v>18JAN2018:20:30:00</c:v>
                </c:pt>
                <c:pt idx="274">
                  <c:v>18JAN2018:20:45:00</c:v>
                </c:pt>
                <c:pt idx="275">
                  <c:v>18JAN2018:21:00:00</c:v>
                </c:pt>
                <c:pt idx="276">
                  <c:v>18JAN2018:21:15:00</c:v>
                </c:pt>
                <c:pt idx="277">
                  <c:v>18JAN2018:21:30:00</c:v>
                </c:pt>
                <c:pt idx="278">
                  <c:v>18JAN2018:21:45:00</c:v>
                </c:pt>
                <c:pt idx="279">
                  <c:v>18JAN2018:22:00:00</c:v>
                </c:pt>
                <c:pt idx="280">
                  <c:v>18JAN2018:22:15:00</c:v>
                </c:pt>
                <c:pt idx="281">
                  <c:v>18JAN2018:22:30:00</c:v>
                </c:pt>
                <c:pt idx="282">
                  <c:v>18JAN2018:22:45:00</c:v>
                </c:pt>
                <c:pt idx="283">
                  <c:v>18JAN2018:23:00:00</c:v>
                </c:pt>
                <c:pt idx="284">
                  <c:v>18JAN2018:23:15:00</c:v>
                </c:pt>
                <c:pt idx="285">
                  <c:v>18JAN2018:23:30:00</c:v>
                </c:pt>
                <c:pt idx="286">
                  <c:v>18JAN2018:23:45:00</c:v>
                </c:pt>
                <c:pt idx="287">
                  <c:v>19JAN2018:00:00:00</c:v>
                </c:pt>
              </c:strCache>
            </c:strRef>
          </c:cat>
          <c:val>
            <c:numRef>
              <c:f>Sheet1!$B$2:$B$289</c:f>
              <c:numCache>
                <c:formatCode>General</c:formatCode>
                <c:ptCount val="288"/>
                <c:pt idx="0">
                  <c:v>7.0000000000000007E-2</c:v>
                </c:pt>
                <c:pt idx="1">
                  <c:v>2.0299999999999998</c:v>
                </c:pt>
                <c:pt idx="2">
                  <c:v>14.98</c:v>
                </c:pt>
                <c:pt idx="3">
                  <c:v>15.49</c:v>
                </c:pt>
                <c:pt idx="4">
                  <c:v>14.96</c:v>
                </c:pt>
                <c:pt idx="5">
                  <c:v>10.91</c:v>
                </c:pt>
                <c:pt idx="6">
                  <c:v>15.06</c:v>
                </c:pt>
                <c:pt idx="7">
                  <c:v>15.99</c:v>
                </c:pt>
                <c:pt idx="8">
                  <c:v>15.9</c:v>
                </c:pt>
                <c:pt idx="9">
                  <c:v>16.82</c:v>
                </c:pt>
                <c:pt idx="10">
                  <c:v>16.760000000000002</c:v>
                </c:pt>
                <c:pt idx="11">
                  <c:v>17.57</c:v>
                </c:pt>
                <c:pt idx="12">
                  <c:v>17.34</c:v>
                </c:pt>
                <c:pt idx="13">
                  <c:v>17.75</c:v>
                </c:pt>
                <c:pt idx="14">
                  <c:v>17.940000000000001</c:v>
                </c:pt>
                <c:pt idx="15">
                  <c:v>17.920000000000002</c:v>
                </c:pt>
                <c:pt idx="16">
                  <c:v>18.04</c:v>
                </c:pt>
                <c:pt idx="17">
                  <c:v>17.84</c:v>
                </c:pt>
                <c:pt idx="18">
                  <c:v>17.95</c:v>
                </c:pt>
                <c:pt idx="19">
                  <c:v>18.21</c:v>
                </c:pt>
                <c:pt idx="20">
                  <c:v>16.23</c:v>
                </c:pt>
                <c:pt idx="21">
                  <c:v>11.82</c:v>
                </c:pt>
                <c:pt idx="22">
                  <c:v>11.73</c:v>
                </c:pt>
                <c:pt idx="23">
                  <c:v>11.72</c:v>
                </c:pt>
                <c:pt idx="24">
                  <c:v>12.05</c:v>
                </c:pt>
                <c:pt idx="25">
                  <c:v>12.17</c:v>
                </c:pt>
                <c:pt idx="26">
                  <c:v>12.03</c:v>
                </c:pt>
                <c:pt idx="27">
                  <c:v>8.5299999999999994</c:v>
                </c:pt>
                <c:pt idx="28">
                  <c:v>6.64</c:v>
                </c:pt>
                <c:pt idx="29">
                  <c:v>6.62</c:v>
                </c:pt>
                <c:pt idx="30">
                  <c:v>6.39</c:v>
                </c:pt>
                <c:pt idx="31">
                  <c:v>6.6</c:v>
                </c:pt>
                <c:pt idx="32">
                  <c:v>6.75</c:v>
                </c:pt>
                <c:pt idx="33">
                  <c:v>8.27</c:v>
                </c:pt>
                <c:pt idx="34">
                  <c:v>9.9700000000000006</c:v>
                </c:pt>
                <c:pt idx="35">
                  <c:v>8.73</c:v>
                </c:pt>
                <c:pt idx="36">
                  <c:v>8.77</c:v>
                </c:pt>
                <c:pt idx="37">
                  <c:v>10.68</c:v>
                </c:pt>
                <c:pt idx="38">
                  <c:v>15.38</c:v>
                </c:pt>
                <c:pt idx="39">
                  <c:v>22.01</c:v>
                </c:pt>
                <c:pt idx="40">
                  <c:v>23.87</c:v>
                </c:pt>
                <c:pt idx="41">
                  <c:v>25.11</c:v>
                </c:pt>
                <c:pt idx="42">
                  <c:v>28.92</c:v>
                </c:pt>
                <c:pt idx="43">
                  <c:v>26.69</c:v>
                </c:pt>
                <c:pt idx="44">
                  <c:v>29.71</c:v>
                </c:pt>
                <c:pt idx="45">
                  <c:v>31.13</c:v>
                </c:pt>
                <c:pt idx="46">
                  <c:v>36.49</c:v>
                </c:pt>
                <c:pt idx="47">
                  <c:v>35.43</c:v>
                </c:pt>
                <c:pt idx="48">
                  <c:v>286.37</c:v>
                </c:pt>
                <c:pt idx="49">
                  <c:v>105.92</c:v>
                </c:pt>
                <c:pt idx="50">
                  <c:v>51.12</c:v>
                </c:pt>
                <c:pt idx="51">
                  <c:v>49.3</c:v>
                </c:pt>
                <c:pt idx="52">
                  <c:v>53.7</c:v>
                </c:pt>
                <c:pt idx="53">
                  <c:v>48.56</c:v>
                </c:pt>
                <c:pt idx="54">
                  <c:v>38.950000000000003</c:v>
                </c:pt>
                <c:pt idx="55">
                  <c:v>42.54</c:v>
                </c:pt>
                <c:pt idx="56">
                  <c:v>40.75</c:v>
                </c:pt>
                <c:pt idx="57">
                  <c:v>39.36</c:v>
                </c:pt>
                <c:pt idx="58">
                  <c:v>39.200000000000003</c:v>
                </c:pt>
                <c:pt idx="59">
                  <c:v>41.09</c:v>
                </c:pt>
                <c:pt idx="60">
                  <c:v>51.5</c:v>
                </c:pt>
                <c:pt idx="61">
                  <c:v>50.56</c:v>
                </c:pt>
                <c:pt idx="62">
                  <c:v>67.760000000000005</c:v>
                </c:pt>
                <c:pt idx="63">
                  <c:v>71.180000000000007</c:v>
                </c:pt>
                <c:pt idx="64">
                  <c:v>78.540000000000006</c:v>
                </c:pt>
                <c:pt idx="65">
                  <c:v>80.81</c:v>
                </c:pt>
                <c:pt idx="66">
                  <c:v>96.73</c:v>
                </c:pt>
                <c:pt idx="67">
                  <c:v>95.66</c:v>
                </c:pt>
                <c:pt idx="68">
                  <c:v>87.34</c:v>
                </c:pt>
                <c:pt idx="69">
                  <c:v>87.66</c:v>
                </c:pt>
                <c:pt idx="70">
                  <c:v>605.27</c:v>
                </c:pt>
                <c:pt idx="71">
                  <c:v>1087.94</c:v>
                </c:pt>
                <c:pt idx="72">
                  <c:v>2123.1</c:v>
                </c:pt>
                <c:pt idx="73">
                  <c:v>6074.71</c:v>
                </c:pt>
                <c:pt idx="74">
                  <c:v>5820.17</c:v>
                </c:pt>
                <c:pt idx="75">
                  <c:v>5406.96</c:v>
                </c:pt>
                <c:pt idx="76">
                  <c:v>5264.49</c:v>
                </c:pt>
                <c:pt idx="77">
                  <c:v>5242.01</c:v>
                </c:pt>
                <c:pt idx="78">
                  <c:v>5370.72</c:v>
                </c:pt>
                <c:pt idx="79">
                  <c:v>5316.09</c:v>
                </c:pt>
                <c:pt idx="80">
                  <c:v>5384.63</c:v>
                </c:pt>
                <c:pt idx="81">
                  <c:v>5369.39</c:v>
                </c:pt>
                <c:pt idx="82">
                  <c:v>5326.67</c:v>
                </c:pt>
                <c:pt idx="83">
                  <c:v>5212.22</c:v>
                </c:pt>
                <c:pt idx="84">
                  <c:v>5293.07</c:v>
                </c:pt>
                <c:pt idx="85">
                  <c:v>5430.19</c:v>
                </c:pt>
                <c:pt idx="86">
                  <c:v>5342.34</c:v>
                </c:pt>
                <c:pt idx="87">
                  <c:v>3360.61</c:v>
                </c:pt>
                <c:pt idx="88">
                  <c:v>1005.74</c:v>
                </c:pt>
                <c:pt idx="89">
                  <c:v>247.06</c:v>
                </c:pt>
                <c:pt idx="90">
                  <c:v>193.51</c:v>
                </c:pt>
                <c:pt idx="91">
                  <c:v>92.66</c:v>
                </c:pt>
                <c:pt idx="92">
                  <c:v>68.41</c:v>
                </c:pt>
                <c:pt idx="93">
                  <c:v>59.96</c:v>
                </c:pt>
                <c:pt idx="94">
                  <c:v>48.02</c:v>
                </c:pt>
                <c:pt idx="95">
                  <c:v>40.76</c:v>
                </c:pt>
                <c:pt idx="96">
                  <c:v>50.36</c:v>
                </c:pt>
                <c:pt idx="97">
                  <c:v>49.73</c:v>
                </c:pt>
                <c:pt idx="98">
                  <c:v>49.38</c:v>
                </c:pt>
                <c:pt idx="99">
                  <c:v>49.61</c:v>
                </c:pt>
                <c:pt idx="100">
                  <c:v>49.54</c:v>
                </c:pt>
                <c:pt idx="101">
                  <c:v>49.63</c:v>
                </c:pt>
                <c:pt idx="102">
                  <c:v>50.09</c:v>
                </c:pt>
                <c:pt idx="103">
                  <c:v>49.44</c:v>
                </c:pt>
                <c:pt idx="104">
                  <c:v>49.65</c:v>
                </c:pt>
                <c:pt idx="105">
                  <c:v>49.71</c:v>
                </c:pt>
                <c:pt idx="106">
                  <c:v>49.55</c:v>
                </c:pt>
                <c:pt idx="107">
                  <c:v>49.6</c:v>
                </c:pt>
                <c:pt idx="108">
                  <c:v>48.41</c:v>
                </c:pt>
                <c:pt idx="109">
                  <c:v>45.81</c:v>
                </c:pt>
                <c:pt idx="110">
                  <c:v>46.09</c:v>
                </c:pt>
                <c:pt idx="111">
                  <c:v>48.46</c:v>
                </c:pt>
                <c:pt idx="112">
                  <c:v>50.26</c:v>
                </c:pt>
                <c:pt idx="113">
                  <c:v>51.94</c:v>
                </c:pt>
                <c:pt idx="114">
                  <c:v>53.17</c:v>
                </c:pt>
                <c:pt idx="115">
                  <c:v>57.78</c:v>
                </c:pt>
                <c:pt idx="116">
                  <c:v>59.42</c:v>
                </c:pt>
                <c:pt idx="117">
                  <c:v>58.23</c:v>
                </c:pt>
                <c:pt idx="118">
                  <c:v>58.57</c:v>
                </c:pt>
                <c:pt idx="119">
                  <c:v>68.75</c:v>
                </c:pt>
                <c:pt idx="120">
                  <c:v>134.6</c:v>
                </c:pt>
                <c:pt idx="121">
                  <c:v>224.63</c:v>
                </c:pt>
                <c:pt idx="122">
                  <c:v>218.89</c:v>
                </c:pt>
                <c:pt idx="123">
                  <c:v>2306.94</c:v>
                </c:pt>
                <c:pt idx="124">
                  <c:v>814.13</c:v>
                </c:pt>
                <c:pt idx="125">
                  <c:v>711.75</c:v>
                </c:pt>
                <c:pt idx="126">
                  <c:v>371.11</c:v>
                </c:pt>
                <c:pt idx="127">
                  <c:v>281.91000000000003</c:v>
                </c:pt>
                <c:pt idx="128">
                  <c:v>218.69</c:v>
                </c:pt>
                <c:pt idx="129">
                  <c:v>355.96</c:v>
                </c:pt>
                <c:pt idx="130">
                  <c:v>199.48</c:v>
                </c:pt>
                <c:pt idx="131">
                  <c:v>169.34</c:v>
                </c:pt>
                <c:pt idx="132">
                  <c:v>2227.46</c:v>
                </c:pt>
                <c:pt idx="133">
                  <c:v>3271.28</c:v>
                </c:pt>
                <c:pt idx="134">
                  <c:v>3256.39</c:v>
                </c:pt>
                <c:pt idx="135">
                  <c:v>3204.07</c:v>
                </c:pt>
                <c:pt idx="136">
                  <c:v>2802.73</c:v>
                </c:pt>
                <c:pt idx="137">
                  <c:v>3816.04</c:v>
                </c:pt>
                <c:pt idx="138">
                  <c:v>3184</c:v>
                </c:pt>
                <c:pt idx="139">
                  <c:v>3196.01</c:v>
                </c:pt>
                <c:pt idx="140">
                  <c:v>3287.31</c:v>
                </c:pt>
                <c:pt idx="141">
                  <c:v>3191.05</c:v>
                </c:pt>
                <c:pt idx="142">
                  <c:v>272.38</c:v>
                </c:pt>
                <c:pt idx="143">
                  <c:v>730.69</c:v>
                </c:pt>
                <c:pt idx="144">
                  <c:v>553.36</c:v>
                </c:pt>
                <c:pt idx="145">
                  <c:v>311.27999999999997</c:v>
                </c:pt>
                <c:pt idx="146">
                  <c:v>307.91000000000003</c:v>
                </c:pt>
                <c:pt idx="147">
                  <c:v>237.64</c:v>
                </c:pt>
                <c:pt idx="148">
                  <c:v>74.459999999999994</c:v>
                </c:pt>
                <c:pt idx="149">
                  <c:v>72.98</c:v>
                </c:pt>
                <c:pt idx="150">
                  <c:v>71.89</c:v>
                </c:pt>
                <c:pt idx="151">
                  <c:v>71.739999999999995</c:v>
                </c:pt>
                <c:pt idx="152">
                  <c:v>74.59</c:v>
                </c:pt>
                <c:pt idx="153">
                  <c:v>79.569999999999993</c:v>
                </c:pt>
                <c:pt idx="154">
                  <c:v>76.03</c:v>
                </c:pt>
                <c:pt idx="155">
                  <c:v>65.58</c:v>
                </c:pt>
                <c:pt idx="156">
                  <c:v>69.14</c:v>
                </c:pt>
                <c:pt idx="157">
                  <c:v>59.95</c:v>
                </c:pt>
                <c:pt idx="158">
                  <c:v>58.54</c:v>
                </c:pt>
                <c:pt idx="159">
                  <c:v>56.91</c:v>
                </c:pt>
                <c:pt idx="160">
                  <c:v>77.88</c:v>
                </c:pt>
                <c:pt idx="161">
                  <c:v>75.37</c:v>
                </c:pt>
                <c:pt idx="162">
                  <c:v>49.6</c:v>
                </c:pt>
                <c:pt idx="163">
                  <c:v>63.14</c:v>
                </c:pt>
                <c:pt idx="164">
                  <c:v>56.99</c:v>
                </c:pt>
                <c:pt idx="165">
                  <c:v>56.12</c:v>
                </c:pt>
                <c:pt idx="166">
                  <c:v>64.680000000000007</c:v>
                </c:pt>
                <c:pt idx="167">
                  <c:v>69.319999999999993</c:v>
                </c:pt>
                <c:pt idx="168">
                  <c:v>69.45</c:v>
                </c:pt>
                <c:pt idx="169">
                  <c:v>66.25</c:v>
                </c:pt>
                <c:pt idx="170">
                  <c:v>66.599999999999994</c:v>
                </c:pt>
                <c:pt idx="171">
                  <c:v>72.45</c:v>
                </c:pt>
                <c:pt idx="172">
                  <c:v>80.12</c:v>
                </c:pt>
                <c:pt idx="173">
                  <c:v>79.89</c:v>
                </c:pt>
                <c:pt idx="174">
                  <c:v>325.38</c:v>
                </c:pt>
                <c:pt idx="175">
                  <c:v>375.5</c:v>
                </c:pt>
                <c:pt idx="176">
                  <c:v>264.08</c:v>
                </c:pt>
                <c:pt idx="177">
                  <c:v>466.17</c:v>
                </c:pt>
                <c:pt idx="178">
                  <c:v>221.7</c:v>
                </c:pt>
                <c:pt idx="179">
                  <c:v>85.4</c:v>
                </c:pt>
                <c:pt idx="180">
                  <c:v>2698.87</c:v>
                </c:pt>
                <c:pt idx="181">
                  <c:v>4294.5600000000004</c:v>
                </c:pt>
                <c:pt idx="182">
                  <c:v>4995.25</c:v>
                </c:pt>
                <c:pt idx="183">
                  <c:v>3902.69</c:v>
                </c:pt>
                <c:pt idx="184">
                  <c:v>144.24</c:v>
                </c:pt>
                <c:pt idx="185">
                  <c:v>81.56</c:v>
                </c:pt>
                <c:pt idx="186">
                  <c:v>78.77</c:v>
                </c:pt>
                <c:pt idx="187">
                  <c:v>74.42</c:v>
                </c:pt>
                <c:pt idx="188">
                  <c:v>1024.9100000000001</c:v>
                </c:pt>
                <c:pt idx="189">
                  <c:v>70.89</c:v>
                </c:pt>
                <c:pt idx="190">
                  <c:v>47.93</c:v>
                </c:pt>
                <c:pt idx="191">
                  <c:v>52.16</c:v>
                </c:pt>
                <c:pt idx="192">
                  <c:v>45.55</c:v>
                </c:pt>
                <c:pt idx="193">
                  <c:v>45.67</c:v>
                </c:pt>
                <c:pt idx="194">
                  <c:v>43.81</c:v>
                </c:pt>
                <c:pt idx="195">
                  <c:v>43.09</c:v>
                </c:pt>
                <c:pt idx="196">
                  <c:v>42.82</c:v>
                </c:pt>
                <c:pt idx="197">
                  <c:v>42.15</c:v>
                </c:pt>
                <c:pt idx="198">
                  <c:v>42.22</c:v>
                </c:pt>
                <c:pt idx="199">
                  <c:v>41.49</c:v>
                </c:pt>
                <c:pt idx="200">
                  <c:v>41.84</c:v>
                </c:pt>
                <c:pt idx="201">
                  <c:v>41.86</c:v>
                </c:pt>
                <c:pt idx="202">
                  <c:v>41.82</c:v>
                </c:pt>
                <c:pt idx="203">
                  <c:v>41.81</c:v>
                </c:pt>
                <c:pt idx="204">
                  <c:v>39.229999999999997</c:v>
                </c:pt>
                <c:pt idx="205">
                  <c:v>34.35</c:v>
                </c:pt>
                <c:pt idx="206">
                  <c:v>36.94</c:v>
                </c:pt>
                <c:pt idx="207">
                  <c:v>41.78</c:v>
                </c:pt>
                <c:pt idx="208">
                  <c:v>37.909999999999997</c:v>
                </c:pt>
                <c:pt idx="209">
                  <c:v>43.14</c:v>
                </c:pt>
                <c:pt idx="210">
                  <c:v>39.090000000000003</c:v>
                </c:pt>
                <c:pt idx="211">
                  <c:v>36.75</c:v>
                </c:pt>
                <c:pt idx="212">
                  <c:v>37.33</c:v>
                </c:pt>
                <c:pt idx="213">
                  <c:v>43.97</c:v>
                </c:pt>
                <c:pt idx="214">
                  <c:v>47.53</c:v>
                </c:pt>
                <c:pt idx="215">
                  <c:v>54.35</c:v>
                </c:pt>
                <c:pt idx="216">
                  <c:v>57.06</c:v>
                </c:pt>
                <c:pt idx="217">
                  <c:v>97</c:v>
                </c:pt>
                <c:pt idx="218">
                  <c:v>164.98</c:v>
                </c:pt>
                <c:pt idx="219">
                  <c:v>199.38</c:v>
                </c:pt>
                <c:pt idx="220">
                  <c:v>231.67</c:v>
                </c:pt>
                <c:pt idx="221">
                  <c:v>228.11</c:v>
                </c:pt>
                <c:pt idx="222">
                  <c:v>139</c:v>
                </c:pt>
                <c:pt idx="223">
                  <c:v>74.67</c:v>
                </c:pt>
                <c:pt idx="224">
                  <c:v>74.459999999999994</c:v>
                </c:pt>
                <c:pt idx="225">
                  <c:v>71.05</c:v>
                </c:pt>
                <c:pt idx="226">
                  <c:v>69.41</c:v>
                </c:pt>
                <c:pt idx="227">
                  <c:v>70.010000000000005</c:v>
                </c:pt>
                <c:pt idx="228">
                  <c:v>99.4</c:v>
                </c:pt>
                <c:pt idx="229">
                  <c:v>120.25</c:v>
                </c:pt>
                <c:pt idx="230">
                  <c:v>114.38</c:v>
                </c:pt>
                <c:pt idx="231">
                  <c:v>106.05</c:v>
                </c:pt>
                <c:pt idx="232">
                  <c:v>106.53</c:v>
                </c:pt>
                <c:pt idx="233">
                  <c:v>98.91</c:v>
                </c:pt>
                <c:pt idx="234">
                  <c:v>86.45</c:v>
                </c:pt>
                <c:pt idx="235">
                  <c:v>95.23</c:v>
                </c:pt>
                <c:pt idx="236">
                  <c:v>74.150000000000006</c:v>
                </c:pt>
                <c:pt idx="237">
                  <c:v>74.510000000000005</c:v>
                </c:pt>
                <c:pt idx="238">
                  <c:v>75.75</c:v>
                </c:pt>
                <c:pt idx="239">
                  <c:v>76.239999999999995</c:v>
                </c:pt>
                <c:pt idx="240">
                  <c:v>2067.65</c:v>
                </c:pt>
                <c:pt idx="241">
                  <c:v>1129.76</c:v>
                </c:pt>
                <c:pt idx="242">
                  <c:v>1420.96</c:v>
                </c:pt>
                <c:pt idx="243">
                  <c:v>1421.81</c:v>
                </c:pt>
                <c:pt idx="244">
                  <c:v>611.17999999999995</c:v>
                </c:pt>
                <c:pt idx="245">
                  <c:v>320.33999999999997</c:v>
                </c:pt>
                <c:pt idx="246">
                  <c:v>83.05</c:v>
                </c:pt>
                <c:pt idx="247">
                  <c:v>72.09</c:v>
                </c:pt>
                <c:pt idx="248">
                  <c:v>72.069999999999993</c:v>
                </c:pt>
                <c:pt idx="249">
                  <c:v>72.16</c:v>
                </c:pt>
                <c:pt idx="250">
                  <c:v>72.39</c:v>
                </c:pt>
                <c:pt idx="251">
                  <c:v>112.36</c:v>
                </c:pt>
                <c:pt idx="252">
                  <c:v>65.8</c:v>
                </c:pt>
                <c:pt idx="253">
                  <c:v>211.43</c:v>
                </c:pt>
                <c:pt idx="254">
                  <c:v>467.74</c:v>
                </c:pt>
                <c:pt idx="255">
                  <c:v>1548.61</c:v>
                </c:pt>
                <c:pt idx="256">
                  <c:v>2007.68</c:v>
                </c:pt>
                <c:pt idx="257">
                  <c:v>999.48</c:v>
                </c:pt>
                <c:pt idx="258">
                  <c:v>2974.76</c:v>
                </c:pt>
                <c:pt idx="259">
                  <c:v>2976.94</c:v>
                </c:pt>
                <c:pt idx="260">
                  <c:v>1055.6300000000001</c:v>
                </c:pt>
                <c:pt idx="261">
                  <c:v>51.87</c:v>
                </c:pt>
                <c:pt idx="262">
                  <c:v>1354.72</c:v>
                </c:pt>
                <c:pt idx="263">
                  <c:v>66.13</c:v>
                </c:pt>
                <c:pt idx="264">
                  <c:v>225.86</c:v>
                </c:pt>
                <c:pt idx="265">
                  <c:v>1546.08</c:v>
                </c:pt>
                <c:pt idx="266">
                  <c:v>1074.95</c:v>
                </c:pt>
                <c:pt idx="267">
                  <c:v>65.040000000000006</c:v>
                </c:pt>
                <c:pt idx="268">
                  <c:v>62.28</c:v>
                </c:pt>
                <c:pt idx="269">
                  <c:v>69.569999999999993</c:v>
                </c:pt>
                <c:pt idx="270">
                  <c:v>2461.31</c:v>
                </c:pt>
                <c:pt idx="271">
                  <c:v>1331.25</c:v>
                </c:pt>
                <c:pt idx="272">
                  <c:v>1415.86</c:v>
                </c:pt>
                <c:pt idx="273">
                  <c:v>70.38</c:v>
                </c:pt>
                <c:pt idx="274">
                  <c:v>67.44</c:v>
                </c:pt>
                <c:pt idx="275">
                  <c:v>67.459999999999994</c:v>
                </c:pt>
                <c:pt idx="276">
                  <c:v>88.69</c:v>
                </c:pt>
                <c:pt idx="277">
                  <c:v>999.03</c:v>
                </c:pt>
                <c:pt idx="278">
                  <c:v>110.68</c:v>
                </c:pt>
                <c:pt idx="279">
                  <c:v>67.97</c:v>
                </c:pt>
                <c:pt idx="280">
                  <c:v>44.63</c:v>
                </c:pt>
                <c:pt idx="281">
                  <c:v>43.96</c:v>
                </c:pt>
                <c:pt idx="282">
                  <c:v>43.73</c:v>
                </c:pt>
                <c:pt idx="283">
                  <c:v>43.45</c:v>
                </c:pt>
                <c:pt idx="284">
                  <c:v>43</c:v>
                </c:pt>
                <c:pt idx="285">
                  <c:v>42.58</c:v>
                </c:pt>
                <c:pt idx="286">
                  <c:v>42.28</c:v>
                </c:pt>
                <c:pt idx="287">
                  <c:v>42.05</c:v>
                </c:pt>
              </c:numCache>
            </c:numRef>
          </c:val>
          <c:smooth val="0"/>
        </c:ser>
        <c:ser>
          <c:idx val="3"/>
          <c:order val="1"/>
          <c:tx>
            <c:strRef>
              <c:f>Sheet1!$C$1</c:f>
              <c:strCache>
                <c:ptCount val="1"/>
                <c:pt idx="0">
                  <c:v>RN2</c:v>
                </c:pt>
              </c:strCache>
            </c:strRef>
          </c:tx>
          <c:spPr>
            <a:ln w="28575" cap="rnd">
              <a:solidFill>
                <a:schemeClr val="accent4"/>
              </a:solidFill>
              <a:round/>
            </a:ln>
            <a:effectLst/>
          </c:spPr>
          <c:marker>
            <c:symbol val="none"/>
          </c:marker>
          <c:val>
            <c:numRef>
              <c:f>Sheet1!$C$2:$C$289</c:f>
              <c:numCache>
                <c:formatCode>General</c:formatCode>
                <c:ptCount val="288"/>
                <c:pt idx="0">
                  <c:v>7.0000000000000007E-2</c:v>
                </c:pt>
                <c:pt idx="1">
                  <c:v>2.0299999999999998</c:v>
                </c:pt>
                <c:pt idx="2">
                  <c:v>14.98</c:v>
                </c:pt>
                <c:pt idx="3">
                  <c:v>15.49</c:v>
                </c:pt>
                <c:pt idx="4">
                  <c:v>14.96</c:v>
                </c:pt>
                <c:pt idx="5">
                  <c:v>10.91</c:v>
                </c:pt>
                <c:pt idx="6">
                  <c:v>15.06</c:v>
                </c:pt>
                <c:pt idx="7">
                  <c:v>15.99</c:v>
                </c:pt>
                <c:pt idx="8">
                  <c:v>15.9</c:v>
                </c:pt>
                <c:pt idx="9">
                  <c:v>16.82</c:v>
                </c:pt>
                <c:pt idx="10">
                  <c:v>16.760000000000002</c:v>
                </c:pt>
                <c:pt idx="11">
                  <c:v>17.57</c:v>
                </c:pt>
                <c:pt idx="12">
                  <c:v>17.34</c:v>
                </c:pt>
                <c:pt idx="13">
                  <c:v>17.75</c:v>
                </c:pt>
                <c:pt idx="14">
                  <c:v>17.940000000000001</c:v>
                </c:pt>
                <c:pt idx="15">
                  <c:v>17.920000000000002</c:v>
                </c:pt>
                <c:pt idx="16">
                  <c:v>18.04</c:v>
                </c:pt>
                <c:pt idx="17">
                  <c:v>17.84</c:v>
                </c:pt>
                <c:pt idx="18">
                  <c:v>17.95</c:v>
                </c:pt>
                <c:pt idx="19">
                  <c:v>18.21</c:v>
                </c:pt>
                <c:pt idx="20">
                  <c:v>16.350000000000001</c:v>
                </c:pt>
                <c:pt idx="21">
                  <c:v>12.25</c:v>
                </c:pt>
                <c:pt idx="22">
                  <c:v>12.38</c:v>
                </c:pt>
                <c:pt idx="23">
                  <c:v>12.56</c:v>
                </c:pt>
                <c:pt idx="24">
                  <c:v>12.94</c:v>
                </c:pt>
                <c:pt idx="25">
                  <c:v>13.15</c:v>
                </c:pt>
                <c:pt idx="26">
                  <c:v>13.07</c:v>
                </c:pt>
                <c:pt idx="27">
                  <c:v>9.7100000000000009</c:v>
                </c:pt>
                <c:pt idx="28">
                  <c:v>7.89</c:v>
                </c:pt>
                <c:pt idx="29">
                  <c:v>7.93</c:v>
                </c:pt>
                <c:pt idx="30">
                  <c:v>7.81</c:v>
                </c:pt>
                <c:pt idx="31">
                  <c:v>8.0399999999999991</c:v>
                </c:pt>
                <c:pt idx="32">
                  <c:v>8.2100000000000009</c:v>
                </c:pt>
                <c:pt idx="33">
                  <c:v>9.84</c:v>
                </c:pt>
                <c:pt idx="34">
                  <c:v>11.62</c:v>
                </c:pt>
                <c:pt idx="35">
                  <c:v>10.31</c:v>
                </c:pt>
                <c:pt idx="36">
                  <c:v>10.36</c:v>
                </c:pt>
                <c:pt idx="37">
                  <c:v>12.27</c:v>
                </c:pt>
                <c:pt idx="38">
                  <c:v>16.809999999999999</c:v>
                </c:pt>
                <c:pt idx="39">
                  <c:v>23.45</c:v>
                </c:pt>
                <c:pt idx="40">
                  <c:v>25.09</c:v>
                </c:pt>
                <c:pt idx="41">
                  <c:v>26.04</c:v>
                </c:pt>
                <c:pt idx="42">
                  <c:v>29.82</c:v>
                </c:pt>
                <c:pt idx="43">
                  <c:v>27.54</c:v>
                </c:pt>
                <c:pt idx="44">
                  <c:v>30.33</c:v>
                </c:pt>
                <c:pt idx="45">
                  <c:v>31.81</c:v>
                </c:pt>
                <c:pt idx="46">
                  <c:v>37.08</c:v>
                </c:pt>
                <c:pt idx="47">
                  <c:v>35.799999999999997</c:v>
                </c:pt>
                <c:pt idx="48">
                  <c:v>292.06</c:v>
                </c:pt>
                <c:pt idx="49">
                  <c:v>110.27</c:v>
                </c:pt>
                <c:pt idx="50">
                  <c:v>51.98</c:v>
                </c:pt>
                <c:pt idx="51">
                  <c:v>49.54</c:v>
                </c:pt>
                <c:pt idx="52">
                  <c:v>54.04</c:v>
                </c:pt>
                <c:pt idx="53">
                  <c:v>48.78</c:v>
                </c:pt>
                <c:pt idx="54">
                  <c:v>39.04</c:v>
                </c:pt>
                <c:pt idx="55">
                  <c:v>42.59</c:v>
                </c:pt>
                <c:pt idx="56">
                  <c:v>40.909999999999997</c:v>
                </c:pt>
                <c:pt idx="57">
                  <c:v>39.57</c:v>
                </c:pt>
                <c:pt idx="58">
                  <c:v>39.43</c:v>
                </c:pt>
                <c:pt idx="59">
                  <c:v>41.35</c:v>
                </c:pt>
                <c:pt idx="60">
                  <c:v>51.65</c:v>
                </c:pt>
                <c:pt idx="61">
                  <c:v>50.05</c:v>
                </c:pt>
                <c:pt idx="62">
                  <c:v>67.45</c:v>
                </c:pt>
                <c:pt idx="63">
                  <c:v>70.760000000000005</c:v>
                </c:pt>
                <c:pt idx="64">
                  <c:v>78.23</c:v>
                </c:pt>
                <c:pt idx="65">
                  <c:v>80.459999999999994</c:v>
                </c:pt>
                <c:pt idx="66">
                  <c:v>96.28</c:v>
                </c:pt>
                <c:pt idx="67">
                  <c:v>95.29</c:v>
                </c:pt>
                <c:pt idx="68">
                  <c:v>86.95</c:v>
                </c:pt>
                <c:pt idx="69">
                  <c:v>87.54</c:v>
                </c:pt>
                <c:pt idx="70">
                  <c:v>609.22</c:v>
                </c:pt>
                <c:pt idx="71">
                  <c:v>1093.83</c:v>
                </c:pt>
                <c:pt idx="72">
                  <c:v>2130.9499999999998</c:v>
                </c:pt>
                <c:pt idx="73">
                  <c:v>5423.93</c:v>
                </c:pt>
                <c:pt idx="74">
                  <c:v>5162.33</c:v>
                </c:pt>
                <c:pt idx="75">
                  <c:v>4743.6099999999997</c:v>
                </c:pt>
                <c:pt idx="76">
                  <c:v>4602.7</c:v>
                </c:pt>
                <c:pt idx="77">
                  <c:v>4575.28</c:v>
                </c:pt>
                <c:pt idx="78">
                  <c:v>4719.8900000000003</c:v>
                </c:pt>
                <c:pt idx="79">
                  <c:v>4655.75</c:v>
                </c:pt>
                <c:pt idx="80">
                  <c:v>4718.6099999999997</c:v>
                </c:pt>
                <c:pt idx="81">
                  <c:v>4706.3</c:v>
                </c:pt>
                <c:pt idx="82">
                  <c:v>4663.16</c:v>
                </c:pt>
                <c:pt idx="83">
                  <c:v>4542.22</c:v>
                </c:pt>
                <c:pt idx="84">
                  <c:v>4619.59</c:v>
                </c:pt>
                <c:pt idx="85">
                  <c:v>4751.38</c:v>
                </c:pt>
                <c:pt idx="86">
                  <c:v>4662.99</c:v>
                </c:pt>
                <c:pt idx="87">
                  <c:v>3117.76</c:v>
                </c:pt>
                <c:pt idx="88">
                  <c:v>1000.36</c:v>
                </c:pt>
                <c:pt idx="89">
                  <c:v>240.07</c:v>
                </c:pt>
                <c:pt idx="90">
                  <c:v>188.91</c:v>
                </c:pt>
                <c:pt idx="91">
                  <c:v>92.04</c:v>
                </c:pt>
                <c:pt idx="92">
                  <c:v>68.33</c:v>
                </c:pt>
                <c:pt idx="93">
                  <c:v>60.4</c:v>
                </c:pt>
                <c:pt idx="94">
                  <c:v>48.51</c:v>
                </c:pt>
                <c:pt idx="95">
                  <c:v>40.99</c:v>
                </c:pt>
                <c:pt idx="96">
                  <c:v>50.56</c:v>
                </c:pt>
                <c:pt idx="97">
                  <c:v>49.85</c:v>
                </c:pt>
                <c:pt idx="98">
                  <c:v>49.12</c:v>
                </c:pt>
                <c:pt idx="99">
                  <c:v>49.14</c:v>
                </c:pt>
                <c:pt idx="100">
                  <c:v>48.68</c:v>
                </c:pt>
                <c:pt idx="101">
                  <c:v>48.89</c:v>
                </c:pt>
                <c:pt idx="102">
                  <c:v>49.75</c:v>
                </c:pt>
                <c:pt idx="103">
                  <c:v>49.15</c:v>
                </c:pt>
                <c:pt idx="104">
                  <c:v>49.35</c:v>
                </c:pt>
                <c:pt idx="105">
                  <c:v>49.25</c:v>
                </c:pt>
                <c:pt idx="106">
                  <c:v>48.71</c:v>
                </c:pt>
                <c:pt idx="107">
                  <c:v>48.71</c:v>
                </c:pt>
                <c:pt idx="108">
                  <c:v>47.8</c:v>
                </c:pt>
                <c:pt idx="109">
                  <c:v>45.81</c:v>
                </c:pt>
                <c:pt idx="110">
                  <c:v>46.09</c:v>
                </c:pt>
                <c:pt idx="111">
                  <c:v>48.45</c:v>
                </c:pt>
                <c:pt idx="112">
                  <c:v>50.22</c:v>
                </c:pt>
                <c:pt idx="113">
                  <c:v>51.94</c:v>
                </c:pt>
                <c:pt idx="114">
                  <c:v>53.17</c:v>
                </c:pt>
                <c:pt idx="115">
                  <c:v>57.78</c:v>
                </c:pt>
                <c:pt idx="116">
                  <c:v>59.42</c:v>
                </c:pt>
                <c:pt idx="117">
                  <c:v>58.23</c:v>
                </c:pt>
                <c:pt idx="118">
                  <c:v>58.57</c:v>
                </c:pt>
                <c:pt idx="119">
                  <c:v>68.48</c:v>
                </c:pt>
                <c:pt idx="120">
                  <c:v>132.25</c:v>
                </c:pt>
                <c:pt idx="121">
                  <c:v>220.4</c:v>
                </c:pt>
                <c:pt idx="122">
                  <c:v>217.37</c:v>
                </c:pt>
                <c:pt idx="123">
                  <c:v>2306.88</c:v>
                </c:pt>
                <c:pt idx="124">
                  <c:v>814.18</c:v>
                </c:pt>
                <c:pt idx="125">
                  <c:v>711.8</c:v>
                </c:pt>
                <c:pt idx="126">
                  <c:v>371.13</c:v>
                </c:pt>
                <c:pt idx="127">
                  <c:v>281.54000000000002</c:v>
                </c:pt>
                <c:pt idx="128">
                  <c:v>217.33</c:v>
                </c:pt>
                <c:pt idx="129">
                  <c:v>352.63</c:v>
                </c:pt>
                <c:pt idx="130">
                  <c:v>197.56</c:v>
                </c:pt>
                <c:pt idx="131">
                  <c:v>165.84</c:v>
                </c:pt>
                <c:pt idx="132">
                  <c:v>1789.15</c:v>
                </c:pt>
                <c:pt idx="133">
                  <c:v>2607.48</c:v>
                </c:pt>
                <c:pt idx="134">
                  <c:v>2592.5500000000002</c:v>
                </c:pt>
                <c:pt idx="135">
                  <c:v>2547.63</c:v>
                </c:pt>
                <c:pt idx="136">
                  <c:v>2225.13</c:v>
                </c:pt>
                <c:pt idx="137">
                  <c:v>3155.12</c:v>
                </c:pt>
                <c:pt idx="138">
                  <c:v>2522.31</c:v>
                </c:pt>
                <c:pt idx="139">
                  <c:v>2533.67</c:v>
                </c:pt>
                <c:pt idx="140">
                  <c:v>2620.73</c:v>
                </c:pt>
                <c:pt idx="141">
                  <c:v>2537.52</c:v>
                </c:pt>
                <c:pt idx="142">
                  <c:v>256.56</c:v>
                </c:pt>
                <c:pt idx="143">
                  <c:v>632.85</c:v>
                </c:pt>
                <c:pt idx="144">
                  <c:v>507.22</c:v>
                </c:pt>
                <c:pt idx="145">
                  <c:v>298.05</c:v>
                </c:pt>
                <c:pt idx="146">
                  <c:v>294.70999999999998</c:v>
                </c:pt>
                <c:pt idx="147">
                  <c:v>229.23</c:v>
                </c:pt>
                <c:pt idx="148">
                  <c:v>72.930000000000007</c:v>
                </c:pt>
                <c:pt idx="149">
                  <c:v>71.89</c:v>
                </c:pt>
                <c:pt idx="150">
                  <c:v>70.900000000000006</c:v>
                </c:pt>
                <c:pt idx="151">
                  <c:v>70.83</c:v>
                </c:pt>
                <c:pt idx="152">
                  <c:v>73.010000000000005</c:v>
                </c:pt>
                <c:pt idx="153">
                  <c:v>78.260000000000005</c:v>
                </c:pt>
                <c:pt idx="154">
                  <c:v>74.709999999999994</c:v>
                </c:pt>
                <c:pt idx="155">
                  <c:v>64.900000000000006</c:v>
                </c:pt>
                <c:pt idx="156">
                  <c:v>68.23</c:v>
                </c:pt>
                <c:pt idx="157">
                  <c:v>59.89</c:v>
                </c:pt>
                <c:pt idx="158">
                  <c:v>58.36</c:v>
                </c:pt>
                <c:pt idx="159">
                  <c:v>56.61</c:v>
                </c:pt>
                <c:pt idx="160">
                  <c:v>76.37</c:v>
                </c:pt>
                <c:pt idx="161">
                  <c:v>73.959999999999994</c:v>
                </c:pt>
                <c:pt idx="162">
                  <c:v>49.58</c:v>
                </c:pt>
                <c:pt idx="163">
                  <c:v>62.47</c:v>
                </c:pt>
                <c:pt idx="164">
                  <c:v>56.67</c:v>
                </c:pt>
                <c:pt idx="165">
                  <c:v>56.1</c:v>
                </c:pt>
                <c:pt idx="166">
                  <c:v>64.319999999999993</c:v>
                </c:pt>
                <c:pt idx="167">
                  <c:v>69.28</c:v>
                </c:pt>
                <c:pt idx="168">
                  <c:v>69.44</c:v>
                </c:pt>
                <c:pt idx="169">
                  <c:v>66.239999999999995</c:v>
                </c:pt>
                <c:pt idx="170">
                  <c:v>66.430000000000007</c:v>
                </c:pt>
                <c:pt idx="171">
                  <c:v>71.790000000000006</c:v>
                </c:pt>
                <c:pt idx="172">
                  <c:v>78.569999999999993</c:v>
                </c:pt>
                <c:pt idx="173">
                  <c:v>78.349999999999994</c:v>
                </c:pt>
                <c:pt idx="174">
                  <c:v>315.35000000000002</c:v>
                </c:pt>
                <c:pt idx="175">
                  <c:v>365.36</c:v>
                </c:pt>
                <c:pt idx="176">
                  <c:v>255.79</c:v>
                </c:pt>
                <c:pt idx="177">
                  <c:v>455.97</c:v>
                </c:pt>
                <c:pt idx="178">
                  <c:v>216.83</c:v>
                </c:pt>
                <c:pt idx="179">
                  <c:v>83.37</c:v>
                </c:pt>
                <c:pt idx="180">
                  <c:v>2267.9899999999998</c:v>
                </c:pt>
                <c:pt idx="181">
                  <c:v>3642.91</c:v>
                </c:pt>
                <c:pt idx="182">
                  <c:v>4343.6499999999996</c:v>
                </c:pt>
                <c:pt idx="183">
                  <c:v>3491.1</c:v>
                </c:pt>
                <c:pt idx="184">
                  <c:v>144.62</c:v>
                </c:pt>
                <c:pt idx="185">
                  <c:v>75.19</c:v>
                </c:pt>
                <c:pt idx="186">
                  <c:v>72.599999999999994</c:v>
                </c:pt>
                <c:pt idx="187">
                  <c:v>67.62</c:v>
                </c:pt>
                <c:pt idx="188">
                  <c:v>805.36</c:v>
                </c:pt>
                <c:pt idx="189">
                  <c:v>63.57</c:v>
                </c:pt>
                <c:pt idx="190">
                  <c:v>45.59</c:v>
                </c:pt>
                <c:pt idx="191">
                  <c:v>48.14</c:v>
                </c:pt>
                <c:pt idx="192">
                  <c:v>42.75</c:v>
                </c:pt>
                <c:pt idx="193">
                  <c:v>43.05</c:v>
                </c:pt>
                <c:pt idx="194">
                  <c:v>41.06</c:v>
                </c:pt>
                <c:pt idx="195">
                  <c:v>40.49</c:v>
                </c:pt>
                <c:pt idx="196">
                  <c:v>40.450000000000003</c:v>
                </c:pt>
                <c:pt idx="197">
                  <c:v>39.81</c:v>
                </c:pt>
                <c:pt idx="198">
                  <c:v>40.07</c:v>
                </c:pt>
                <c:pt idx="199">
                  <c:v>39.79</c:v>
                </c:pt>
                <c:pt idx="200">
                  <c:v>40.01</c:v>
                </c:pt>
                <c:pt idx="201">
                  <c:v>40.06</c:v>
                </c:pt>
                <c:pt idx="202">
                  <c:v>40.04</c:v>
                </c:pt>
                <c:pt idx="203">
                  <c:v>40.08</c:v>
                </c:pt>
                <c:pt idx="204">
                  <c:v>38.14</c:v>
                </c:pt>
                <c:pt idx="205">
                  <c:v>34.4</c:v>
                </c:pt>
                <c:pt idx="206">
                  <c:v>36.54</c:v>
                </c:pt>
                <c:pt idx="207">
                  <c:v>40.49</c:v>
                </c:pt>
                <c:pt idx="208">
                  <c:v>37.46</c:v>
                </c:pt>
                <c:pt idx="209">
                  <c:v>41.77</c:v>
                </c:pt>
                <c:pt idx="210">
                  <c:v>38.53</c:v>
                </c:pt>
                <c:pt idx="211">
                  <c:v>36.75</c:v>
                </c:pt>
                <c:pt idx="212">
                  <c:v>37.33</c:v>
                </c:pt>
                <c:pt idx="213">
                  <c:v>43.97</c:v>
                </c:pt>
                <c:pt idx="214">
                  <c:v>47.53</c:v>
                </c:pt>
                <c:pt idx="215">
                  <c:v>54.35</c:v>
                </c:pt>
                <c:pt idx="216">
                  <c:v>57.34</c:v>
                </c:pt>
                <c:pt idx="217">
                  <c:v>96.32</c:v>
                </c:pt>
                <c:pt idx="218">
                  <c:v>160.38</c:v>
                </c:pt>
                <c:pt idx="219">
                  <c:v>192.7</c:v>
                </c:pt>
                <c:pt idx="220">
                  <c:v>222.92</c:v>
                </c:pt>
                <c:pt idx="221">
                  <c:v>219.54</c:v>
                </c:pt>
                <c:pt idx="222">
                  <c:v>135.46</c:v>
                </c:pt>
                <c:pt idx="223">
                  <c:v>74.23</c:v>
                </c:pt>
                <c:pt idx="224">
                  <c:v>74.52</c:v>
                </c:pt>
                <c:pt idx="225">
                  <c:v>70.83</c:v>
                </c:pt>
                <c:pt idx="226">
                  <c:v>69.540000000000006</c:v>
                </c:pt>
                <c:pt idx="227">
                  <c:v>70.16</c:v>
                </c:pt>
                <c:pt idx="228">
                  <c:v>97.88</c:v>
                </c:pt>
                <c:pt idx="229">
                  <c:v>117.79</c:v>
                </c:pt>
                <c:pt idx="230">
                  <c:v>112.74</c:v>
                </c:pt>
                <c:pt idx="231">
                  <c:v>103.71</c:v>
                </c:pt>
                <c:pt idx="232">
                  <c:v>104.14</c:v>
                </c:pt>
                <c:pt idx="233">
                  <c:v>96.64</c:v>
                </c:pt>
                <c:pt idx="234">
                  <c:v>84.66</c:v>
                </c:pt>
                <c:pt idx="235">
                  <c:v>93.01</c:v>
                </c:pt>
                <c:pt idx="236">
                  <c:v>72.89</c:v>
                </c:pt>
                <c:pt idx="237">
                  <c:v>73.13</c:v>
                </c:pt>
                <c:pt idx="238">
                  <c:v>74.03</c:v>
                </c:pt>
                <c:pt idx="239">
                  <c:v>73.03</c:v>
                </c:pt>
                <c:pt idx="240">
                  <c:v>1632.59</c:v>
                </c:pt>
                <c:pt idx="241">
                  <c:v>895.79</c:v>
                </c:pt>
                <c:pt idx="242">
                  <c:v>1112.99</c:v>
                </c:pt>
                <c:pt idx="243">
                  <c:v>1113.93</c:v>
                </c:pt>
                <c:pt idx="244">
                  <c:v>483.38</c:v>
                </c:pt>
                <c:pt idx="245">
                  <c:v>257.61</c:v>
                </c:pt>
                <c:pt idx="246">
                  <c:v>72.599999999999994</c:v>
                </c:pt>
                <c:pt idx="247">
                  <c:v>63.68</c:v>
                </c:pt>
                <c:pt idx="248">
                  <c:v>63.59</c:v>
                </c:pt>
                <c:pt idx="249">
                  <c:v>63.35</c:v>
                </c:pt>
                <c:pt idx="250">
                  <c:v>63.39</c:v>
                </c:pt>
                <c:pt idx="251">
                  <c:v>94.42</c:v>
                </c:pt>
                <c:pt idx="252">
                  <c:v>58.63</c:v>
                </c:pt>
                <c:pt idx="253">
                  <c:v>172</c:v>
                </c:pt>
                <c:pt idx="254">
                  <c:v>371.64</c:v>
                </c:pt>
                <c:pt idx="255">
                  <c:v>1212.56</c:v>
                </c:pt>
                <c:pt idx="256">
                  <c:v>1569.59</c:v>
                </c:pt>
                <c:pt idx="257">
                  <c:v>785.86</c:v>
                </c:pt>
                <c:pt idx="258">
                  <c:v>2323.0500000000002</c:v>
                </c:pt>
                <c:pt idx="259">
                  <c:v>2325.2199999999998</c:v>
                </c:pt>
                <c:pt idx="260">
                  <c:v>829.85</c:v>
                </c:pt>
                <c:pt idx="261">
                  <c:v>50.83</c:v>
                </c:pt>
                <c:pt idx="262">
                  <c:v>1065.1300000000001</c:v>
                </c:pt>
                <c:pt idx="263">
                  <c:v>64.849999999999994</c:v>
                </c:pt>
                <c:pt idx="264">
                  <c:v>225.14</c:v>
                </c:pt>
                <c:pt idx="265">
                  <c:v>1215.1300000000001</c:v>
                </c:pt>
                <c:pt idx="266">
                  <c:v>848.13</c:v>
                </c:pt>
                <c:pt idx="267">
                  <c:v>60.74</c:v>
                </c:pt>
                <c:pt idx="268">
                  <c:v>57.66</c:v>
                </c:pt>
                <c:pt idx="269">
                  <c:v>63.06</c:v>
                </c:pt>
                <c:pt idx="270">
                  <c:v>1926.51</c:v>
                </c:pt>
                <c:pt idx="271">
                  <c:v>1045.44</c:v>
                </c:pt>
                <c:pt idx="272">
                  <c:v>1194</c:v>
                </c:pt>
                <c:pt idx="273">
                  <c:v>64.569999999999993</c:v>
                </c:pt>
                <c:pt idx="274">
                  <c:v>61.33</c:v>
                </c:pt>
                <c:pt idx="275">
                  <c:v>61.21</c:v>
                </c:pt>
                <c:pt idx="276">
                  <c:v>77.61</c:v>
                </c:pt>
                <c:pt idx="277">
                  <c:v>785.19</c:v>
                </c:pt>
                <c:pt idx="278">
                  <c:v>94.92</c:v>
                </c:pt>
                <c:pt idx="279">
                  <c:v>60.27</c:v>
                </c:pt>
                <c:pt idx="280">
                  <c:v>41.79</c:v>
                </c:pt>
                <c:pt idx="281">
                  <c:v>40.56</c:v>
                </c:pt>
                <c:pt idx="282">
                  <c:v>40.119999999999997</c:v>
                </c:pt>
                <c:pt idx="283">
                  <c:v>39.200000000000003</c:v>
                </c:pt>
                <c:pt idx="284">
                  <c:v>39.229999999999997</c:v>
                </c:pt>
                <c:pt idx="285">
                  <c:v>39.6</c:v>
                </c:pt>
                <c:pt idx="286">
                  <c:v>39.36</c:v>
                </c:pt>
                <c:pt idx="287">
                  <c:v>39.19</c:v>
                </c:pt>
              </c:numCache>
            </c:numRef>
          </c:val>
          <c:smooth val="0"/>
        </c:ser>
        <c:ser>
          <c:idx val="1"/>
          <c:order val="2"/>
          <c:tx>
            <c:strRef>
              <c:f>Sheet1!$D$1</c:f>
              <c:strCache>
                <c:ptCount val="1"/>
                <c:pt idx="0">
                  <c:v>LZ_SOUTH</c:v>
                </c:pt>
              </c:strCache>
            </c:strRef>
          </c:tx>
          <c:spPr>
            <a:ln w="28575" cap="rnd">
              <a:solidFill>
                <a:schemeClr val="accent2"/>
              </a:solidFill>
              <a:round/>
            </a:ln>
            <a:effectLst/>
          </c:spPr>
          <c:marker>
            <c:symbol val="none"/>
          </c:marker>
          <c:cat>
            <c:strRef>
              <c:f>Sheet1!$A$2:$A$289</c:f>
              <c:strCache>
                <c:ptCount val="288"/>
                <c:pt idx="0">
                  <c:v>16JAN2018:00:15:00</c:v>
                </c:pt>
                <c:pt idx="1">
                  <c:v>16JAN2018:00:30:00</c:v>
                </c:pt>
                <c:pt idx="2">
                  <c:v>16JAN2018:00:45:00</c:v>
                </c:pt>
                <c:pt idx="3">
                  <c:v>16JAN2018:01:00:00</c:v>
                </c:pt>
                <c:pt idx="4">
                  <c:v>16JAN2018:01:15:00</c:v>
                </c:pt>
                <c:pt idx="5">
                  <c:v>16JAN2018:01:30:00</c:v>
                </c:pt>
                <c:pt idx="6">
                  <c:v>16JAN2018:01:45:00</c:v>
                </c:pt>
                <c:pt idx="7">
                  <c:v>16JAN2018:02:00:00</c:v>
                </c:pt>
                <c:pt idx="8">
                  <c:v>16JAN2018:02:15:00</c:v>
                </c:pt>
                <c:pt idx="9">
                  <c:v>16JAN2018:02:30:00</c:v>
                </c:pt>
                <c:pt idx="10">
                  <c:v>16JAN2018:02:45:00</c:v>
                </c:pt>
                <c:pt idx="11">
                  <c:v>16JAN2018:03:00:00</c:v>
                </c:pt>
                <c:pt idx="12">
                  <c:v>16JAN2018:03:15:00</c:v>
                </c:pt>
                <c:pt idx="13">
                  <c:v>16JAN2018:03:30:00</c:v>
                </c:pt>
                <c:pt idx="14">
                  <c:v>16JAN2018:03:45:00</c:v>
                </c:pt>
                <c:pt idx="15">
                  <c:v>16JAN2018:04:00:00</c:v>
                </c:pt>
                <c:pt idx="16">
                  <c:v>16JAN2018:04:15:00</c:v>
                </c:pt>
                <c:pt idx="17">
                  <c:v>16JAN2018:04:30:00</c:v>
                </c:pt>
                <c:pt idx="18">
                  <c:v>16JAN2018:04:45:00</c:v>
                </c:pt>
                <c:pt idx="19">
                  <c:v>16JAN2018:05:00:00</c:v>
                </c:pt>
                <c:pt idx="20">
                  <c:v>16JAN2018:05:15:00</c:v>
                </c:pt>
                <c:pt idx="21">
                  <c:v>16JAN2018:05:30:00</c:v>
                </c:pt>
                <c:pt idx="22">
                  <c:v>16JAN2018:05:45:00</c:v>
                </c:pt>
                <c:pt idx="23">
                  <c:v>16JAN2018:06:00:00</c:v>
                </c:pt>
                <c:pt idx="24">
                  <c:v>16JAN2018:06:15:00</c:v>
                </c:pt>
                <c:pt idx="25">
                  <c:v>16JAN2018:06:30:00</c:v>
                </c:pt>
                <c:pt idx="26">
                  <c:v>16JAN2018:06:45:00</c:v>
                </c:pt>
                <c:pt idx="27">
                  <c:v>16JAN2018:07:00:00</c:v>
                </c:pt>
                <c:pt idx="28">
                  <c:v>16JAN2018:07:15:00</c:v>
                </c:pt>
                <c:pt idx="29">
                  <c:v>16JAN2018:07:30:00</c:v>
                </c:pt>
                <c:pt idx="30">
                  <c:v>16JAN2018:07:45:00</c:v>
                </c:pt>
                <c:pt idx="31">
                  <c:v>16JAN2018:08:00:00</c:v>
                </c:pt>
                <c:pt idx="32">
                  <c:v>16JAN2018:08:15:00</c:v>
                </c:pt>
                <c:pt idx="33">
                  <c:v>16JAN2018:08:30:00</c:v>
                </c:pt>
                <c:pt idx="34">
                  <c:v>16JAN2018:08:45:00</c:v>
                </c:pt>
                <c:pt idx="35">
                  <c:v>16JAN2018:09:00:00</c:v>
                </c:pt>
                <c:pt idx="36">
                  <c:v>16JAN2018:09:15:00</c:v>
                </c:pt>
                <c:pt idx="37">
                  <c:v>16JAN2018:09:30:00</c:v>
                </c:pt>
                <c:pt idx="38">
                  <c:v>16JAN2018:09:45:00</c:v>
                </c:pt>
                <c:pt idx="39">
                  <c:v>16JAN2018:10:00:00</c:v>
                </c:pt>
                <c:pt idx="40">
                  <c:v>16JAN2018:10:15:00</c:v>
                </c:pt>
                <c:pt idx="41">
                  <c:v>16JAN2018:10:30:00</c:v>
                </c:pt>
                <c:pt idx="42">
                  <c:v>16JAN2018:10:45:00</c:v>
                </c:pt>
                <c:pt idx="43">
                  <c:v>16JAN2018:11:00:00</c:v>
                </c:pt>
                <c:pt idx="44">
                  <c:v>16JAN2018:11:15:00</c:v>
                </c:pt>
                <c:pt idx="45">
                  <c:v>16JAN2018:11:30:00</c:v>
                </c:pt>
                <c:pt idx="46">
                  <c:v>16JAN2018:11:45:00</c:v>
                </c:pt>
                <c:pt idx="47">
                  <c:v>16JAN2018:12:00:00</c:v>
                </c:pt>
                <c:pt idx="48">
                  <c:v>16JAN2018:12:15:00</c:v>
                </c:pt>
                <c:pt idx="49">
                  <c:v>16JAN2018:12:30:00</c:v>
                </c:pt>
                <c:pt idx="50">
                  <c:v>16JAN2018:12:45:00</c:v>
                </c:pt>
                <c:pt idx="51">
                  <c:v>16JAN2018:13:00:00</c:v>
                </c:pt>
                <c:pt idx="52">
                  <c:v>16JAN2018:13:15:00</c:v>
                </c:pt>
                <c:pt idx="53">
                  <c:v>16JAN2018:13:30:00</c:v>
                </c:pt>
                <c:pt idx="54">
                  <c:v>16JAN2018:13:45:00</c:v>
                </c:pt>
                <c:pt idx="55">
                  <c:v>16JAN2018:14:00:00</c:v>
                </c:pt>
                <c:pt idx="56">
                  <c:v>16JAN2018:14:15:00</c:v>
                </c:pt>
                <c:pt idx="57">
                  <c:v>16JAN2018:14:30:00</c:v>
                </c:pt>
                <c:pt idx="58">
                  <c:v>16JAN2018:14:45:00</c:v>
                </c:pt>
                <c:pt idx="59">
                  <c:v>16JAN2018:15:00:00</c:v>
                </c:pt>
                <c:pt idx="60">
                  <c:v>16JAN2018:15:15:00</c:v>
                </c:pt>
                <c:pt idx="61">
                  <c:v>16JAN2018:15:30:00</c:v>
                </c:pt>
                <c:pt idx="62">
                  <c:v>16JAN2018:15:45:00</c:v>
                </c:pt>
                <c:pt idx="63">
                  <c:v>16JAN2018:16:00:00</c:v>
                </c:pt>
                <c:pt idx="64">
                  <c:v>16JAN2018:16:15:00</c:v>
                </c:pt>
                <c:pt idx="65">
                  <c:v>16JAN2018:16:30:00</c:v>
                </c:pt>
                <c:pt idx="66">
                  <c:v>16JAN2018:16:45:00</c:v>
                </c:pt>
                <c:pt idx="67">
                  <c:v>16JAN2018:17:00:00</c:v>
                </c:pt>
                <c:pt idx="68">
                  <c:v>16JAN2018:17:15:00</c:v>
                </c:pt>
                <c:pt idx="69">
                  <c:v>16JAN2018:17:30:00</c:v>
                </c:pt>
                <c:pt idx="70">
                  <c:v>16JAN2018:17:45:00</c:v>
                </c:pt>
                <c:pt idx="71">
                  <c:v>16JAN2018:18:00:00</c:v>
                </c:pt>
                <c:pt idx="72">
                  <c:v>16JAN2018:18:15:00</c:v>
                </c:pt>
                <c:pt idx="73">
                  <c:v>16JAN2018:18:30:00</c:v>
                </c:pt>
                <c:pt idx="74">
                  <c:v>16JAN2018:18:45:00</c:v>
                </c:pt>
                <c:pt idx="75">
                  <c:v>16JAN2018:19:00:00</c:v>
                </c:pt>
                <c:pt idx="76">
                  <c:v>16JAN2018:19:15:00</c:v>
                </c:pt>
                <c:pt idx="77">
                  <c:v>16JAN2018:19:30:00</c:v>
                </c:pt>
                <c:pt idx="78">
                  <c:v>16JAN2018:19:45:00</c:v>
                </c:pt>
                <c:pt idx="79">
                  <c:v>16JAN2018:20:00:00</c:v>
                </c:pt>
                <c:pt idx="80">
                  <c:v>16JAN2018:20:15:00</c:v>
                </c:pt>
                <c:pt idx="81">
                  <c:v>16JAN2018:20:30:00</c:v>
                </c:pt>
                <c:pt idx="82">
                  <c:v>16JAN2018:20:45:00</c:v>
                </c:pt>
                <c:pt idx="83">
                  <c:v>16JAN2018:21:00:00</c:v>
                </c:pt>
                <c:pt idx="84">
                  <c:v>16JAN2018:21:15:00</c:v>
                </c:pt>
                <c:pt idx="85">
                  <c:v>16JAN2018:21:30:00</c:v>
                </c:pt>
                <c:pt idx="86">
                  <c:v>16JAN2018:21:45:00</c:v>
                </c:pt>
                <c:pt idx="87">
                  <c:v>16JAN2018:22:00:00</c:v>
                </c:pt>
                <c:pt idx="88">
                  <c:v>16JAN2018:22:15:00</c:v>
                </c:pt>
                <c:pt idx="89">
                  <c:v>16JAN2018:22:30:00</c:v>
                </c:pt>
                <c:pt idx="90">
                  <c:v>16JAN2018:22:45:00</c:v>
                </c:pt>
                <c:pt idx="91">
                  <c:v>16JAN2018:23:00:00</c:v>
                </c:pt>
                <c:pt idx="92">
                  <c:v>16JAN2018:23:15:00</c:v>
                </c:pt>
                <c:pt idx="93">
                  <c:v>16JAN2018:23:30:00</c:v>
                </c:pt>
                <c:pt idx="94">
                  <c:v>16JAN2018:23:45:00</c:v>
                </c:pt>
                <c:pt idx="95">
                  <c:v>17JAN2018:00:00:00</c:v>
                </c:pt>
                <c:pt idx="96">
                  <c:v>17JAN2018:00:15:00</c:v>
                </c:pt>
                <c:pt idx="97">
                  <c:v>17JAN2018:00:30:00</c:v>
                </c:pt>
                <c:pt idx="98">
                  <c:v>17JAN2018:00:45:00</c:v>
                </c:pt>
                <c:pt idx="99">
                  <c:v>17JAN2018:01:00:00</c:v>
                </c:pt>
                <c:pt idx="100">
                  <c:v>17JAN2018:01:15:00</c:v>
                </c:pt>
                <c:pt idx="101">
                  <c:v>17JAN2018:01:30:00</c:v>
                </c:pt>
                <c:pt idx="102">
                  <c:v>17JAN2018:01:45:00</c:v>
                </c:pt>
                <c:pt idx="103">
                  <c:v>17JAN2018:02:00:00</c:v>
                </c:pt>
                <c:pt idx="104">
                  <c:v>17JAN2018:02:15:00</c:v>
                </c:pt>
                <c:pt idx="105">
                  <c:v>17JAN2018:02:30:00</c:v>
                </c:pt>
                <c:pt idx="106">
                  <c:v>17JAN2018:02:45:00</c:v>
                </c:pt>
                <c:pt idx="107">
                  <c:v>17JAN2018:03:00:00</c:v>
                </c:pt>
                <c:pt idx="108">
                  <c:v>17JAN2018:03:15:00</c:v>
                </c:pt>
                <c:pt idx="109">
                  <c:v>17JAN2018:03:30:00</c:v>
                </c:pt>
                <c:pt idx="110">
                  <c:v>17JAN2018:03:45:00</c:v>
                </c:pt>
                <c:pt idx="111">
                  <c:v>17JAN2018:04:00:00</c:v>
                </c:pt>
                <c:pt idx="112">
                  <c:v>17JAN2018:04:15:00</c:v>
                </c:pt>
                <c:pt idx="113">
                  <c:v>17JAN2018:04:30:00</c:v>
                </c:pt>
                <c:pt idx="114">
                  <c:v>17JAN2018:04:45:00</c:v>
                </c:pt>
                <c:pt idx="115">
                  <c:v>17JAN2018:05:00:00</c:v>
                </c:pt>
                <c:pt idx="116">
                  <c:v>17JAN2018:05:15:00</c:v>
                </c:pt>
                <c:pt idx="117">
                  <c:v>17JAN2018:05:30:00</c:v>
                </c:pt>
                <c:pt idx="118">
                  <c:v>17JAN2018:05:45:00</c:v>
                </c:pt>
                <c:pt idx="119">
                  <c:v>17JAN2018:06:00:00</c:v>
                </c:pt>
                <c:pt idx="120">
                  <c:v>17JAN2018:06:15:00</c:v>
                </c:pt>
                <c:pt idx="121">
                  <c:v>17JAN2018:06:30:00</c:v>
                </c:pt>
                <c:pt idx="122">
                  <c:v>17JAN2018:06:45:00</c:v>
                </c:pt>
                <c:pt idx="123">
                  <c:v>17JAN2018:07:00:00</c:v>
                </c:pt>
                <c:pt idx="124">
                  <c:v>17JAN2018:07:15:00</c:v>
                </c:pt>
                <c:pt idx="125">
                  <c:v>17JAN2018:07:30:00</c:v>
                </c:pt>
                <c:pt idx="126">
                  <c:v>17JAN2018:07:45:00</c:v>
                </c:pt>
                <c:pt idx="127">
                  <c:v>17JAN2018:08:00:00</c:v>
                </c:pt>
                <c:pt idx="128">
                  <c:v>17JAN2018:08:15:00</c:v>
                </c:pt>
                <c:pt idx="129">
                  <c:v>17JAN2018:08:30:00</c:v>
                </c:pt>
                <c:pt idx="130">
                  <c:v>17JAN2018:08:45:00</c:v>
                </c:pt>
                <c:pt idx="131">
                  <c:v>17JAN2018:09:00:00</c:v>
                </c:pt>
                <c:pt idx="132">
                  <c:v>17JAN2018:09:15:00</c:v>
                </c:pt>
                <c:pt idx="133">
                  <c:v>17JAN2018:09:30:00</c:v>
                </c:pt>
                <c:pt idx="134">
                  <c:v>17JAN2018:09:45:00</c:v>
                </c:pt>
                <c:pt idx="135">
                  <c:v>17JAN2018:10:00:00</c:v>
                </c:pt>
                <c:pt idx="136">
                  <c:v>17JAN2018:10:15:00</c:v>
                </c:pt>
                <c:pt idx="137">
                  <c:v>17JAN2018:10:30:00</c:v>
                </c:pt>
                <c:pt idx="138">
                  <c:v>17JAN2018:10:45:00</c:v>
                </c:pt>
                <c:pt idx="139">
                  <c:v>17JAN2018:11:00:00</c:v>
                </c:pt>
                <c:pt idx="140">
                  <c:v>17JAN2018:11:15:00</c:v>
                </c:pt>
                <c:pt idx="141">
                  <c:v>17JAN2018:11:30:00</c:v>
                </c:pt>
                <c:pt idx="142">
                  <c:v>17JAN2018:11:45:00</c:v>
                </c:pt>
                <c:pt idx="143">
                  <c:v>17JAN2018:12:00:00</c:v>
                </c:pt>
                <c:pt idx="144">
                  <c:v>17JAN2018:12:15:00</c:v>
                </c:pt>
                <c:pt idx="145">
                  <c:v>17JAN2018:12:30:00</c:v>
                </c:pt>
                <c:pt idx="146">
                  <c:v>17JAN2018:12:45:00</c:v>
                </c:pt>
                <c:pt idx="147">
                  <c:v>17JAN2018:13:00:00</c:v>
                </c:pt>
                <c:pt idx="148">
                  <c:v>17JAN2018:13:15:00</c:v>
                </c:pt>
                <c:pt idx="149">
                  <c:v>17JAN2018:13:30:00</c:v>
                </c:pt>
                <c:pt idx="150">
                  <c:v>17JAN2018:13:45:00</c:v>
                </c:pt>
                <c:pt idx="151">
                  <c:v>17JAN2018:14:00:00</c:v>
                </c:pt>
                <c:pt idx="152">
                  <c:v>17JAN2018:14:15:00</c:v>
                </c:pt>
                <c:pt idx="153">
                  <c:v>17JAN2018:14:30:00</c:v>
                </c:pt>
                <c:pt idx="154">
                  <c:v>17JAN2018:14:45:00</c:v>
                </c:pt>
                <c:pt idx="155">
                  <c:v>17JAN2018:15:00:00</c:v>
                </c:pt>
                <c:pt idx="156">
                  <c:v>17JAN2018:15:15:00</c:v>
                </c:pt>
                <c:pt idx="157">
                  <c:v>17JAN2018:15:30:00</c:v>
                </c:pt>
                <c:pt idx="158">
                  <c:v>17JAN2018:15:45:00</c:v>
                </c:pt>
                <c:pt idx="159">
                  <c:v>17JAN2018:16:00:00</c:v>
                </c:pt>
                <c:pt idx="160">
                  <c:v>17JAN2018:16:15:00</c:v>
                </c:pt>
                <c:pt idx="161">
                  <c:v>17JAN2018:16:30:00</c:v>
                </c:pt>
                <c:pt idx="162">
                  <c:v>17JAN2018:16:45:00</c:v>
                </c:pt>
                <c:pt idx="163">
                  <c:v>17JAN2018:17:00:00</c:v>
                </c:pt>
                <c:pt idx="164">
                  <c:v>17JAN2018:17:15:00</c:v>
                </c:pt>
                <c:pt idx="165">
                  <c:v>17JAN2018:17:30:00</c:v>
                </c:pt>
                <c:pt idx="166">
                  <c:v>17JAN2018:17:45:00</c:v>
                </c:pt>
                <c:pt idx="167">
                  <c:v>17JAN2018:18:00:00</c:v>
                </c:pt>
                <c:pt idx="168">
                  <c:v>17JAN2018:18:15:00</c:v>
                </c:pt>
                <c:pt idx="169">
                  <c:v>17JAN2018:18:30:00</c:v>
                </c:pt>
                <c:pt idx="170">
                  <c:v>17JAN2018:18:45:00</c:v>
                </c:pt>
                <c:pt idx="171">
                  <c:v>17JAN2018:19:00:00</c:v>
                </c:pt>
                <c:pt idx="172">
                  <c:v>17JAN2018:19:15:00</c:v>
                </c:pt>
                <c:pt idx="173">
                  <c:v>17JAN2018:19:30:00</c:v>
                </c:pt>
                <c:pt idx="174">
                  <c:v>17JAN2018:19:45:00</c:v>
                </c:pt>
                <c:pt idx="175">
                  <c:v>17JAN2018:20:00:00</c:v>
                </c:pt>
                <c:pt idx="176">
                  <c:v>17JAN2018:20:15:00</c:v>
                </c:pt>
                <c:pt idx="177">
                  <c:v>17JAN2018:20:30:00</c:v>
                </c:pt>
                <c:pt idx="178">
                  <c:v>17JAN2018:20:45:00</c:v>
                </c:pt>
                <c:pt idx="179">
                  <c:v>17JAN2018:21:00:00</c:v>
                </c:pt>
                <c:pt idx="180">
                  <c:v>17JAN2018:21:15:00</c:v>
                </c:pt>
                <c:pt idx="181">
                  <c:v>17JAN2018:21:30:00</c:v>
                </c:pt>
                <c:pt idx="182">
                  <c:v>17JAN2018:21:45:00</c:v>
                </c:pt>
                <c:pt idx="183">
                  <c:v>17JAN2018:22:00:00</c:v>
                </c:pt>
                <c:pt idx="184">
                  <c:v>17JAN2018:22:15:00</c:v>
                </c:pt>
                <c:pt idx="185">
                  <c:v>17JAN2018:22:30:00</c:v>
                </c:pt>
                <c:pt idx="186">
                  <c:v>17JAN2018:22:45:00</c:v>
                </c:pt>
                <c:pt idx="187">
                  <c:v>17JAN2018:23:00:00</c:v>
                </c:pt>
                <c:pt idx="188">
                  <c:v>17JAN2018:23:15:00</c:v>
                </c:pt>
                <c:pt idx="189">
                  <c:v>17JAN2018:23:30:00</c:v>
                </c:pt>
                <c:pt idx="190">
                  <c:v>17JAN2018:23:45:00</c:v>
                </c:pt>
                <c:pt idx="191">
                  <c:v>18JAN2018:00:00:00</c:v>
                </c:pt>
                <c:pt idx="192">
                  <c:v>18JAN2018:00:15:00</c:v>
                </c:pt>
                <c:pt idx="193">
                  <c:v>18JAN2018:00:30:00</c:v>
                </c:pt>
                <c:pt idx="194">
                  <c:v>18JAN2018:00:45:00</c:v>
                </c:pt>
                <c:pt idx="195">
                  <c:v>18JAN2018:01:00:00</c:v>
                </c:pt>
                <c:pt idx="196">
                  <c:v>18JAN2018:01:15:00</c:v>
                </c:pt>
                <c:pt idx="197">
                  <c:v>18JAN2018:01:30:00</c:v>
                </c:pt>
                <c:pt idx="198">
                  <c:v>18JAN2018:01:45:00</c:v>
                </c:pt>
                <c:pt idx="199">
                  <c:v>18JAN2018:02:00:00</c:v>
                </c:pt>
                <c:pt idx="200">
                  <c:v>18JAN2018:02:15:00</c:v>
                </c:pt>
                <c:pt idx="201">
                  <c:v>18JAN2018:02:30:00</c:v>
                </c:pt>
                <c:pt idx="202">
                  <c:v>18JAN2018:02:45:00</c:v>
                </c:pt>
                <c:pt idx="203">
                  <c:v>18JAN2018:03:00:00</c:v>
                </c:pt>
                <c:pt idx="204">
                  <c:v>18JAN2018:03:15:00</c:v>
                </c:pt>
                <c:pt idx="205">
                  <c:v>18JAN2018:03:30:00</c:v>
                </c:pt>
                <c:pt idx="206">
                  <c:v>18JAN2018:03:45:00</c:v>
                </c:pt>
                <c:pt idx="207">
                  <c:v>18JAN2018:04:00:00</c:v>
                </c:pt>
                <c:pt idx="208">
                  <c:v>18JAN2018:04:15:00</c:v>
                </c:pt>
                <c:pt idx="209">
                  <c:v>18JAN2018:04:30:00</c:v>
                </c:pt>
                <c:pt idx="210">
                  <c:v>18JAN2018:04:45:00</c:v>
                </c:pt>
                <c:pt idx="211">
                  <c:v>18JAN2018:05:00:00</c:v>
                </c:pt>
                <c:pt idx="212">
                  <c:v>18JAN2018:05:15:00</c:v>
                </c:pt>
                <c:pt idx="213">
                  <c:v>18JAN2018:05:30:00</c:v>
                </c:pt>
                <c:pt idx="214">
                  <c:v>18JAN2018:05:45:00</c:v>
                </c:pt>
                <c:pt idx="215">
                  <c:v>18JAN2018:06:00:00</c:v>
                </c:pt>
                <c:pt idx="216">
                  <c:v>18JAN2018:06:15:00</c:v>
                </c:pt>
                <c:pt idx="217">
                  <c:v>18JAN2018:06:30:00</c:v>
                </c:pt>
                <c:pt idx="218">
                  <c:v>18JAN2018:06:45:00</c:v>
                </c:pt>
                <c:pt idx="219">
                  <c:v>18JAN2018:07:00:00</c:v>
                </c:pt>
                <c:pt idx="220">
                  <c:v>18JAN2018:07:15:00</c:v>
                </c:pt>
                <c:pt idx="221">
                  <c:v>18JAN2018:07:30:00</c:v>
                </c:pt>
                <c:pt idx="222">
                  <c:v>18JAN2018:07:45:00</c:v>
                </c:pt>
                <c:pt idx="223">
                  <c:v>18JAN2018:08:00:00</c:v>
                </c:pt>
                <c:pt idx="224">
                  <c:v>18JAN2018:08:15:00</c:v>
                </c:pt>
                <c:pt idx="225">
                  <c:v>18JAN2018:08:30:00</c:v>
                </c:pt>
                <c:pt idx="226">
                  <c:v>18JAN2018:08:45:00</c:v>
                </c:pt>
                <c:pt idx="227">
                  <c:v>18JAN2018:09:00:00</c:v>
                </c:pt>
                <c:pt idx="228">
                  <c:v>18JAN2018:09:15:00</c:v>
                </c:pt>
                <c:pt idx="229">
                  <c:v>18JAN2018:09:30:00</c:v>
                </c:pt>
                <c:pt idx="230">
                  <c:v>18JAN2018:09:45:00</c:v>
                </c:pt>
                <c:pt idx="231">
                  <c:v>18JAN2018:10:00:00</c:v>
                </c:pt>
                <c:pt idx="232">
                  <c:v>18JAN2018:10:15:00</c:v>
                </c:pt>
                <c:pt idx="233">
                  <c:v>18JAN2018:10:30:00</c:v>
                </c:pt>
                <c:pt idx="234">
                  <c:v>18JAN2018:10:45:00</c:v>
                </c:pt>
                <c:pt idx="235">
                  <c:v>18JAN2018:11:00:00</c:v>
                </c:pt>
                <c:pt idx="236">
                  <c:v>18JAN2018:11:15:00</c:v>
                </c:pt>
                <c:pt idx="237">
                  <c:v>18JAN2018:11:30:00</c:v>
                </c:pt>
                <c:pt idx="238">
                  <c:v>18JAN2018:11:45:00</c:v>
                </c:pt>
                <c:pt idx="239">
                  <c:v>18JAN2018:12:00:00</c:v>
                </c:pt>
                <c:pt idx="240">
                  <c:v>18JAN2018:12:15:00</c:v>
                </c:pt>
                <c:pt idx="241">
                  <c:v>18JAN2018:12:30:00</c:v>
                </c:pt>
                <c:pt idx="242">
                  <c:v>18JAN2018:12:45:00</c:v>
                </c:pt>
                <c:pt idx="243">
                  <c:v>18JAN2018:13:00:00</c:v>
                </c:pt>
                <c:pt idx="244">
                  <c:v>18JAN2018:13:15:00</c:v>
                </c:pt>
                <c:pt idx="245">
                  <c:v>18JAN2018:13:30:00</c:v>
                </c:pt>
                <c:pt idx="246">
                  <c:v>18JAN2018:13:45:00</c:v>
                </c:pt>
                <c:pt idx="247">
                  <c:v>18JAN2018:14:00:00</c:v>
                </c:pt>
                <c:pt idx="248">
                  <c:v>18JAN2018:14:15:00</c:v>
                </c:pt>
                <c:pt idx="249">
                  <c:v>18JAN2018:14:30:00</c:v>
                </c:pt>
                <c:pt idx="250">
                  <c:v>18JAN2018:14:45:00</c:v>
                </c:pt>
                <c:pt idx="251">
                  <c:v>18JAN2018:15:00:00</c:v>
                </c:pt>
                <c:pt idx="252">
                  <c:v>18JAN2018:15:15:00</c:v>
                </c:pt>
                <c:pt idx="253">
                  <c:v>18JAN2018:15:30:00</c:v>
                </c:pt>
                <c:pt idx="254">
                  <c:v>18JAN2018:15:45:00</c:v>
                </c:pt>
                <c:pt idx="255">
                  <c:v>18JAN2018:16:00:00</c:v>
                </c:pt>
                <c:pt idx="256">
                  <c:v>18JAN2018:16:15:00</c:v>
                </c:pt>
                <c:pt idx="257">
                  <c:v>18JAN2018:16:30:00</c:v>
                </c:pt>
                <c:pt idx="258">
                  <c:v>18JAN2018:16:45:00</c:v>
                </c:pt>
                <c:pt idx="259">
                  <c:v>18JAN2018:17:00:00</c:v>
                </c:pt>
                <c:pt idx="260">
                  <c:v>18JAN2018:17:15:00</c:v>
                </c:pt>
                <c:pt idx="261">
                  <c:v>18JAN2018:17:30:00</c:v>
                </c:pt>
                <c:pt idx="262">
                  <c:v>18JAN2018:17:45:00</c:v>
                </c:pt>
                <c:pt idx="263">
                  <c:v>18JAN2018:18:00:00</c:v>
                </c:pt>
                <c:pt idx="264">
                  <c:v>18JAN2018:18:15:00</c:v>
                </c:pt>
                <c:pt idx="265">
                  <c:v>18JAN2018:18:30:00</c:v>
                </c:pt>
                <c:pt idx="266">
                  <c:v>18JAN2018:18:45:00</c:v>
                </c:pt>
                <c:pt idx="267">
                  <c:v>18JAN2018:19:00:00</c:v>
                </c:pt>
                <c:pt idx="268">
                  <c:v>18JAN2018:19:15:00</c:v>
                </c:pt>
                <c:pt idx="269">
                  <c:v>18JAN2018:19:30:00</c:v>
                </c:pt>
                <c:pt idx="270">
                  <c:v>18JAN2018:19:45:00</c:v>
                </c:pt>
                <c:pt idx="271">
                  <c:v>18JAN2018:20:00:00</c:v>
                </c:pt>
                <c:pt idx="272">
                  <c:v>18JAN2018:20:15:00</c:v>
                </c:pt>
                <c:pt idx="273">
                  <c:v>18JAN2018:20:30:00</c:v>
                </c:pt>
                <c:pt idx="274">
                  <c:v>18JAN2018:20:45:00</c:v>
                </c:pt>
                <c:pt idx="275">
                  <c:v>18JAN2018:21:00:00</c:v>
                </c:pt>
                <c:pt idx="276">
                  <c:v>18JAN2018:21:15:00</c:v>
                </c:pt>
                <c:pt idx="277">
                  <c:v>18JAN2018:21:30:00</c:v>
                </c:pt>
                <c:pt idx="278">
                  <c:v>18JAN2018:21:45:00</c:v>
                </c:pt>
                <c:pt idx="279">
                  <c:v>18JAN2018:22:00:00</c:v>
                </c:pt>
                <c:pt idx="280">
                  <c:v>18JAN2018:22:15:00</c:v>
                </c:pt>
                <c:pt idx="281">
                  <c:v>18JAN2018:22:30:00</c:v>
                </c:pt>
                <c:pt idx="282">
                  <c:v>18JAN2018:22:45:00</c:v>
                </c:pt>
                <c:pt idx="283">
                  <c:v>18JAN2018:23:00:00</c:v>
                </c:pt>
                <c:pt idx="284">
                  <c:v>18JAN2018:23:15:00</c:v>
                </c:pt>
                <c:pt idx="285">
                  <c:v>18JAN2018:23:30:00</c:v>
                </c:pt>
                <c:pt idx="286">
                  <c:v>18JAN2018:23:45:00</c:v>
                </c:pt>
                <c:pt idx="287">
                  <c:v>19JAN2018:00:00:00</c:v>
                </c:pt>
              </c:strCache>
            </c:strRef>
          </c:cat>
          <c:val>
            <c:numRef>
              <c:f>Sheet1!$D$2:$D$289</c:f>
              <c:numCache>
                <c:formatCode>General</c:formatCode>
                <c:ptCount val="288"/>
                <c:pt idx="0">
                  <c:v>0.08</c:v>
                </c:pt>
                <c:pt idx="1">
                  <c:v>2.0299999999999998</c:v>
                </c:pt>
                <c:pt idx="2">
                  <c:v>14.98</c:v>
                </c:pt>
                <c:pt idx="3">
                  <c:v>15.49</c:v>
                </c:pt>
                <c:pt idx="4">
                  <c:v>14.96</c:v>
                </c:pt>
                <c:pt idx="5">
                  <c:v>10.91</c:v>
                </c:pt>
                <c:pt idx="6">
                  <c:v>15.06</c:v>
                </c:pt>
                <c:pt idx="7">
                  <c:v>15.99</c:v>
                </c:pt>
                <c:pt idx="8">
                  <c:v>15.9</c:v>
                </c:pt>
                <c:pt idx="9">
                  <c:v>16.82</c:v>
                </c:pt>
                <c:pt idx="10">
                  <c:v>16.760000000000002</c:v>
                </c:pt>
                <c:pt idx="11">
                  <c:v>17.57</c:v>
                </c:pt>
                <c:pt idx="12">
                  <c:v>17.34</c:v>
                </c:pt>
                <c:pt idx="13">
                  <c:v>17.75</c:v>
                </c:pt>
                <c:pt idx="14">
                  <c:v>17.940000000000001</c:v>
                </c:pt>
                <c:pt idx="15">
                  <c:v>17.920000000000002</c:v>
                </c:pt>
                <c:pt idx="16">
                  <c:v>18.04</c:v>
                </c:pt>
                <c:pt idx="17">
                  <c:v>17.84</c:v>
                </c:pt>
                <c:pt idx="18">
                  <c:v>17.95</c:v>
                </c:pt>
                <c:pt idx="19">
                  <c:v>18.21</c:v>
                </c:pt>
                <c:pt idx="20">
                  <c:v>17.86</c:v>
                </c:pt>
                <c:pt idx="21">
                  <c:v>16.88</c:v>
                </c:pt>
                <c:pt idx="22">
                  <c:v>17.39</c:v>
                </c:pt>
                <c:pt idx="23">
                  <c:v>18.170000000000002</c:v>
                </c:pt>
                <c:pt idx="24">
                  <c:v>19.059999999999999</c:v>
                </c:pt>
                <c:pt idx="25">
                  <c:v>20.41</c:v>
                </c:pt>
                <c:pt idx="26">
                  <c:v>21.44</c:v>
                </c:pt>
                <c:pt idx="27">
                  <c:v>21.64</c:v>
                </c:pt>
                <c:pt idx="28">
                  <c:v>21.84</c:v>
                </c:pt>
                <c:pt idx="29">
                  <c:v>22.32</c:v>
                </c:pt>
                <c:pt idx="30">
                  <c:v>23.56</c:v>
                </c:pt>
                <c:pt idx="31">
                  <c:v>24.24</c:v>
                </c:pt>
                <c:pt idx="32">
                  <c:v>24.48</c:v>
                </c:pt>
                <c:pt idx="33">
                  <c:v>26.55</c:v>
                </c:pt>
                <c:pt idx="34">
                  <c:v>30.83</c:v>
                </c:pt>
                <c:pt idx="35">
                  <c:v>28.45</c:v>
                </c:pt>
                <c:pt idx="36">
                  <c:v>28.7</c:v>
                </c:pt>
                <c:pt idx="37">
                  <c:v>29</c:v>
                </c:pt>
                <c:pt idx="38">
                  <c:v>29.12</c:v>
                </c:pt>
                <c:pt idx="39">
                  <c:v>33.26</c:v>
                </c:pt>
                <c:pt idx="40">
                  <c:v>31.56</c:v>
                </c:pt>
                <c:pt idx="41">
                  <c:v>36.979999999999997</c:v>
                </c:pt>
                <c:pt idx="42">
                  <c:v>36.69</c:v>
                </c:pt>
                <c:pt idx="43">
                  <c:v>38.159999999999997</c:v>
                </c:pt>
                <c:pt idx="44">
                  <c:v>37.36</c:v>
                </c:pt>
                <c:pt idx="45">
                  <c:v>37.69</c:v>
                </c:pt>
                <c:pt idx="46">
                  <c:v>41.65</c:v>
                </c:pt>
                <c:pt idx="47">
                  <c:v>48.88</c:v>
                </c:pt>
                <c:pt idx="48">
                  <c:v>336.15</c:v>
                </c:pt>
                <c:pt idx="49">
                  <c:v>152.6</c:v>
                </c:pt>
                <c:pt idx="50">
                  <c:v>73.3</c:v>
                </c:pt>
                <c:pt idx="51">
                  <c:v>63.57</c:v>
                </c:pt>
                <c:pt idx="52">
                  <c:v>62.06</c:v>
                </c:pt>
                <c:pt idx="53">
                  <c:v>60.44</c:v>
                </c:pt>
                <c:pt idx="54">
                  <c:v>44.48</c:v>
                </c:pt>
                <c:pt idx="55">
                  <c:v>45.92</c:v>
                </c:pt>
                <c:pt idx="56">
                  <c:v>42.38</c:v>
                </c:pt>
                <c:pt idx="57">
                  <c:v>42.46</c:v>
                </c:pt>
                <c:pt idx="58">
                  <c:v>43.47</c:v>
                </c:pt>
                <c:pt idx="59">
                  <c:v>46.3</c:v>
                </c:pt>
                <c:pt idx="60">
                  <c:v>53.17</c:v>
                </c:pt>
                <c:pt idx="61">
                  <c:v>44.54</c:v>
                </c:pt>
                <c:pt idx="62">
                  <c:v>78.5</c:v>
                </c:pt>
                <c:pt idx="63">
                  <c:v>76.03</c:v>
                </c:pt>
                <c:pt idx="64">
                  <c:v>87.62</c:v>
                </c:pt>
                <c:pt idx="65">
                  <c:v>88.29</c:v>
                </c:pt>
                <c:pt idx="66">
                  <c:v>106.68</c:v>
                </c:pt>
                <c:pt idx="67">
                  <c:v>103.17</c:v>
                </c:pt>
                <c:pt idx="68">
                  <c:v>92.08</c:v>
                </c:pt>
                <c:pt idx="69">
                  <c:v>89.69</c:v>
                </c:pt>
                <c:pt idx="70">
                  <c:v>624.30999999999995</c:v>
                </c:pt>
                <c:pt idx="71">
                  <c:v>1114.6600000000001</c:v>
                </c:pt>
                <c:pt idx="72">
                  <c:v>1251.67</c:v>
                </c:pt>
                <c:pt idx="73">
                  <c:v>2432.3000000000002</c:v>
                </c:pt>
                <c:pt idx="74">
                  <c:v>2061.91</c:v>
                </c:pt>
                <c:pt idx="75">
                  <c:v>1738.9</c:v>
                </c:pt>
                <c:pt idx="76">
                  <c:v>1609.49</c:v>
                </c:pt>
                <c:pt idx="77">
                  <c:v>1545.09</c:v>
                </c:pt>
                <c:pt idx="78">
                  <c:v>1727.11</c:v>
                </c:pt>
                <c:pt idx="79">
                  <c:v>1602.69</c:v>
                </c:pt>
                <c:pt idx="80">
                  <c:v>1640.2</c:v>
                </c:pt>
                <c:pt idx="81">
                  <c:v>1626.92</c:v>
                </c:pt>
                <c:pt idx="82">
                  <c:v>1589.7</c:v>
                </c:pt>
                <c:pt idx="83">
                  <c:v>1464.99</c:v>
                </c:pt>
                <c:pt idx="84">
                  <c:v>1532.75</c:v>
                </c:pt>
                <c:pt idx="85">
                  <c:v>1625.25</c:v>
                </c:pt>
                <c:pt idx="86">
                  <c:v>1537.91</c:v>
                </c:pt>
                <c:pt idx="87">
                  <c:v>1090.52</c:v>
                </c:pt>
                <c:pt idx="88">
                  <c:v>492.97</c:v>
                </c:pt>
                <c:pt idx="89">
                  <c:v>195.75</c:v>
                </c:pt>
                <c:pt idx="90">
                  <c:v>158.51</c:v>
                </c:pt>
                <c:pt idx="91">
                  <c:v>83.62</c:v>
                </c:pt>
                <c:pt idx="92">
                  <c:v>101.9</c:v>
                </c:pt>
                <c:pt idx="93">
                  <c:v>56.14</c:v>
                </c:pt>
                <c:pt idx="94">
                  <c:v>47.75</c:v>
                </c:pt>
                <c:pt idx="95">
                  <c:v>42.33</c:v>
                </c:pt>
                <c:pt idx="96">
                  <c:v>50.24</c:v>
                </c:pt>
                <c:pt idx="97">
                  <c:v>49.7</c:v>
                </c:pt>
                <c:pt idx="98">
                  <c:v>48.43</c:v>
                </c:pt>
                <c:pt idx="99">
                  <c:v>47.97</c:v>
                </c:pt>
                <c:pt idx="100">
                  <c:v>46.71</c:v>
                </c:pt>
                <c:pt idx="101">
                  <c:v>47.16</c:v>
                </c:pt>
                <c:pt idx="102">
                  <c:v>93.89</c:v>
                </c:pt>
                <c:pt idx="103">
                  <c:v>35.06</c:v>
                </c:pt>
                <c:pt idx="104">
                  <c:v>3.11</c:v>
                </c:pt>
                <c:pt idx="105">
                  <c:v>2.54</c:v>
                </c:pt>
                <c:pt idx="106">
                  <c:v>17.07</c:v>
                </c:pt>
                <c:pt idx="107">
                  <c:v>4.6399999999999997</c:v>
                </c:pt>
                <c:pt idx="108">
                  <c:v>4.1900000000000004</c:v>
                </c:pt>
                <c:pt idx="109">
                  <c:v>4.08</c:v>
                </c:pt>
                <c:pt idx="110">
                  <c:v>4.1399999999999997</c:v>
                </c:pt>
                <c:pt idx="111">
                  <c:v>6.53</c:v>
                </c:pt>
                <c:pt idx="112">
                  <c:v>7.99</c:v>
                </c:pt>
                <c:pt idx="113">
                  <c:v>9.59</c:v>
                </c:pt>
                <c:pt idx="114">
                  <c:v>9.94</c:v>
                </c:pt>
                <c:pt idx="115">
                  <c:v>42.78</c:v>
                </c:pt>
                <c:pt idx="116">
                  <c:v>59.42</c:v>
                </c:pt>
                <c:pt idx="117">
                  <c:v>58.23</c:v>
                </c:pt>
                <c:pt idx="118">
                  <c:v>58.58</c:v>
                </c:pt>
                <c:pt idx="119">
                  <c:v>67</c:v>
                </c:pt>
                <c:pt idx="120">
                  <c:v>117.53</c:v>
                </c:pt>
                <c:pt idx="121">
                  <c:v>193.05</c:v>
                </c:pt>
                <c:pt idx="122">
                  <c:v>207.04</c:v>
                </c:pt>
                <c:pt idx="123">
                  <c:v>2242.0300000000002</c:v>
                </c:pt>
                <c:pt idx="124">
                  <c:v>806.99</c:v>
                </c:pt>
                <c:pt idx="125">
                  <c:v>706.89</c:v>
                </c:pt>
                <c:pt idx="126">
                  <c:v>369.3</c:v>
                </c:pt>
                <c:pt idx="127">
                  <c:v>278.25</c:v>
                </c:pt>
                <c:pt idx="128">
                  <c:v>206.86</c:v>
                </c:pt>
                <c:pt idx="129">
                  <c:v>331.59</c:v>
                </c:pt>
                <c:pt idx="130">
                  <c:v>185.53</c:v>
                </c:pt>
                <c:pt idx="131">
                  <c:v>146.86000000000001</c:v>
                </c:pt>
                <c:pt idx="132">
                  <c:v>616.19000000000005</c:v>
                </c:pt>
                <c:pt idx="133">
                  <c:v>843.05</c:v>
                </c:pt>
                <c:pt idx="134">
                  <c:v>824</c:v>
                </c:pt>
                <c:pt idx="135">
                  <c:v>798.89</c:v>
                </c:pt>
                <c:pt idx="136">
                  <c:v>684.04</c:v>
                </c:pt>
                <c:pt idx="137">
                  <c:v>953.65</c:v>
                </c:pt>
                <c:pt idx="138">
                  <c:v>758.98</c:v>
                </c:pt>
                <c:pt idx="139">
                  <c:v>763.9</c:v>
                </c:pt>
                <c:pt idx="140">
                  <c:v>825.81</c:v>
                </c:pt>
                <c:pt idx="141">
                  <c:v>787.56</c:v>
                </c:pt>
                <c:pt idx="142">
                  <c:v>190.26</c:v>
                </c:pt>
                <c:pt idx="143">
                  <c:v>320.75</c:v>
                </c:pt>
                <c:pt idx="144">
                  <c:v>313.93</c:v>
                </c:pt>
                <c:pt idx="145">
                  <c:v>226.51</c:v>
                </c:pt>
                <c:pt idx="146">
                  <c:v>224.92</c:v>
                </c:pt>
                <c:pt idx="147">
                  <c:v>177.75</c:v>
                </c:pt>
                <c:pt idx="148">
                  <c:v>66.790000000000006</c:v>
                </c:pt>
                <c:pt idx="149">
                  <c:v>66.42</c:v>
                </c:pt>
                <c:pt idx="150">
                  <c:v>65.430000000000007</c:v>
                </c:pt>
                <c:pt idx="151">
                  <c:v>66.13</c:v>
                </c:pt>
                <c:pt idx="152">
                  <c:v>65.760000000000005</c:v>
                </c:pt>
                <c:pt idx="153">
                  <c:v>71.23</c:v>
                </c:pt>
                <c:pt idx="154">
                  <c:v>68.430000000000007</c:v>
                </c:pt>
                <c:pt idx="155">
                  <c:v>61.49</c:v>
                </c:pt>
                <c:pt idx="156">
                  <c:v>63.42</c:v>
                </c:pt>
                <c:pt idx="157">
                  <c:v>60.49</c:v>
                </c:pt>
                <c:pt idx="158">
                  <c:v>58.08</c:v>
                </c:pt>
                <c:pt idx="159">
                  <c:v>55.37</c:v>
                </c:pt>
                <c:pt idx="160">
                  <c:v>67.81</c:v>
                </c:pt>
                <c:pt idx="161">
                  <c:v>65.849999999999994</c:v>
                </c:pt>
                <c:pt idx="162">
                  <c:v>49.46</c:v>
                </c:pt>
                <c:pt idx="163">
                  <c:v>58.54</c:v>
                </c:pt>
                <c:pt idx="164">
                  <c:v>54.82</c:v>
                </c:pt>
                <c:pt idx="165">
                  <c:v>56.07</c:v>
                </c:pt>
                <c:pt idx="166">
                  <c:v>62.15</c:v>
                </c:pt>
                <c:pt idx="167">
                  <c:v>69.13</c:v>
                </c:pt>
                <c:pt idx="168">
                  <c:v>67.290000000000006</c:v>
                </c:pt>
                <c:pt idx="169">
                  <c:v>63.91</c:v>
                </c:pt>
                <c:pt idx="170">
                  <c:v>65.739999999999995</c:v>
                </c:pt>
                <c:pt idx="171">
                  <c:v>68.83</c:v>
                </c:pt>
                <c:pt idx="172">
                  <c:v>71.650000000000006</c:v>
                </c:pt>
                <c:pt idx="173">
                  <c:v>71.400000000000006</c:v>
                </c:pt>
                <c:pt idx="174">
                  <c:v>194.58</c:v>
                </c:pt>
                <c:pt idx="175">
                  <c:v>206.7</c:v>
                </c:pt>
                <c:pt idx="176">
                  <c:v>166.6</c:v>
                </c:pt>
                <c:pt idx="177">
                  <c:v>232.16</c:v>
                </c:pt>
                <c:pt idx="178">
                  <c:v>129.86000000000001</c:v>
                </c:pt>
                <c:pt idx="179">
                  <c:v>72.91</c:v>
                </c:pt>
                <c:pt idx="180">
                  <c:v>674.99</c:v>
                </c:pt>
                <c:pt idx="181">
                  <c:v>1036.17</c:v>
                </c:pt>
                <c:pt idx="182">
                  <c:v>1219.42</c:v>
                </c:pt>
                <c:pt idx="183">
                  <c:v>1034.18</c:v>
                </c:pt>
                <c:pt idx="184">
                  <c:v>22.57</c:v>
                </c:pt>
                <c:pt idx="185">
                  <c:v>57.05</c:v>
                </c:pt>
                <c:pt idx="186">
                  <c:v>53.54</c:v>
                </c:pt>
                <c:pt idx="187">
                  <c:v>50</c:v>
                </c:pt>
                <c:pt idx="188">
                  <c:v>231.51</c:v>
                </c:pt>
                <c:pt idx="189">
                  <c:v>43.81</c:v>
                </c:pt>
                <c:pt idx="190">
                  <c:v>38.31</c:v>
                </c:pt>
                <c:pt idx="191">
                  <c:v>37.67</c:v>
                </c:pt>
                <c:pt idx="192">
                  <c:v>34.229999999999997</c:v>
                </c:pt>
                <c:pt idx="193">
                  <c:v>35.74</c:v>
                </c:pt>
                <c:pt idx="194">
                  <c:v>32.840000000000003</c:v>
                </c:pt>
                <c:pt idx="195">
                  <c:v>33.520000000000003</c:v>
                </c:pt>
                <c:pt idx="196">
                  <c:v>34.520000000000003</c:v>
                </c:pt>
                <c:pt idx="197">
                  <c:v>33.32</c:v>
                </c:pt>
                <c:pt idx="198">
                  <c:v>34.72</c:v>
                </c:pt>
                <c:pt idx="199">
                  <c:v>36.33</c:v>
                </c:pt>
                <c:pt idx="200">
                  <c:v>36.46</c:v>
                </c:pt>
                <c:pt idx="201">
                  <c:v>36.229999999999997</c:v>
                </c:pt>
                <c:pt idx="202">
                  <c:v>36.01</c:v>
                </c:pt>
                <c:pt idx="203">
                  <c:v>36.01</c:v>
                </c:pt>
                <c:pt idx="204">
                  <c:v>35.619999999999997</c:v>
                </c:pt>
                <c:pt idx="205">
                  <c:v>34.799999999999997</c:v>
                </c:pt>
                <c:pt idx="206">
                  <c:v>35.44</c:v>
                </c:pt>
                <c:pt idx="207">
                  <c:v>37.03</c:v>
                </c:pt>
                <c:pt idx="208">
                  <c:v>36.28</c:v>
                </c:pt>
                <c:pt idx="209">
                  <c:v>38.15</c:v>
                </c:pt>
                <c:pt idx="210">
                  <c:v>37.03</c:v>
                </c:pt>
                <c:pt idx="211">
                  <c:v>36.75</c:v>
                </c:pt>
                <c:pt idx="212">
                  <c:v>37.33</c:v>
                </c:pt>
                <c:pt idx="213">
                  <c:v>43.97</c:v>
                </c:pt>
                <c:pt idx="214">
                  <c:v>47.53</c:v>
                </c:pt>
                <c:pt idx="215">
                  <c:v>54.35</c:v>
                </c:pt>
                <c:pt idx="216">
                  <c:v>29.49</c:v>
                </c:pt>
                <c:pt idx="217">
                  <c:v>85.44</c:v>
                </c:pt>
                <c:pt idx="218">
                  <c:v>132.37</c:v>
                </c:pt>
                <c:pt idx="219">
                  <c:v>155.06</c:v>
                </c:pt>
                <c:pt idx="220">
                  <c:v>173.96</c:v>
                </c:pt>
                <c:pt idx="221">
                  <c:v>172.3</c:v>
                </c:pt>
                <c:pt idx="222">
                  <c:v>110.07</c:v>
                </c:pt>
                <c:pt idx="223">
                  <c:v>69.52</c:v>
                </c:pt>
                <c:pt idx="224">
                  <c:v>68.790000000000006</c:v>
                </c:pt>
                <c:pt idx="225">
                  <c:v>67.400000000000006</c:v>
                </c:pt>
                <c:pt idx="226">
                  <c:v>66.319999999999993</c:v>
                </c:pt>
                <c:pt idx="227">
                  <c:v>66.819999999999993</c:v>
                </c:pt>
                <c:pt idx="228">
                  <c:v>84.08</c:v>
                </c:pt>
                <c:pt idx="229">
                  <c:v>101.36</c:v>
                </c:pt>
                <c:pt idx="230">
                  <c:v>98.13</c:v>
                </c:pt>
                <c:pt idx="231">
                  <c:v>91.88</c:v>
                </c:pt>
                <c:pt idx="232">
                  <c:v>91.59</c:v>
                </c:pt>
                <c:pt idx="233">
                  <c:v>85.29</c:v>
                </c:pt>
                <c:pt idx="234">
                  <c:v>75.22</c:v>
                </c:pt>
                <c:pt idx="235">
                  <c:v>81.55</c:v>
                </c:pt>
                <c:pt idx="236">
                  <c:v>66.400000000000006</c:v>
                </c:pt>
                <c:pt idx="237">
                  <c:v>66.06</c:v>
                </c:pt>
                <c:pt idx="238">
                  <c:v>65.349999999999994</c:v>
                </c:pt>
                <c:pt idx="239">
                  <c:v>61.11</c:v>
                </c:pt>
                <c:pt idx="240">
                  <c:v>507.17</c:v>
                </c:pt>
                <c:pt idx="241">
                  <c:v>293.08999999999997</c:v>
                </c:pt>
                <c:pt idx="242">
                  <c:v>327.39999999999998</c:v>
                </c:pt>
                <c:pt idx="243">
                  <c:v>331.65</c:v>
                </c:pt>
                <c:pt idx="244">
                  <c:v>158.66999999999999</c:v>
                </c:pt>
                <c:pt idx="245">
                  <c:v>97.74</c:v>
                </c:pt>
                <c:pt idx="246">
                  <c:v>45.83</c:v>
                </c:pt>
                <c:pt idx="247">
                  <c:v>42.27</c:v>
                </c:pt>
                <c:pt idx="248">
                  <c:v>41.98</c:v>
                </c:pt>
                <c:pt idx="249">
                  <c:v>40.94</c:v>
                </c:pt>
                <c:pt idx="250">
                  <c:v>40.619999999999997</c:v>
                </c:pt>
                <c:pt idx="251">
                  <c:v>49.16</c:v>
                </c:pt>
                <c:pt idx="252">
                  <c:v>40.369999999999997</c:v>
                </c:pt>
                <c:pt idx="253">
                  <c:v>72.62</c:v>
                </c:pt>
                <c:pt idx="254">
                  <c:v>129.6</c:v>
                </c:pt>
                <c:pt idx="255">
                  <c:v>368.07</c:v>
                </c:pt>
                <c:pt idx="256">
                  <c:v>470.8</c:v>
                </c:pt>
                <c:pt idx="257">
                  <c:v>250.28</c:v>
                </c:pt>
                <c:pt idx="258">
                  <c:v>690.44</c:v>
                </c:pt>
                <c:pt idx="259">
                  <c:v>690.64</c:v>
                </c:pt>
                <c:pt idx="260">
                  <c:v>261.62</c:v>
                </c:pt>
                <c:pt idx="261">
                  <c:v>47.54</c:v>
                </c:pt>
                <c:pt idx="262">
                  <c:v>331.68</c:v>
                </c:pt>
                <c:pt idx="263">
                  <c:v>60.69</c:v>
                </c:pt>
                <c:pt idx="264">
                  <c:v>216.61</c:v>
                </c:pt>
                <c:pt idx="265">
                  <c:v>378.84</c:v>
                </c:pt>
                <c:pt idx="266">
                  <c:v>275.43</c:v>
                </c:pt>
                <c:pt idx="267">
                  <c:v>49.33</c:v>
                </c:pt>
                <c:pt idx="268">
                  <c:v>45.78</c:v>
                </c:pt>
                <c:pt idx="269">
                  <c:v>46.33</c:v>
                </c:pt>
                <c:pt idx="270">
                  <c:v>574.45000000000005</c:v>
                </c:pt>
                <c:pt idx="271">
                  <c:v>322.33999999999997</c:v>
                </c:pt>
                <c:pt idx="272">
                  <c:v>379.6</c:v>
                </c:pt>
                <c:pt idx="273">
                  <c:v>48.06</c:v>
                </c:pt>
                <c:pt idx="274">
                  <c:v>43.63</c:v>
                </c:pt>
                <c:pt idx="275">
                  <c:v>43.06</c:v>
                </c:pt>
                <c:pt idx="276">
                  <c:v>48.11</c:v>
                </c:pt>
                <c:pt idx="277">
                  <c:v>241.88</c:v>
                </c:pt>
                <c:pt idx="278">
                  <c:v>53.32</c:v>
                </c:pt>
                <c:pt idx="279">
                  <c:v>38.89</c:v>
                </c:pt>
                <c:pt idx="280">
                  <c:v>32.729999999999997</c:v>
                </c:pt>
                <c:pt idx="281">
                  <c:v>30.79</c:v>
                </c:pt>
                <c:pt idx="282">
                  <c:v>29.1</c:v>
                </c:pt>
                <c:pt idx="283">
                  <c:v>26.71</c:v>
                </c:pt>
                <c:pt idx="284">
                  <c:v>28.04</c:v>
                </c:pt>
                <c:pt idx="285">
                  <c:v>30.13</c:v>
                </c:pt>
                <c:pt idx="286">
                  <c:v>29.07</c:v>
                </c:pt>
                <c:pt idx="287">
                  <c:v>28.91</c:v>
                </c:pt>
              </c:numCache>
            </c:numRef>
          </c:val>
          <c:smooth val="0"/>
        </c:ser>
        <c:ser>
          <c:idx val="2"/>
          <c:order val="3"/>
          <c:tx>
            <c:strRef>
              <c:f>Sheet1!$E$1</c:f>
              <c:strCache>
                <c:ptCount val="1"/>
                <c:pt idx="0">
                  <c:v>LZ_HOUSTON</c:v>
                </c:pt>
              </c:strCache>
            </c:strRef>
          </c:tx>
          <c:spPr>
            <a:ln w="28575" cap="rnd">
              <a:solidFill>
                <a:schemeClr val="accent3"/>
              </a:solidFill>
              <a:round/>
            </a:ln>
            <a:effectLst/>
          </c:spPr>
          <c:marker>
            <c:symbol val="none"/>
          </c:marker>
          <c:cat>
            <c:strRef>
              <c:f>Sheet1!$A$2:$A$289</c:f>
              <c:strCache>
                <c:ptCount val="288"/>
                <c:pt idx="0">
                  <c:v>16JAN2018:00:15:00</c:v>
                </c:pt>
                <c:pt idx="1">
                  <c:v>16JAN2018:00:30:00</c:v>
                </c:pt>
                <c:pt idx="2">
                  <c:v>16JAN2018:00:45:00</c:v>
                </c:pt>
                <c:pt idx="3">
                  <c:v>16JAN2018:01:00:00</c:v>
                </c:pt>
                <c:pt idx="4">
                  <c:v>16JAN2018:01:15:00</c:v>
                </c:pt>
                <c:pt idx="5">
                  <c:v>16JAN2018:01:30:00</c:v>
                </c:pt>
                <c:pt idx="6">
                  <c:v>16JAN2018:01:45:00</c:v>
                </c:pt>
                <c:pt idx="7">
                  <c:v>16JAN2018:02:00:00</c:v>
                </c:pt>
                <c:pt idx="8">
                  <c:v>16JAN2018:02:15:00</c:v>
                </c:pt>
                <c:pt idx="9">
                  <c:v>16JAN2018:02:30:00</c:v>
                </c:pt>
                <c:pt idx="10">
                  <c:v>16JAN2018:02:45:00</c:v>
                </c:pt>
                <c:pt idx="11">
                  <c:v>16JAN2018:03:00:00</c:v>
                </c:pt>
                <c:pt idx="12">
                  <c:v>16JAN2018:03:15:00</c:v>
                </c:pt>
                <c:pt idx="13">
                  <c:v>16JAN2018:03:30:00</c:v>
                </c:pt>
                <c:pt idx="14">
                  <c:v>16JAN2018:03:45:00</c:v>
                </c:pt>
                <c:pt idx="15">
                  <c:v>16JAN2018:04:00:00</c:v>
                </c:pt>
                <c:pt idx="16">
                  <c:v>16JAN2018:04:15:00</c:v>
                </c:pt>
                <c:pt idx="17">
                  <c:v>16JAN2018:04:30:00</c:v>
                </c:pt>
                <c:pt idx="18">
                  <c:v>16JAN2018:04:45:00</c:v>
                </c:pt>
                <c:pt idx="19">
                  <c:v>16JAN2018:05:00:00</c:v>
                </c:pt>
                <c:pt idx="20">
                  <c:v>16JAN2018:05:15:00</c:v>
                </c:pt>
                <c:pt idx="21">
                  <c:v>16JAN2018:05:30:00</c:v>
                </c:pt>
                <c:pt idx="22">
                  <c:v>16JAN2018:05:45:00</c:v>
                </c:pt>
                <c:pt idx="23">
                  <c:v>16JAN2018:06:00:00</c:v>
                </c:pt>
                <c:pt idx="24">
                  <c:v>16JAN2018:06:15:00</c:v>
                </c:pt>
                <c:pt idx="25">
                  <c:v>16JAN2018:06:30:00</c:v>
                </c:pt>
                <c:pt idx="26">
                  <c:v>16JAN2018:06:45:00</c:v>
                </c:pt>
                <c:pt idx="27">
                  <c:v>16JAN2018:07:00:00</c:v>
                </c:pt>
                <c:pt idx="28">
                  <c:v>16JAN2018:07:15:00</c:v>
                </c:pt>
                <c:pt idx="29">
                  <c:v>16JAN2018:07:30:00</c:v>
                </c:pt>
                <c:pt idx="30">
                  <c:v>16JAN2018:07:45:00</c:v>
                </c:pt>
                <c:pt idx="31">
                  <c:v>16JAN2018:08:00:00</c:v>
                </c:pt>
                <c:pt idx="32">
                  <c:v>16JAN2018:08:15:00</c:v>
                </c:pt>
                <c:pt idx="33">
                  <c:v>16JAN2018:08:30:00</c:v>
                </c:pt>
                <c:pt idx="34">
                  <c:v>16JAN2018:08:45:00</c:v>
                </c:pt>
                <c:pt idx="35">
                  <c:v>16JAN2018:09:00:00</c:v>
                </c:pt>
                <c:pt idx="36">
                  <c:v>16JAN2018:09:15:00</c:v>
                </c:pt>
                <c:pt idx="37">
                  <c:v>16JAN2018:09:30:00</c:v>
                </c:pt>
                <c:pt idx="38">
                  <c:v>16JAN2018:09:45:00</c:v>
                </c:pt>
                <c:pt idx="39">
                  <c:v>16JAN2018:10:00:00</c:v>
                </c:pt>
                <c:pt idx="40">
                  <c:v>16JAN2018:10:15:00</c:v>
                </c:pt>
                <c:pt idx="41">
                  <c:v>16JAN2018:10:30:00</c:v>
                </c:pt>
                <c:pt idx="42">
                  <c:v>16JAN2018:10:45:00</c:v>
                </c:pt>
                <c:pt idx="43">
                  <c:v>16JAN2018:11:00:00</c:v>
                </c:pt>
                <c:pt idx="44">
                  <c:v>16JAN2018:11:15:00</c:v>
                </c:pt>
                <c:pt idx="45">
                  <c:v>16JAN2018:11:30:00</c:v>
                </c:pt>
                <c:pt idx="46">
                  <c:v>16JAN2018:11:45:00</c:v>
                </c:pt>
                <c:pt idx="47">
                  <c:v>16JAN2018:12:00:00</c:v>
                </c:pt>
                <c:pt idx="48">
                  <c:v>16JAN2018:12:15:00</c:v>
                </c:pt>
                <c:pt idx="49">
                  <c:v>16JAN2018:12:30:00</c:v>
                </c:pt>
                <c:pt idx="50">
                  <c:v>16JAN2018:12:45:00</c:v>
                </c:pt>
                <c:pt idx="51">
                  <c:v>16JAN2018:13:00:00</c:v>
                </c:pt>
                <c:pt idx="52">
                  <c:v>16JAN2018:13:15:00</c:v>
                </c:pt>
                <c:pt idx="53">
                  <c:v>16JAN2018:13:30:00</c:v>
                </c:pt>
                <c:pt idx="54">
                  <c:v>16JAN2018:13:45:00</c:v>
                </c:pt>
                <c:pt idx="55">
                  <c:v>16JAN2018:14:00:00</c:v>
                </c:pt>
                <c:pt idx="56">
                  <c:v>16JAN2018:14:15:00</c:v>
                </c:pt>
                <c:pt idx="57">
                  <c:v>16JAN2018:14:30:00</c:v>
                </c:pt>
                <c:pt idx="58">
                  <c:v>16JAN2018:14:45:00</c:v>
                </c:pt>
                <c:pt idx="59">
                  <c:v>16JAN2018:15:00:00</c:v>
                </c:pt>
                <c:pt idx="60">
                  <c:v>16JAN2018:15:15:00</c:v>
                </c:pt>
                <c:pt idx="61">
                  <c:v>16JAN2018:15:30:00</c:v>
                </c:pt>
                <c:pt idx="62">
                  <c:v>16JAN2018:15:45:00</c:v>
                </c:pt>
                <c:pt idx="63">
                  <c:v>16JAN2018:16:00:00</c:v>
                </c:pt>
                <c:pt idx="64">
                  <c:v>16JAN2018:16:15:00</c:v>
                </c:pt>
                <c:pt idx="65">
                  <c:v>16JAN2018:16:30:00</c:v>
                </c:pt>
                <c:pt idx="66">
                  <c:v>16JAN2018:16:45:00</c:v>
                </c:pt>
                <c:pt idx="67">
                  <c:v>16JAN2018:17:00:00</c:v>
                </c:pt>
                <c:pt idx="68">
                  <c:v>16JAN2018:17:15:00</c:v>
                </c:pt>
                <c:pt idx="69">
                  <c:v>16JAN2018:17:30:00</c:v>
                </c:pt>
                <c:pt idx="70">
                  <c:v>16JAN2018:17:45:00</c:v>
                </c:pt>
                <c:pt idx="71">
                  <c:v>16JAN2018:18:00:00</c:v>
                </c:pt>
                <c:pt idx="72">
                  <c:v>16JAN2018:18:15:00</c:v>
                </c:pt>
                <c:pt idx="73">
                  <c:v>16JAN2018:18:30:00</c:v>
                </c:pt>
                <c:pt idx="74">
                  <c:v>16JAN2018:18:45:00</c:v>
                </c:pt>
                <c:pt idx="75">
                  <c:v>16JAN2018:19:00:00</c:v>
                </c:pt>
                <c:pt idx="76">
                  <c:v>16JAN2018:19:15:00</c:v>
                </c:pt>
                <c:pt idx="77">
                  <c:v>16JAN2018:19:30:00</c:v>
                </c:pt>
                <c:pt idx="78">
                  <c:v>16JAN2018:19:45:00</c:v>
                </c:pt>
                <c:pt idx="79">
                  <c:v>16JAN2018:20:00:00</c:v>
                </c:pt>
                <c:pt idx="80">
                  <c:v>16JAN2018:20:15:00</c:v>
                </c:pt>
                <c:pt idx="81">
                  <c:v>16JAN2018:20:30:00</c:v>
                </c:pt>
                <c:pt idx="82">
                  <c:v>16JAN2018:20:45:00</c:v>
                </c:pt>
                <c:pt idx="83">
                  <c:v>16JAN2018:21:00:00</c:v>
                </c:pt>
                <c:pt idx="84">
                  <c:v>16JAN2018:21:15:00</c:v>
                </c:pt>
                <c:pt idx="85">
                  <c:v>16JAN2018:21:30:00</c:v>
                </c:pt>
                <c:pt idx="86">
                  <c:v>16JAN2018:21:45:00</c:v>
                </c:pt>
                <c:pt idx="87">
                  <c:v>16JAN2018:22:00:00</c:v>
                </c:pt>
                <c:pt idx="88">
                  <c:v>16JAN2018:22:15:00</c:v>
                </c:pt>
                <c:pt idx="89">
                  <c:v>16JAN2018:22:30:00</c:v>
                </c:pt>
                <c:pt idx="90">
                  <c:v>16JAN2018:22:45:00</c:v>
                </c:pt>
                <c:pt idx="91">
                  <c:v>16JAN2018:23:00:00</c:v>
                </c:pt>
                <c:pt idx="92">
                  <c:v>16JAN2018:23:15:00</c:v>
                </c:pt>
                <c:pt idx="93">
                  <c:v>16JAN2018:23:30:00</c:v>
                </c:pt>
                <c:pt idx="94">
                  <c:v>16JAN2018:23:45:00</c:v>
                </c:pt>
                <c:pt idx="95">
                  <c:v>17JAN2018:00:00:00</c:v>
                </c:pt>
                <c:pt idx="96">
                  <c:v>17JAN2018:00:15:00</c:v>
                </c:pt>
                <c:pt idx="97">
                  <c:v>17JAN2018:00:30:00</c:v>
                </c:pt>
                <c:pt idx="98">
                  <c:v>17JAN2018:00:45:00</c:v>
                </c:pt>
                <c:pt idx="99">
                  <c:v>17JAN2018:01:00:00</c:v>
                </c:pt>
                <c:pt idx="100">
                  <c:v>17JAN2018:01:15:00</c:v>
                </c:pt>
                <c:pt idx="101">
                  <c:v>17JAN2018:01:30:00</c:v>
                </c:pt>
                <c:pt idx="102">
                  <c:v>17JAN2018:01:45:00</c:v>
                </c:pt>
                <c:pt idx="103">
                  <c:v>17JAN2018:02:00:00</c:v>
                </c:pt>
                <c:pt idx="104">
                  <c:v>17JAN2018:02:15:00</c:v>
                </c:pt>
                <c:pt idx="105">
                  <c:v>17JAN2018:02:30:00</c:v>
                </c:pt>
                <c:pt idx="106">
                  <c:v>17JAN2018:02:45:00</c:v>
                </c:pt>
                <c:pt idx="107">
                  <c:v>17JAN2018:03:00:00</c:v>
                </c:pt>
                <c:pt idx="108">
                  <c:v>17JAN2018:03:15:00</c:v>
                </c:pt>
                <c:pt idx="109">
                  <c:v>17JAN2018:03:30:00</c:v>
                </c:pt>
                <c:pt idx="110">
                  <c:v>17JAN2018:03:45:00</c:v>
                </c:pt>
                <c:pt idx="111">
                  <c:v>17JAN2018:04:00:00</c:v>
                </c:pt>
                <c:pt idx="112">
                  <c:v>17JAN2018:04:15:00</c:v>
                </c:pt>
                <c:pt idx="113">
                  <c:v>17JAN2018:04:30:00</c:v>
                </c:pt>
                <c:pt idx="114">
                  <c:v>17JAN2018:04:45:00</c:v>
                </c:pt>
                <c:pt idx="115">
                  <c:v>17JAN2018:05:00:00</c:v>
                </c:pt>
                <c:pt idx="116">
                  <c:v>17JAN2018:05:15:00</c:v>
                </c:pt>
                <c:pt idx="117">
                  <c:v>17JAN2018:05:30:00</c:v>
                </c:pt>
                <c:pt idx="118">
                  <c:v>17JAN2018:05:45:00</c:v>
                </c:pt>
                <c:pt idx="119">
                  <c:v>17JAN2018:06:00:00</c:v>
                </c:pt>
                <c:pt idx="120">
                  <c:v>17JAN2018:06:15:00</c:v>
                </c:pt>
                <c:pt idx="121">
                  <c:v>17JAN2018:06:30:00</c:v>
                </c:pt>
                <c:pt idx="122">
                  <c:v>17JAN2018:06:45:00</c:v>
                </c:pt>
                <c:pt idx="123">
                  <c:v>17JAN2018:07:00:00</c:v>
                </c:pt>
                <c:pt idx="124">
                  <c:v>17JAN2018:07:15:00</c:v>
                </c:pt>
                <c:pt idx="125">
                  <c:v>17JAN2018:07:30:00</c:v>
                </c:pt>
                <c:pt idx="126">
                  <c:v>17JAN2018:07:45:00</c:v>
                </c:pt>
                <c:pt idx="127">
                  <c:v>17JAN2018:08:00:00</c:v>
                </c:pt>
                <c:pt idx="128">
                  <c:v>17JAN2018:08:15:00</c:v>
                </c:pt>
                <c:pt idx="129">
                  <c:v>17JAN2018:08:30:00</c:v>
                </c:pt>
                <c:pt idx="130">
                  <c:v>17JAN2018:08:45:00</c:v>
                </c:pt>
                <c:pt idx="131">
                  <c:v>17JAN2018:09:00:00</c:v>
                </c:pt>
                <c:pt idx="132">
                  <c:v>17JAN2018:09:15:00</c:v>
                </c:pt>
                <c:pt idx="133">
                  <c:v>17JAN2018:09:30:00</c:v>
                </c:pt>
                <c:pt idx="134">
                  <c:v>17JAN2018:09:45:00</c:v>
                </c:pt>
                <c:pt idx="135">
                  <c:v>17JAN2018:10:00:00</c:v>
                </c:pt>
                <c:pt idx="136">
                  <c:v>17JAN2018:10:15:00</c:v>
                </c:pt>
                <c:pt idx="137">
                  <c:v>17JAN2018:10:30:00</c:v>
                </c:pt>
                <c:pt idx="138">
                  <c:v>17JAN2018:10:45:00</c:v>
                </c:pt>
                <c:pt idx="139">
                  <c:v>17JAN2018:11:00:00</c:v>
                </c:pt>
                <c:pt idx="140">
                  <c:v>17JAN2018:11:15:00</c:v>
                </c:pt>
                <c:pt idx="141">
                  <c:v>17JAN2018:11:30:00</c:v>
                </c:pt>
                <c:pt idx="142">
                  <c:v>17JAN2018:11:45:00</c:v>
                </c:pt>
                <c:pt idx="143">
                  <c:v>17JAN2018:12:00:00</c:v>
                </c:pt>
                <c:pt idx="144">
                  <c:v>17JAN2018:12:15:00</c:v>
                </c:pt>
                <c:pt idx="145">
                  <c:v>17JAN2018:12:30:00</c:v>
                </c:pt>
                <c:pt idx="146">
                  <c:v>17JAN2018:12:45:00</c:v>
                </c:pt>
                <c:pt idx="147">
                  <c:v>17JAN2018:13:00:00</c:v>
                </c:pt>
                <c:pt idx="148">
                  <c:v>17JAN2018:13:15:00</c:v>
                </c:pt>
                <c:pt idx="149">
                  <c:v>17JAN2018:13:30:00</c:v>
                </c:pt>
                <c:pt idx="150">
                  <c:v>17JAN2018:13:45:00</c:v>
                </c:pt>
                <c:pt idx="151">
                  <c:v>17JAN2018:14:00:00</c:v>
                </c:pt>
                <c:pt idx="152">
                  <c:v>17JAN2018:14:15:00</c:v>
                </c:pt>
                <c:pt idx="153">
                  <c:v>17JAN2018:14:30:00</c:v>
                </c:pt>
                <c:pt idx="154">
                  <c:v>17JAN2018:14:45:00</c:v>
                </c:pt>
                <c:pt idx="155">
                  <c:v>17JAN2018:15:00:00</c:v>
                </c:pt>
                <c:pt idx="156">
                  <c:v>17JAN2018:15:15:00</c:v>
                </c:pt>
                <c:pt idx="157">
                  <c:v>17JAN2018:15:30:00</c:v>
                </c:pt>
                <c:pt idx="158">
                  <c:v>17JAN2018:15:45:00</c:v>
                </c:pt>
                <c:pt idx="159">
                  <c:v>17JAN2018:16:00:00</c:v>
                </c:pt>
                <c:pt idx="160">
                  <c:v>17JAN2018:16:15:00</c:v>
                </c:pt>
                <c:pt idx="161">
                  <c:v>17JAN2018:16:30:00</c:v>
                </c:pt>
                <c:pt idx="162">
                  <c:v>17JAN2018:16:45:00</c:v>
                </c:pt>
                <c:pt idx="163">
                  <c:v>17JAN2018:17:00:00</c:v>
                </c:pt>
                <c:pt idx="164">
                  <c:v>17JAN2018:17:15:00</c:v>
                </c:pt>
                <c:pt idx="165">
                  <c:v>17JAN2018:17:30:00</c:v>
                </c:pt>
                <c:pt idx="166">
                  <c:v>17JAN2018:17:45:00</c:v>
                </c:pt>
                <c:pt idx="167">
                  <c:v>17JAN2018:18:00:00</c:v>
                </c:pt>
                <c:pt idx="168">
                  <c:v>17JAN2018:18:15:00</c:v>
                </c:pt>
                <c:pt idx="169">
                  <c:v>17JAN2018:18:30:00</c:v>
                </c:pt>
                <c:pt idx="170">
                  <c:v>17JAN2018:18:45:00</c:v>
                </c:pt>
                <c:pt idx="171">
                  <c:v>17JAN2018:19:00:00</c:v>
                </c:pt>
                <c:pt idx="172">
                  <c:v>17JAN2018:19:15:00</c:v>
                </c:pt>
                <c:pt idx="173">
                  <c:v>17JAN2018:19:30:00</c:v>
                </c:pt>
                <c:pt idx="174">
                  <c:v>17JAN2018:19:45:00</c:v>
                </c:pt>
                <c:pt idx="175">
                  <c:v>17JAN2018:20:00:00</c:v>
                </c:pt>
                <c:pt idx="176">
                  <c:v>17JAN2018:20:15:00</c:v>
                </c:pt>
                <c:pt idx="177">
                  <c:v>17JAN2018:20:30:00</c:v>
                </c:pt>
                <c:pt idx="178">
                  <c:v>17JAN2018:20:45:00</c:v>
                </c:pt>
                <c:pt idx="179">
                  <c:v>17JAN2018:21:00:00</c:v>
                </c:pt>
                <c:pt idx="180">
                  <c:v>17JAN2018:21:15:00</c:v>
                </c:pt>
                <c:pt idx="181">
                  <c:v>17JAN2018:21:30:00</c:v>
                </c:pt>
                <c:pt idx="182">
                  <c:v>17JAN2018:21:45:00</c:v>
                </c:pt>
                <c:pt idx="183">
                  <c:v>17JAN2018:22:00:00</c:v>
                </c:pt>
                <c:pt idx="184">
                  <c:v>17JAN2018:22:15:00</c:v>
                </c:pt>
                <c:pt idx="185">
                  <c:v>17JAN2018:22:30:00</c:v>
                </c:pt>
                <c:pt idx="186">
                  <c:v>17JAN2018:22:45:00</c:v>
                </c:pt>
                <c:pt idx="187">
                  <c:v>17JAN2018:23:00:00</c:v>
                </c:pt>
                <c:pt idx="188">
                  <c:v>17JAN2018:23:15:00</c:v>
                </c:pt>
                <c:pt idx="189">
                  <c:v>17JAN2018:23:30:00</c:v>
                </c:pt>
                <c:pt idx="190">
                  <c:v>17JAN2018:23:45:00</c:v>
                </c:pt>
                <c:pt idx="191">
                  <c:v>18JAN2018:00:00:00</c:v>
                </c:pt>
                <c:pt idx="192">
                  <c:v>18JAN2018:00:15:00</c:v>
                </c:pt>
                <c:pt idx="193">
                  <c:v>18JAN2018:00:30:00</c:v>
                </c:pt>
                <c:pt idx="194">
                  <c:v>18JAN2018:00:45:00</c:v>
                </c:pt>
                <c:pt idx="195">
                  <c:v>18JAN2018:01:00:00</c:v>
                </c:pt>
                <c:pt idx="196">
                  <c:v>18JAN2018:01:15:00</c:v>
                </c:pt>
                <c:pt idx="197">
                  <c:v>18JAN2018:01:30:00</c:v>
                </c:pt>
                <c:pt idx="198">
                  <c:v>18JAN2018:01:45:00</c:v>
                </c:pt>
                <c:pt idx="199">
                  <c:v>18JAN2018:02:00:00</c:v>
                </c:pt>
                <c:pt idx="200">
                  <c:v>18JAN2018:02:15:00</c:v>
                </c:pt>
                <c:pt idx="201">
                  <c:v>18JAN2018:02:30:00</c:v>
                </c:pt>
                <c:pt idx="202">
                  <c:v>18JAN2018:02:45:00</c:v>
                </c:pt>
                <c:pt idx="203">
                  <c:v>18JAN2018:03:00:00</c:v>
                </c:pt>
                <c:pt idx="204">
                  <c:v>18JAN2018:03:15:00</c:v>
                </c:pt>
                <c:pt idx="205">
                  <c:v>18JAN2018:03:30:00</c:v>
                </c:pt>
                <c:pt idx="206">
                  <c:v>18JAN2018:03:45:00</c:v>
                </c:pt>
                <c:pt idx="207">
                  <c:v>18JAN2018:04:00:00</c:v>
                </c:pt>
                <c:pt idx="208">
                  <c:v>18JAN2018:04:15:00</c:v>
                </c:pt>
                <c:pt idx="209">
                  <c:v>18JAN2018:04:30:00</c:v>
                </c:pt>
                <c:pt idx="210">
                  <c:v>18JAN2018:04:45:00</c:v>
                </c:pt>
                <c:pt idx="211">
                  <c:v>18JAN2018:05:00:00</c:v>
                </c:pt>
                <c:pt idx="212">
                  <c:v>18JAN2018:05:15:00</c:v>
                </c:pt>
                <c:pt idx="213">
                  <c:v>18JAN2018:05:30:00</c:v>
                </c:pt>
                <c:pt idx="214">
                  <c:v>18JAN2018:05:45:00</c:v>
                </c:pt>
                <c:pt idx="215">
                  <c:v>18JAN2018:06:00:00</c:v>
                </c:pt>
                <c:pt idx="216">
                  <c:v>18JAN2018:06:15:00</c:v>
                </c:pt>
                <c:pt idx="217">
                  <c:v>18JAN2018:06:30:00</c:v>
                </c:pt>
                <c:pt idx="218">
                  <c:v>18JAN2018:06:45:00</c:v>
                </c:pt>
                <c:pt idx="219">
                  <c:v>18JAN2018:07:00:00</c:v>
                </c:pt>
                <c:pt idx="220">
                  <c:v>18JAN2018:07:15:00</c:v>
                </c:pt>
                <c:pt idx="221">
                  <c:v>18JAN2018:07:30:00</c:v>
                </c:pt>
                <c:pt idx="222">
                  <c:v>18JAN2018:07:45:00</c:v>
                </c:pt>
                <c:pt idx="223">
                  <c:v>18JAN2018:08:00:00</c:v>
                </c:pt>
                <c:pt idx="224">
                  <c:v>18JAN2018:08:15:00</c:v>
                </c:pt>
                <c:pt idx="225">
                  <c:v>18JAN2018:08:30:00</c:v>
                </c:pt>
                <c:pt idx="226">
                  <c:v>18JAN2018:08:45:00</c:v>
                </c:pt>
                <c:pt idx="227">
                  <c:v>18JAN2018:09:00:00</c:v>
                </c:pt>
                <c:pt idx="228">
                  <c:v>18JAN2018:09:15:00</c:v>
                </c:pt>
                <c:pt idx="229">
                  <c:v>18JAN2018:09:30:00</c:v>
                </c:pt>
                <c:pt idx="230">
                  <c:v>18JAN2018:09:45:00</c:v>
                </c:pt>
                <c:pt idx="231">
                  <c:v>18JAN2018:10:00:00</c:v>
                </c:pt>
                <c:pt idx="232">
                  <c:v>18JAN2018:10:15:00</c:v>
                </c:pt>
                <c:pt idx="233">
                  <c:v>18JAN2018:10:30:00</c:v>
                </c:pt>
                <c:pt idx="234">
                  <c:v>18JAN2018:10:45:00</c:v>
                </c:pt>
                <c:pt idx="235">
                  <c:v>18JAN2018:11:00:00</c:v>
                </c:pt>
                <c:pt idx="236">
                  <c:v>18JAN2018:11:15:00</c:v>
                </c:pt>
                <c:pt idx="237">
                  <c:v>18JAN2018:11:30:00</c:v>
                </c:pt>
                <c:pt idx="238">
                  <c:v>18JAN2018:11:45:00</c:v>
                </c:pt>
                <c:pt idx="239">
                  <c:v>18JAN2018:12:00:00</c:v>
                </c:pt>
                <c:pt idx="240">
                  <c:v>18JAN2018:12:15:00</c:v>
                </c:pt>
                <c:pt idx="241">
                  <c:v>18JAN2018:12:30:00</c:v>
                </c:pt>
                <c:pt idx="242">
                  <c:v>18JAN2018:12:45:00</c:v>
                </c:pt>
                <c:pt idx="243">
                  <c:v>18JAN2018:13:00:00</c:v>
                </c:pt>
                <c:pt idx="244">
                  <c:v>18JAN2018:13:15:00</c:v>
                </c:pt>
                <c:pt idx="245">
                  <c:v>18JAN2018:13:30:00</c:v>
                </c:pt>
                <c:pt idx="246">
                  <c:v>18JAN2018:13:45:00</c:v>
                </c:pt>
                <c:pt idx="247">
                  <c:v>18JAN2018:14:00:00</c:v>
                </c:pt>
                <c:pt idx="248">
                  <c:v>18JAN2018:14:15:00</c:v>
                </c:pt>
                <c:pt idx="249">
                  <c:v>18JAN2018:14:30:00</c:v>
                </c:pt>
                <c:pt idx="250">
                  <c:v>18JAN2018:14:45:00</c:v>
                </c:pt>
                <c:pt idx="251">
                  <c:v>18JAN2018:15:00:00</c:v>
                </c:pt>
                <c:pt idx="252">
                  <c:v>18JAN2018:15:15:00</c:v>
                </c:pt>
                <c:pt idx="253">
                  <c:v>18JAN2018:15:30:00</c:v>
                </c:pt>
                <c:pt idx="254">
                  <c:v>18JAN2018:15:45:00</c:v>
                </c:pt>
                <c:pt idx="255">
                  <c:v>18JAN2018:16:00:00</c:v>
                </c:pt>
                <c:pt idx="256">
                  <c:v>18JAN2018:16:15:00</c:v>
                </c:pt>
                <c:pt idx="257">
                  <c:v>18JAN2018:16:30:00</c:v>
                </c:pt>
                <c:pt idx="258">
                  <c:v>18JAN2018:16:45:00</c:v>
                </c:pt>
                <c:pt idx="259">
                  <c:v>18JAN2018:17:00:00</c:v>
                </c:pt>
                <c:pt idx="260">
                  <c:v>18JAN2018:17:15:00</c:v>
                </c:pt>
                <c:pt idx="261">
                  <c:v>18JAN2018:17:30:00</c:v>
                </c:pt>
                <c:pt idx="262">
                  <c:v>18JAN2018:17:45:00</c:v>
                </c:pt>
                <c:pt idx="263">
                  <c:v>18JAN2018:18:00:00</c:v>
                </c:pt>
                <c:pt idx="264">
                  <c:v>18JAN2018:18:15:00</c:v>
                </c:pt>
                <c:pt idx="265">
                  <c:v>18JAN2018:18:30:00</c:v>
                </c:pt>
                <c:pt idx="266">
                  <c:v>18JAN2018:18:45:00</c:v>
                </c:pt>
                <c:pt idx="267">
                  <c:v>18JAN2018:19:00:00</c:v>
                </c:pt>
                <c:pt idx="268">
                  <c:v>18JAN2018:19:15:00</c:v>
                </c:pt>
                <c:pt idx="269">
                  <c:v>18JAN2018:19:30:00</c:v>
                </c:pt>
                <c:pt idx="270">
                  <c:v>18JAN2018:19:45:00</c:v>
                </c:pt>
                <c:pt idx="271">
                  <c:v>18JAN2018:20:00:00</c:v>
                </c:pt>
                <c:pt idx="272">
                  <c:v>18JAN2018:20:15:00</c:v>
                </c:pt>
                <c:pt idx="273">
                  <c:v>18JAN2018:20:30:00</c:v>
                </c:pt>
                <c:pt idx="274">
                  <c:v>18JAN2018:20:45:00</c:v>
                </c:pt>
                <c:pt idx="275">
                  <c:v>18JAN2018:21:00:00</c:v>
                </c:pt>
                <c:pt idx="276">
                  <c:v>18JAN2018:21:15:00</c:v>
                </c:pt>
                <c:pt idx="277">
                  <c:v>18JAN2018:21:30:00</c:v>
                </c:pt>
                <c:pt idx="278">
                  <c:v>18JAN2018:21:45:00</c:v>
                </c:pt>
                <c:pt idx="279">
                  <c:v>18JAN2018:22:00:00</c:v>
                </c:pt>
                <c:pt idx="280">
                  <c:v>18JAN2018:22:15:00</c:v>
                </c:pt>
                <c:pt idx="281">
                  <c:v>18JAN2018:22:30:00</c:v>
                </c:pt>
                <c:pt idx="282">
                  <c:v>18JAN2018:22:45:00</c:v>
                </c:pt>
                <c:pt idx="283">
                  <c:v>18JAN2018:23:00:00</c:v>
                </c:pt>
                <c:pt idx="284">
                  <c:v>18JAN2018:23:15:00</c:v>
                </c:pt>
                <c:pt idx="285">
                  <c:v>18JAN2018:23:30:00</c:v>
                </c:pt>
                <c:pt idx="286">
                  <c:v>18JAN2018:23:45:00</c:v>
                </c:pt>
                <c:pt idx="287">
                  <c:v>19JAN2018:00:00:00</c:v>
                </c:pt>
              </c:strCache>
            </c:strRef>
          </c:cat>
          <c:val>
            <c:numRef>
              <c:f>Sheet1!$E$2:$E$289</c:f>
              <c:numCache>
                <c:formatCode>General</c:formatCode>
                <c:ptCount val="288"/>
                <c:pt idx="0">
                  <c:v>0.09</c:v>
                </c:pt>
                <c:pt idx="1">
                  <c:v>2.0299999999999998</c:v>
                </c:pt>
                <c:pt idx="2">
                  <c:v>14.98</c:v>
                </c:pt>
                <c:pt idx="3">
                  <c:v>15.49</c:v>
                </c:pt>
                <c:pt idx="4">
                  <c:v>14.96</c:v>
                </c:pt>
                <c:pt idx="5">
                  <c:v>10.91</c:v>
                </c:pt>
                <c:pt idx="6">
                  <c:v>15.06</c:v>
                </c:pt>
                <c:pt idx="7">
                  <c:v>15.99</c:v>
                </c:pt>
                <c:pt idx="8">
                  <c:v>15.9</c:v>
                </c:pt>
                <c:pt idx="9">
                  <c:v>16.82</c:v>
                </c:pt>
                <c:pt idx="10">
                  <c:v>16.760000000000002</c:v>
                </c:pt>
                <c:pt idx="11">
                  <c:v>17.57</c:v>
                </c:pt>
                <c:pt idx="12">
                  <c:v>17.34</c:v>
                </c:pt>
                <c:pt idx="13">
                  <c:v>17.75</c:v>
                </c:pt>
                <c:pt idx="14">
                  <c:v>17.940000000000001</c:v>
                </c:pt>
                <c:pt idx="15">
                  <c:v>17.920000000000002</c:v>
                </c:pt>
                <c:pt idx="16">
                  <c:v>18.04</c:v>
                </c:pt>
                <c:pt idx="17">
                  <c:v>17.84</c:v>
                </c:pt>
                <c:pt idx="18">
                  <c:v>17.95</c:v>
                </c:pt>
                <c:pt idx="19">
                  <c:v>18.21</c:v>
                </c:pt>
                <c:pt idx="20">
                  <c:v>18.52</c:v>
                </c:pt>
                <c:pt idx="21">
                  <c:v>19.239999999999998</c:v>
                </c:pt>
                <c:pt idx="22">
                  <c:v>20.46</c:v>
                </c:pt>
                <c:pt idx="23">
                  <c:v>21.58</c:v>
                </c:pt>
                <c:pt idx="24">
                  <c:v>22.33</c:v>
                </c:pt>
                <c:pt idx="25">
                  <c:v>24.8</c:v>
                </c:pt>
                <c:pt idx="26">
                  <c:v>27.17</c:v>
                </c:pt>
                <c:pt idx="27">
                  <c:v>27.76</c:v>
                </c:pt>
                <c:pt idx="28">
                  <c:v>28.37</c:v>
                </c:pt>
                <c:pt idx="29">
                  <c:v>28.78</c:v>
                </c:pt>
                <c:pt idx="30">
                  <c:v>30.06</c:v>
                </c:pt>
                <c:pt idx="31">
                  <c:v>31.29</c:v>
                </c:pt>
                <c:pt idx="32">
                  <c:v>31.6</c:v>
                </c:pt>
                <c:pt idx="33">
                  <c:v>32.67</c:v>
                </c:pt>
                <c:pt idx="34">
                  <c:v>41.84</c:v>
                </c:pt>
                <c:pt idx="35">
                  <c:v>38.71</c:v>
                </c:pt>
                <c:pt idx="36">
                  <c:v>39.39</c:v>
                </c:pt>
                <c:pt idx="37">
                  <c:v>39.14</c:v>
                </c:pt>
                <c:pt idx="38">
                  <c:v>40.06</c:v>
                </c:pt>
                <c:pt idx="39">
                  <c:v>43.81</c:v>
                </c:pt>
                <c:pt idx="40">
                  <c:v>53.15</c:v>
                </c:pt>
                <c:pt idx="41">
                  <c:v>64.790000000000006</c:v>
                </c:pt>
                <c:pt idx="42">
                  <c:v>75.69</c:v>
                </c:pt>
                <c:pt idx="43">
                  <c:v>79.900000000000006</c:v>
                </c:pt>
                <c:pt idx="44">
                  <c:v>69.48</c:v>
                </c:pt>
                <c:pt idx="45">
                  <c:v>59.47</c:v>
                </c:pt>
                <c:pt idx="46">
                  <c:v>51.27</c:v>
                </c:pt>
                <c:pt idx="47">
                  <c:v>58.29</c:v>
                </c:pt>
                <c:pt idx="48">
                  <c:v>478.27</c:v>
                </c:pt>
                <c:pt idx="49">
                  <c:v>176.23</c:v>
                </c:pt>
                <c:pt idx="50">
                  <c:v>78.97</c:v>
                </c:pt>
                <c:pt idx="51">
                  <c:v>65.39</c:v>
                </c:pt>
                <c:pt idx="52">
                  <c:v>64.14</c:v>
                </c:pt>
                <c:pt idx="53">
                  <c:v>62.39</c:v>
                </c:pt>
                <c:pt idx="54">
                  <c:v>45.2</c:v>
                </c:pt>
                <c:pt idx="55">
                  <c:v>46.36</c:v>
                </c:pt>
                <c:pt idx="56">
                  <c:v>40.630000000000003</c:v>
                </c:pt>
                <c:pt idx="57">
                  <c:v>40.42</c:v>
                </c:pt>
                <c:pt idx="58">
                  <c:v>41.53</c:v>
                </c:pt>
                <c:pt idx="59">
                  <c:v>46.05</c:v>
                </c:pt>
                <c:pt idx="60">
                  <c:v>54.69</c:v>
                </c:pt>
                <c:pt idx="61">
                  <c:v>42.38</c:v>
                </c:pt>
                <c:pt idx="62">
                  <c:v>33.700000000000003</c:v>
                </c:pt>
                <c:pt idx="63">
                  <c:v>29.54</c:v>
                </c:pt>
                <c:pt idx="64">
                  <c:v>31.07</c:v>
                </c:pt>
                <c:pt idx="65">
                  <c:v>38.369999999999997</c:v>
                </c:pt>
                <c:pt idx="66">
                  <c:v>40.159999999999997</c:v>
                </c:pt>
                <c:pt idx="67">
                  <c:v>55.42</c:v>
                </c:pt>
                <c:pt idx="68">
                  <c:v>55.93</c:v>
                </c:pt>
                <c:pt idx="69">
                  <c:v>70.12</c:v>
                </c:pt>
                <c:pt idx="70">
                  <c:v>542.75</c:v>
                </c:pt>
                <c:pt idx="71">
                  <c:v>979.7</c:v>
                </c:pt>
                <c:pt idx="72">
                  <c:v>698.5</c:v>
                </c:pt>
                <c:pt idx="73">
                  <c:v>962.35</c:v>
                </c:pt>
                <c:pt idx="74">
                  <c:v>706</c:v>
                </c:pt>
                <c:pt idx="75">
                  <c:v>312.02999999999997</c:v>
                </c:pt>
                <c:pt idx="76">
                  <c:v>184.53</c:v>
                </c:pt>
                <c:pt idx="77">
                  <c:v>187.18</c:v>
                </c:pt>
                <c:pt idx="78">
                  <c:v>277.99</c:v>
                </c:pt>
                <c:pt idx="79">
                  <c:v>251.06</c:v>
                </c:pt>
                <c:pt idx="80">
                  <c:v>323.86</c:v>
                </c:pt>
                <c:pt idx="81">
                  <c:v>281.82</c:v>
                </c:pt>
                <c:pt idx="82">
                  <c:v>216.92</c:v>
                </c:pt>
                <c:pt idx="83">
                  <c:v>117.06</c:v>
                </c:pt>
                <c:pt idx="84">
                  <c:v>112.49</c:v>
                </c:pt>
                <c:pt idx="85">
                  <c:v>155.61000000000001</c:v>
                </c:pt>
                <c:pt idx="86">
                  <c:v>46.24</c:v>
                </c:pt>
                <c:pt idx="87">
                  <c:v>45.69</c:v>
                </c:pt>
                <c:pt idx="88">
                  <c:v>42.1</c:v>
                </c:pt>
                <c:pt idx="89">
                  <c:v>41.88</c:v>
                </c:pt>
                <c:pt idx="90">
                  <c:v>40.72</c:v>
                </c:pt>
                <c:pt idx="91">
                  <c:v>40.22</c:v>
                </c:pt>
                <c:pt idx="92">
                  <c:v>40.159999999999997</c:v>
                </c:pt>
                <c:pt idx="93">
                  <c:v>40.82</c:v>
                </c:pt>
                <c:pt idx="94">
                  <c:v>39.72</c:v>
                </c:pt>
                <c:pt idx="95">
                  <c:v>39.020000000000003</c:v>
                </c:pt>
                <c:pt idx="96">
                  <c:v>47.21</c:v>
                </c:pt>
                <c:pt idx="97">
                  <c:v>47.94</c:v>
                </c:pt>
                <c:pt idx="98">
                  <c:v>47.94</c:v>
                </c:pt>
                <c:pt idx="99">
                  <c:v>47.2</c:v>
                </c:pt>
                <c:pt idx="100">
                  <c:v>45.09</c:v>
                </c:pt>
                <c:pt idx="101">
                  <c:v>44.68</c:v>
                </c:pt>
                <c:pt idx="102">
                  <c:v>44.49</c:v>
                </c:pt>
                <c:pt idx="103">
                  <c:v>44.46</c:v>
                </c:pt>
                <c:pt idx="104">
                  <c:v>44.67</c:v>
                </c:pt>
                <c:pt idx="105">
                  <c:v>45.22</c:v>
                </c:pt>
                <c:pt idx="106">
                  <c:v>45.63</c:v>
                </c:pt>
                <c:pt idx="107">
                  <c:v>45.6</c:v>
                </c:pt>
                <c:pt idx="108">
                  <c:v>45.66</c:v>
                </c:pt>
                <c:pt idx="109">
                  <c:v>45.81</c:v>
                </c:pt>
                <c:pt idx="110">
                  <c:v>46.09</c:v>
                </c:pt>
                <c:pt idx="111">
                  <c:v>48.39</c:v>
                </c:pt>
                <c:pt idx="112">
                  <c:v>50.06</c:v>
                </c:pt>
                <c:pt idx="113">
                  <c:v>51.94</c:v>
                </c:pt>
                <c:pt idx="114">
                  <c:v>53.14</c:v>
                </c:pt>
                <c:pt idx="115">
                  <c:v>57.64</c:v>
                </c:pt>
                <c:pt idx="116">
                  <c:v>59.42</c:v>
                </c:pt>
                <c:pt idx="117">
                  <c:v>58.23</c:v>
                </c:pt>
                <c:pt idx="118">
                  <c:v>58.47</c:v>
                </c:pt>
                <c:pt idx="119">
                  <c:v>64.2</c:v>
                </c:pt>
                <c:pt idx="120">
                  <c:v>100.11</c:v>
                </c:pt>
                <c:pt idx="121">
                  <c:v>160.75</c:v>
                </c:pt>
                <c:pt idx="122">
                  <c:v>195.49</c:v>
                </c:pt>
                <c:pt idx="123">
                  <c:v>2289.04</c:v>
                </c:pt>
                <c:pt idx="124">
                  <c:v>816.09</c:v>
                </c:pt>
                <c:pt idx="125">
                  <c:v>715.02</c:v>
                </c:pt>
                <c:pt idx="126">
                  <c:v>372.3</c:v>
                </c:pt>
                <c:pt idx="127">
                  <c:v>276.42</c:v>
                </c:pt>
                <c:pt idx="128">
                  <c:v>198.03</c:v>
                </c:pt>
                <c:pt idx="129">
                  <c:v>303.43</c:v>
                </c:pt>
                <c:pt idx="130">
                  <c:v>169.03</c:v>
                </c:pt>
                <c:pt idx="131">
                  <c:v>114.74</c:v>
                </c:pt>
                <c:pt idx="132">
                  <c:v>128.79</c:v>
                </c:pt>
                <c:pt idx="133">
                  <c:v>146.74</c:v>
                </c:pt>
                <c:pt idx="134">
                  <c:v>131.66999999999999</c:v>
                </c:pt>
                <c:pt idx="135">
                  <c:v>112.3</c:v>
                </c:pt>
                <c:pt idx="136">
                  <c:v>97.94</c:v>
                </c:pt>
                <c:pt idx="137">
                  <c:v>93.95</c:v>
                </c:pt>
                <c:pt idx="138">
                  <c:v>83.55</c:v>
                </c:pt>
                <c:pt idx="139">
                  <c:v>81.41</c:v>
                </c:pt>
                <c:pt idx="140">
                  <c:v>65.44</c:v>
                </c:pt>
                <c:pt idx="141">
                  <c:v>57.04</c:v>
                </c:pt>
                <c:pt idx="142">
                  <c:v>54</c:v>
                </c:pt>
                <c:pt idx="143">
                  <c:v>50.75</c:v>
                </c:pt>
                <c:pt idx="144">
                  <c:v>52.36</c:v>
                </c:pt>
                <c:pt idx="145">
                  <c:v>47.4</c:v>
                </c:pt>
                <c:pt idx="146">
                  <c:v>52.49</c:v>
                </c:pt>
                <c:pt idx="147">
                  <c:v>59.8</c:v>
                </c:pt>
                <c:pt idx="148">
                  <c:v>64.239999999999995</c:v>
                </c:pt>
                <c:pt idx="149">
                  <c:v>61.81</c:v>
                </c:pt>
                <c:pt idx="150">
                  <c:v>54.94</c:v>
                </c:pt>
                <c:pt idx="151">
                  <c:v>46.29</c:v>
                </c:pt>
                <c:pt idx="152">
                  <c:v>50.02</c:v>
                </c:pt>
                <c:pt idx="153">
                  <c:v>50.99</c:v>
                </c:pt>
                <c:pt idx="154">
                  <c:v>48.95</c:v>
                </c:pt>
                <c:pt idx="155">
                  <c:v>49.23</c:v>
                </c:pt>
                <c:pt idx="156">
                  <c:v>45.99</c:v>
                </c:pt>
                <c:pt idx="157">
                  <c:v>52.3</c:v>
                </c:pt>
                <c:pt idx="158">
                  <c:v>50.13</c:v>
                </c:pt>
                <c:pt idx="159">
                  <c:v>49.37</c:v>
                </c:pt>
                <c:pt idx="160">
                  <c:v>45.26</c:v>
                </c:pt>
                <c:pt idx="161">
                  <c:v>42.95</c:v>
                </c:pt>
                <c:pt idx="162">
                  <c:v>49.39</c:v>
                </c:pt>
                <c:pt idx="163">
                  <c:v>48.23</c:v>
                </c:pt>
                <c:pt idx="164">
                  <c:v>49.74</c:v>
                </c:pt>
                <c:pt idx="165">
                  <c:v>58.99</c:v>
                </c:pt>
                <c:pt idx="166">
                  <c:v>57.02</c:v>
                </c:pt>
                <c:pt idx="167">
                  <c:v>71.84</c:v>
                </c:pt>
                <c:pt idx="168">
                  <c:v>71.489999999999995</c:v>
                </c:pt>
                <c:pt idx="169">
                  <c:v>68.91</c:v>
                </c:pt>
                <c:pt idx="170">
                  <c:v>71.040000000000006</c:v>
                </c:pt>
                <c:pt idx="171">
                  <c:v>70.430000000000007</c:v>
                </c:pt>
                <c:pt idx="172">
                  <c:v>64.58</c:v>
                </c:pt>
                <c:pt idx="173">
                  <c:v>68.33</c:v>
                </c:pt>
                <c:pt idx="174">
                  <c:v>85.68</c:v>
                </c:pt>
                <c:pt idx="175">
                  <c:v>77.819999999999993</c:v>
                </c:pt>
                <c:pt idx="176">
                  <c:v>84.94</c:v>
                </c:pt>
                <c:pt idx="177">
                  <c:v>75.53</c:v>
                </c:pt>
                <c:pt idx="178">
                  <c:v>63.92</c:v>
                </c:pt>
                <c:pt idx="179">
                  <c:v>61.92</c:v>
                </c:pt>
                <c:pt idx="180">
                  <c:v>54.45</c:v>
                </c:pt>
                <c:pt idx="181">
                  <c:v>56.99</c:v>
                </c:pt>
                <c:pt idx="182">
                  <c:v>59.79</c:v>
                </c:pt>
                <c:pt idx="183">
                  <c:v>54.93</c:v>
                </c:pt>
                <c:pt idx="184">
                  <c:v>58.37</c:v>
                </c:pt>
                <c:pt idx="185">
                  <c:v>53.75</c:v>
                </c:pt>
                <c:pt idx="186">
                  <c:v>47.14</c:v>
                </c:pt>
                <c:pt idx="187">
                  <c:v>56.86</c:v>
                </c:pt>
                <c:pt idx="188">
                  <c:v>45.96</c:v>
                </c:pt>
                <c:pt idx="189">
                  <c:v>38.340000000000003</c:v>
                </c:pt>
                <c:pt idx="190">
                  <c:v>32.28</c:v>
                </c:pt>
                <c:pt idx="191">
                  <c:v>31.11</c:v>
                </c:pt>
                <c:pt idx="192">
                  <c:v>26.7</c:v>
                </c:pt>
                <c:pt idx="193">
                  <c:v>28.39</c:v>
                </c:pt>
                <c:pt idx="194">
                  <c:v>28.24</c:v>
                </c:pt>
                <c:pt idx="195">
                  <c:v>27.25</c:v>
                </c:pt>
                <c:pt idx="196">
                  <c:v>26.83</c:v>
                </c:pt>
                <c:pt idx="197">
                  <c:v>25.72</c:v>
                </c:pt>
                <c:pt idx="198">
                  <c:v>25.94</c:v>
                </c:pt>
                <c:pt idx="199">
                  <c:v>27.55</c:v>
                </c:pt>
                <c:pt idx="200">
                  <c:v>37.69</c:v>
                </c:pt>
                <c:pt idx="201">
                  <c:v>39.65</c:v>
                </c:pt>
                <c:pt idx="202">
                  <c:v>39.78</c:v>
                </c:pt>
                <c:pt idx="203">
                  <c:v>39.65</c:v>
                </c:pt>
                <c:pt idx="204">
                  <c:v>37.31</c:v>
                </c:pt>
                <c:pt idx="205">
                  <c:v>37.51</c:v>
                </c:pt>
                <c:pt idx="206">
                  <c:v>39.54</c:v>
                </c:pt>
                <c:pt idx="207">
                  <c:v>39.76</c:v>
                </c:pt>
                <c:pt idx="208">
                  <c:v>37.01</c:v>
                </c:pt>
                <c:pt idx="209">
                  <c:v>37.15</c:v>
                </c:pt>
                <c:pt idx="210">
                  <c:v>36.549999999999997</c:v>
                </c:pt>
                <c:pt idx="211">
                  <c:v>36.75</c:v>
                </c:pt>
                <c:pt idx="212">
                  <c:v>37.33</c:v>
                </c:pt>
                <c:pt idx="213">
                  <c:v>43.97</c:v>
                </c:pt>
                <c:pt idx="214">
                  <c:v>47.53</c:v>
                </c:pt>
                <c:pt idx="215">
                  <c:v>54.35</c:v>
                </c:pt>
                <c:pt idx="216">
                  <c:v>66.87</c:v>
                </c:pt>
                <c:pt idx="217">
                  <c:v>69</c:v>
                </c:pt>
                <c:pt idx="218">
                  <c:v>73.56</c:v>
                </c:pt>
                <c:pt idx="219">
                  <c:v>74.709999999999994</c:v>
                </c:pt>
                <c:pt idx="220">
                  <c:v>74.45</c:v>
                </c:pt>
                <c:pt idx="221">
                  <c:v>73.22</c:v>
                </c:pt>
                <c:pt idx="222">
                  <c:v>66.52</c:v>
                </c:pt>
                <c:pt idx="223">
                  <c:v>61.53</c:v>
                </c:pt>
                <c:pt idx="224">
                  <c:v>62.24</c:v>
                </c:pt>
                <c:pt idx="225">
                  <c:v>61.69</c:v>
                </c:pt>
                <c:pt idx="226">
                  <c:v>60.34</c:v>
                </c:pt>
                <c:pt idx="227">
                  <c:v>60.82</c:v>
                </c:pt>
                <c:pt idx="228">
                  <c:v>70.3</c:v>
                </c:pt>
                <c:pt idx="229">
                  <c:v>76.42</c:v>
                </c:pt>
                <c:pt idx="230">
                  <c:v>72.08</c:v>
                </c:pt>
                <c:pt idx="231">
                  <c:v>68.36</c:v>
                </c:pt>
                <c:pt idx="232">
                  <c:v>77.17</c:v>
                </c:pt>
                <c:pt idx="233">
                  <c:v>76.58</c:v>
                </c:pt>
                <c:pt idx="234">
                  <c:v>70.41</c:v>
                </c:pt>
                <c:pt idx="235">
                  <c:v>84.38</c:v>
                </c:pt>
                <c:pt idx="236">
                  <c:v>71.53</c:v>
                </c:pt>
                <c:pt idx="237">
                  <c:v>72.790000000000006</c:v>
                </c:pt>
                <c:pt idx="238">
                  <c:v>69.61</c:v>
                </c:pt>
                <c:pt idx="239">
                  <c:v>61.18</c:v>
                </c:pt>
                <c:pt idx="240">
                  <c:v>62.91</c:v>
                </c:pt>
                <c:pt idx="241">
                  <c:v>65.010000000000005</c:v>
                </c:pt>
                <c:pt idx="242">
                  <c:v>53.5</c:v>
                </c:pt>
                <c:pt idx="243">
                  <c:v>56.92</c:v>
                </c:pt>
                <c:pt idx="244">
                  <c:v>57.35</c:v>
                </c:pt>
                <c:pt idx="245">
                  <c:v>63.1</c:v>
                </c:pt>
                <c:pt idx="246">
                  <c:v>57.24</c:v>
                </c:pt>
                <c:pt idx="247">
                  <c:v>54.48</c:v>
                </c:pt>
                <c:pt idx="248">
                  <c:v>51.05</c:v>
                </c:pt>
                <c:pt idx="249">
                  <c:v>47.22</c:v>
                </c:pt>
                <c:pt idx="250">
                  <c:v>45.8</c:v>
                </c:pt>
                <c:pt idx="251">
                  <c:v>43.8</c:v>
                </c:pt>
                <c:pt idx="252">
                  <c:v>49.77</c:v>
                </c:pt>
                <c:pt idx="253">
                  <c:v>51.66</c:v>
                </c:pt>
                <c:pt idx="254">
                  <c:v>53.72</c:v>
                </c:pt>
                <c:pt idx="255">
                  <c:v>53.3</c:v>
                </c:pt>
                <c:pt idx="256">
                  <c:v>52.23</c:v>
                </c:pt>
                <c:pt idx="257">
                  <c:v>56.18</c:v>
                </c:pt>
                <c:pt idx="258">
                  <c:v>60.52</c:v>
                </c:pt>
                <c:pt idx="259">
                  <c:v>63.52</c:v>
                </c:pt>
                <c:pt idx="260">
                  <c:v>53.17</c:v>
                </c:pt>
                <c:pt idx="261">
                  <c:v>68</c:v>
                </c:pt>
                <c:pt idx="262">
                  <c:v>73.86</c:v>
                </c:pt>
                <c:pt idx="263">
                  <c:v>94.17</c:v>
                </c:pt>
                <c:pt idx="264">
                  <c:v>483.2</c:v>
                </c:pt>
                <c:pt idx="265">
                  <c:v>91.01</c:v>
                </c:pt>
                <c:pt idx="266">
                  <c:v>90.2</c:v>
                </c:pt>
                <c:pt idx="267">
                  <c:v>76.680000000000007</c:v>
                </c:pt>
                <c:pt idx="268">
                  <c:v>63.99</c:v>
                </c:pt>
                <c:pt idx="269">
                  <c:v>63.71</c:v>
                </c:pt>
                <c:pt idx="270">
                  <c:v>76.040000000000006</c:v>
                </c:pt>
                <c:pt idx="271">
                  <c:v>62.08</c:v>
                </c:pt>
                <c:pt idx="272">
                  <c:v>57.83</c:v>
                </c:pt>
                <c:pt idx="273">
                  <c:v>61.47</c:v>
                </c:pt>
                <c:pt idx="274">
                  <c:v>51.95</c:v>
                </c:pt>
                <c:pt idx="275">
                  <c:v>50.21</c:v>
                </c:pt>
                <c:pt idx="276">
                  <c:v>51.87</c:v>
                </c:pt>
                <c:pt idx="277">
                  <c:v>48.01</c:v>
                </c:pt>
                <c:pt idx="278">
                  <c:v>49.16</c:v>
                </c:pt>
                <c:pt idx="279">
                  <c:v>40.25</c:v>
                </c:pt>
                <c:pt idx="280">
                  <c:v>39.6</c:v>
                </c:pt>
                <c:pt idx="281">
                  <c:v>34.979999999999997</c:v>
                </c:pt>
                <c:pt idx="282">
                  <c:v>27.14</c:v>
                </c:pt>
                <c:pt idx="283">
                  <c:v>21.47</c:v>
                </c:pt>
                <c:pt idx="284">
                  <c:v>27.06</c:v>
                </c:pt>
                <c:pt idx="285">
                  <c:v>32.479999999999997</c:v>
                </c:pt>
                <c:pt idx="286">
                  <c:v>25.15</c:v>
                </c:pt>
                <c:pt idx="287">
                  <c:v>24.66</c:v>
                </c:pt>
              </c:numCache>
            </c:numRef>
          </c:val>
          <c:smooth val="0"/>
        </c:ser>
        <c:dLbls>
          <c:showLegendKey val="0"/>
          <c:showVal val="0"/>
          <c:showCatName val="0"/>
          <c:showSerName val="0"/>
          <c:showPercent val="0"/>
          <c:showBubbleSize val="0"/>
        </c:dLbls>
        <c:smooth val="0"/>
        <c:axId val="237219776"/>
        <c:axId val="237220168"/>
      </c:lineChart>
      <c:catAx>
        <c:axId val="2372197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7220168"/>
        <c:crosses val="autoZero"/>
        <c:auto val="1"/>
        <c:lblAlgn val="ctr"/>
        <c:lblOffset val="1"/>
        <c:tickLblSkip val="24"/>
        <c:tickMarkSkip val="10"/>
        <c:noMultiLvlLbl val="0"/>
      </c:catAx>
      <c:valAx>
        <c:axId val="237220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72197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RENA</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Sheet1!$C$1</c:f>
              <c:strCache>
                <c:ptCount val="1"/>
                <c:pt idx="0">
                  <c:v>TOTAL</c:v>
                </c:pt>
              </c:strCache>
            </c:strRef>
          </c:tx>
          <c:spPr>
            <a:ln w="28575" cap="rnd">
              <a:solidFill>
                <a:srgbClr val="FFC000"/>
              </a:solidFill>
              <a:round/>
            </a:ln>
            <a:effectLst/>
          </c:spPr>
          <c:marker>
            <c:symbol val="none"/>
          </c:marker>
          <c:cat>
            <c:numRef>
              <c:f>Sheet1!$B$2:$B$37</c:f>
              <c:numCache>
                <c:formatCode>m/d/yyyy</c:formatCode>
                <c:ptCount val="36"/>
                <c:pt idx="0">
                  <c:v>43132</c:v>
                </c:pt>
                <c:pt idx="1">
                  <c:v>43133</c:v>
                </c:pt>
                <c:pt idx="2">
                  <c:v>43134</c:v>
                </c:pt>
                <c:pt idx="3">
                  <c:v>43135</c:v>
                </c:pt>
                <c:pt idx="4">
                  <c:v>43136</c:v>
                </c:pt>
                <c:pt idx="5">
                  <c:v>43137</c:v>
                </c:pt>
                <c:pt idx="6">
                  <c:v>43138</c:v>
                </c:pt>
                <c:pt idx="7">
                  <c:v>43139</c:v>
                </c:pt>
                <c:pt idx="8">
                  <c:v>43140</c:v>
                </c:pt>
                <c:pt idx="9">
                  <c:v>43141</c:v>
                </c:pt>
                <c:pt idx="10">
                  <c:v>43142</c:v>
                </c:pt>
                <c:pt idx="11">
                  <c:v>43143</c:v>
                </c:pt>
                <c:pt idx="12">
                  <c:v>43144</c:v>
                </c:pt>
                <c:pt idx="13">
                  <c:v>43145</c:v>
                </c:pt>
                <c:pt idx="14">
                  <c:v>43146</c:v>
                </c:pt>
                <c:pt idx="15">
                  <c:v>43147</c:v>
                </c:pt>
                <c:pt idx="16">
                  <c:v>43148</c:v>
                </c:pt>
                <c:pt idx="17">
                  <c:v>43149</c:v>
                </c:pt>
                <c:pt idx="18">
                  <c:v>43150</c:v>
                </c:pt>
                <c:pt idx="19">
                  <c:v>43151</c:v>
                </c:pt>
                <c:pt idx="20">
                  <c:v>43152</c:v>
                </c:pt>
                <c:pt idx="21">
                  <c:v>43153</c:v>
                </c:pt>
                <c:pt idx="22">
                  <c:v>43154</c:v>
                </c:pt>
                <c:pt idx="23">
                  <c:v>43155</c:v>
                </c:pt>
                <c:pt idx="24">
                  <c:v>43156</c:v>
                </c:pt>
                <c:pt idx="25">
                  <c:v>43157</c:v>
                </c:pt>
                <c:pt idx="26">
                  <c:v>43158</c:v>
                </c:pt>
                <c:pt idx="27">
                  <c:v>43159</c:v>
                </c:pt>
                <c:pt idx="28">
                  <c:v>43160</c:v>
                </c:pt>
                <c:pt idx="29">
                  <c:v>43161</c:v>
                </c:pt>
                <c:pt idx="30">
                  <c:v>43162</c:v>
                </c:pt>
                <c:pt idx="31">
                  <c:v>43163</c:v>
                </c:pt>
                <c:pt idx="32">
                  <c:v>43164</c:v>
                </c:pt>
                <c:pt idx="33">
                  <c:v>43165</c:v>
                </c:pt>
                <c:pt idx="34">
                  <c:v>43166</c:v>
                </c:pt>
                <c:pt idx="35">
                  <c:v>43167</c:v>
                </c:pt>
              </c:numCache>
            </c:numRef>
          </c:cat>
          <c:val>
            <c:numRef>
              <c:f>Sheet1!$C$2:$C$37</c:f>
              <c:numCache>
                <c:formatCode>General</c:formatCode>
                <c:ptCount val="36"/>
                <c:pt idx="0">
                  <c:v>-21525.59</c:v>
                </c:pt>
                <c:pt idx="1">
                  <c:v>40463.120000000003</c:v>
                </c:pt>
                <c:pt idx="2">
                  <c:v>84630.66</c:v>
                </c:pt>
                <c:pt idx="3">
                  <c:v>2426.23</c:v>
                </c:pt>
                <c:pt idx="4">
                  <c:v>372906.28</c:v>
                </c:pt>
                <c:pt idx="5">
                  <c:v>-22332.28</c:v>
                </c:pt>
                <c:pt idx="6">
                  <c:v>-9930.77</c:v>
                </c:pt>
                <c:pt idx="7">
                  <c:v>47515.47</c:v>
                </c:pt>
                <c:pt idx="8">
                  <c:v>208697.35</c:v>
                </c:pt>
                <c:pt idx="9">
                  <c:v>35270.49</c:v>
                </c:pt>
                <c:pt idx="10">
                  <c:v>50479.1</c:v>
                </c:pt>
                <c:pt idx="11">
                  <c:v>755.68</c:v>
                </c:pt>
                <c:pt idx="12">
                  <c:v>74635.070000000007</c:v>
                </c:pt>
                <c:pt idx="13">
                  <c:v>21072.28</c:v>
                </c:pt>
                <c:pt idx="14">
                  <c:v>107450.18</c:v>
                </c:pt>
                <c:pt idx="15">
                  <c:v>350746.67</c:v>
                </c:pt>
                <c:pt idx="16">
                  <c:v>-2558.96</c:v>
                </c:pt>
                <c:pt idx="17">
                  <c:v>88080.73</c:v>
                </c:pt>
                <c:pt idx="18">
                  <c:v>28786.6</c:v>
                </c:pt>
                <c:pt idx="19">
                  <c:v>-113787.01</c:v>
                </c:pt>
                <c:pt idx="20">
                  <c:v>-1489432.89</c:v>
                </c:pt>
                <c:pt idx="21">
                  <c:v>39561.35</c:v>
                </c:pt>
                <c:pt idx="22">
                  <c:v>28452.28</c:v>
                </c:pt>
                <c:pt idx="23">
                  <c:v>170699.86</c:v>
                </c:pt>
                <c:pt idx="24">
                  <c:v>105346.19</c:v>
                </c:pt>
                <c:pt idx="25">
                  <c:v>243135.6</c:v>
                </c:pt>
                <c:pt idx="26">
                  <c:v>161492.84</c:v>
                </c:pt>
                <c:pt idx="27">
                  <c:v>135605.37</c:v>
                </c:pt>
                <c:pt idx="28">
                  <c:v>1020717.18</c:v>
                </c:pt>
                <c:pt idx="29">
                  <c:v>965719.33</c:v>
                </c:pt>
                <c:pt idx="30">
                  <c:v>1187448.27</c:v>
                </c:pt>
                <c:pt idx="31">
                  <c:v>227326</c:v>
                </c:pt>
                <c:pt idx="32">
                  <c:v>554949.32999999996</c:v>
                </c:pt>
                <c:pt idx="33">
                  <c:v>524338.93000000005</c:v>
                </c:pt>
                <c:pt idx="34">
                  <c:v>69197.820000000007</c:v>
                </c:pt>
                <c:pt idx="35">
                  <c:v>103796.01</c:v>
                </c:pt>
              </c:numCache>
            </c:numRef>
          </c:val>
          <c:smooth val="0"/>
        </c:ser>
        <c:dLbls>
          <c:showLegendKey val="0"/>
          <c:showVal val="0"/>
          <c:showCatName val="0"/>
          <c:showSerName val="0"/>
          <c:showPercent val="0"/>
          <c:showBubbleSize val="0"/>
        </c:dLbls>
        <c:smooth val="0"/>
        <c:axId val="237220952"/>
        <c:axId val="237222128"/>
      </c:lineChart>
      <c:dateAx>
        <c:axId val="23722095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7222128"/>
        <c:crosses val="autoZero"/>
        <c:auto val="1"/>
        <c:lblOffset val="100"/>
        <c:baseTimeUnit val="days"/>
        <c:majorUnit val="5"/>
        <c:majorTimeUnit val="days"/>
      </c:dateAx>
      <c:valAx>
        <c:axId val="237222128"/>
        <c:scaling>
          <c:orientation val="minMax"/>
          <c:max val="2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7220952"/>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750BF31-E9A8-4E88-81E7-44C5092290FC}" type="datetimeFigureOut">
              <a:rPr lang="en-US" smtClean="0"/>
              <a:t>3/19/2018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FB2BDB1-E95E-402D-B2EB-CA9CC1A3958C}" type="slidenum">
              <a:rPr lang="en-US" smtClean="0"/>
              <a:t>‹#›</a:t>
            </a:fld>
            <a:endParaRPr lang="en-US"/>
          </a:p>
        </p:txBody>
      </p:sp>
    </p:spTree>
    <p:extLst>
      <p:ext uri="{BB962C8B-B14F-4D97-AF65-F5344CB8AC3E}">
        <p14:creationId xmlns:p14="http://schemas.microsoft.com/office/powerpoint/2010/main" val="1109219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EFB637-CCC9-4803-8851-F6915048CBB4}" type="datetimeFigureOut">
              <a:rPr lang="en-US" smtClean="0"/>
              <a:t>3/19/2018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62AC51D-6DAA-4455-8EA7-D54B64909A85}" type="slidenum">
              <a:rPr lang="en-US" smtClean="0"/>
              <a:t>‹#›</a:t>
            </a:fld>
            <a:endParaRPr lang="en-US"/>
          </a:p>
        </p:txBody>
      </p:sp>
    </p:spTree>
    <p:extLst>
      <p:ext uri="{BB962C8B-B14F-4D97-AF65-F5344CB8AC3E}">
        <p14:creationId xmlns:p14="http://schemas.microsoft.com/office/powerpoint/2010/main" val="31305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a:t>
            </a:fld>
            <a:endParaRPr lang="en-US"/>
          </a:p>
        </p:txBody>
      </p:sp>
    </p:spTree>
    <p:extLst>
      <p:ext uri="{BB962C8B-B14F-4D97-AF65-F5344CB8AC3E}">
        <p14:creationId xmlns:p14="http://schemas.microsoft.com/office/powerpoint/2010/main" val="2502469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4</a:t>
            </a:fld>
            <a:endParaRPr lang="en-US"/>
          </a:p>
        </p:txBody>
      </p:sp>
    </p:spTree>
    <p:extLst>
      <p:ext uri="{BB962C8B-B14F-4D97-AF65-F5344CB8AC3E}">
        <p14:creationId xmlns:p14="http://schemas.microsoft.com/office/powerpoint/2010/main" val="2961356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8</a:t>
            </a:fld>
            <a:endParaRPr lang="en-US"/>
          </a:p>
        </p:txBody>
      </p:sp>
    </p:spTree>
    <p:extLst>
      <p:ext uri="{BB962C8B-B14F-4D97-AF65-F5344CB8AC3E}">
        <p14:creationId xmlns:p14="http://schemas.microsoft.com/office/powerpoint/2010/main" val="3177592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9</a:t>
            </a:fld>
            <a:endParaRPr lang="en-US"/>
          </a:p>
        </p:txBody>
      </p:sp>
    </p:spTree>
    <p:extLst>
      <p:ext uri="{BB962C8B-B14F-4D97-AF65-F5344CB8AC3E}">
        <p14:creationId xmlns:p14="http://schemas.microsoft.com/office/powerpoint/2010/main" val="141681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10</a:t>
            </a:fld>
            <a:endParaRPr lang="en-US"/>
          </a:p>
        </p:txBody>
      </p:sp>
    </p:spTree>
    <p:extLst>
      <p:ext uri="{BB962C8B-B14F-4D97-AF65-F5344CB8AC3E}">
        <p14:creationId xmlns:p14="http://schemas.microsoft.com/office/powerpoint/2010/main" val="1585910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11</a:t>
            </a:fld>
            <a:endParaRPr lang="en-US"/>
          </a:p>
        </p:txBody>
      </p:sp>
    </p:spTree>
    <p:extLst>
      <p:ext uri="{BB962C8B-B14F-4D97-AF65-F5344CB8AC3E}">
        <p14:creationId xmlns:p14="http://schemas.microsoft.com/office/powerpoint/2010/main" val="1333426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12</a:t>
            </a:fld>
            <a:endParaRPr lang="en-US"/>
          </a:p>
        </p:txBody>
      </p:sp>
    </p:spTree>
    <p:extLst>
      <p:ext uri="{BB962C8B-B14F-4D97-AF65-F5344CB8AC3E}">
        <p14:creationId xmlns:p14="http://schemas.microsoft.com/office/powerpoint/2010/main" val="2480070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t>13</a:t>
            </a:fld>
            <a:endParaRPr lang="en-US"/>
          </a:p>
        </p:txBody>
      </p:sp>
    </p:spTree>
    <p:extLst>
      <p:ext uri="{BB962C8B-B14F-4D97-AF65-F5344CB8AC3E}">
        <p14:creationId xmlns:p14="http://schemas.microsoft.com/office/powerpoint/2010/main" val="191690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5804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smtClean="0"/>
              <a:t>Footer text goes here.</a:t>
            </a:r>
            <a:endParaRPr lang="en-US"/>
          </a:p>
        </p:txBody>
      </p:sp>
    </p:spTree>
    <p:extLst>
      <p:ext uri="{BB962C8B-B14F-4D97-AF65-F5344CB8AC3E}">
        <p14:creationId xmlns:p14="http://schemas.microsoft.com/office/powerpoint/2010/main" val="15744571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1143000"/>
          </a:xfrm>
          <a:prstGeom prst="rect">
            <a:avLst/>
          </a:prstGeom>
        </p:spPr>
        <p:txBody>
          <a:bodyPr/>
          <a:lstStyle>
            <a:lvl1pPr algn="l">
              <a:defRPr sz="28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1600201"/>
            <a:ext cx="8534400" cy="43198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p:cNvSpPr>
            <a:spLocks noGrp="1"/>
          </p:cNvSpPr>
          <p:nvPr>
            <p:ph type="ftr" sz="quarter" idx="11"/>
          </p:nvPr>
        </p:nvSpPr>
        <p:spPr>
          <a:xfrm>
            <a:off x="2743200" y="6553200"/>
            <a:ext cx="4038600" cy="228600"/>
          </a:xfrm>
        </p:spPr>
        <p:txBody>
          <a:bodyPr/>
          <a:lstStyle/>
          <a:p>
            <a:r>
              <a:rPr lang="en-US" smtClean="0"/>
              <a:t>Footer text goes here.</a:t>
            </a:r>
            <a:endParaRPr lang="en-US"/>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0848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1828800" y="685800"/>
            <a:ext cx="6324600" cy="54864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16945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231350" y="0"/>
            <a:ext cx="591265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564" y="2876277"/>
            <a:ext cx="2857586" cy="1105445"/>
          </a:xfrm>
          <a:prstGeom prst="rect">
            <a:avLst/>
          </a:prstGeom>
        </p:spPr>
      </p:pic>
    </p:spTree>
    <p:extLst>
      <p:ext uri="{BB962C8B-B14F-4D97-AF65-F5344CB8AC3E}">
        <p14:creationId xmlns:p14="http://schemas.microsoft.com/office/powerpoint/2010/main" val="4283897219"/>
      </p:ext>
    </p:extLst>
  </p:cSld>
  <p:clrMap bg1="lt1" tx1="dk1" bg2="lt2" tx2="dk2" accent1="accent1" accent2="accent2" accent3="accent3" accent4="accent4" accent5="accent5" accent6="accent6" hlink="hlink" folHlink="folHlink"/>
  <p:sldLayoutIdLst>
    <p:sldLayoutId id="2147483660"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Footer text goes here.</a:t>
            </a:r>
            <a:endParaRPr lang="en-US" dirty="0"/>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553200"/>
            <a:ext cx="935925" cy="246221"/>
          </a:xfrm>
          <a:prstGeom prst="rect">
            <a:avLst/>
          </a:prstGeom>
          <a:noFill/>
        </p:spPr>
        <p:txBody>
          <a:bodyPr wrap="square" rtlCol="0">
            <a:spAutoFit/>
          </a:bodyPr>
          <a:lstStyle/>
          <a:p>
            <a:pPr algn="l"/>
            <a:r>
              <a:rPr lang="en-US" sz="1000" b="1" baseline="0" dirty="0" smtClean="0">
                <a:solidFill>
                  <a:schemeClr val="tx2"/>
                </a:solidFill>
              </a:rPr>
              <a:t>PUBLIC</a:t>
            </a:r>
            <a:endParaRPr lang="en-US" sz="1000" b="1" dirty="0">
              <a:solidFill>
                <a:schemeClr val="tx2"/>
              </a:solidFill>
            </a:endParaRPr>
          </a:p>
        </p:txBody>
      </p:sp>
      <p:sp>
        <p:nvSpPr>
          <p:cNvPr id="11" name="TextBox 10"/>
          <p:cNvSpPr txBox="1"/>
          <p:nvPr userDrawn="1"/>
        </p:nvSpPr>
        <p:spPr>
          <a:xfrm>
            <a:off x="8345235" y="6540542"/>
            <a:ext cx="707325" cy="276999"/>
          </a:xfrm>
          <a:prstGeom prst="rect">
            <a:avLst/>
          </a:prstGeom>
          <a:noFill/>
        </p:spPr>
        <p:txBody>
          <a:bodyPr wrap="square" rtlCol="0">
            <a:spAutoFit/>
          </a:bodyPr>
          <a:lstStyle/>
          <a:p>
            <a:pPr algn="r"/>
            <a:fld id="{70FCC7E3-021B-47DF-A1B2-17EE18AFD701}" type="slidenum">
              <a:rPr lang="en-US" sz="1200" b="0" smtClean="0">
                <a:solidFill>
                  <a:schemeClr val="tx2"/>
                </a:solidFill>
              </a:rPr>
              <a:pPr algn="r"/>
              <a:t>‹#›</a:t>
            </a:fld>
            <a:endParaRPr lang="en-US" sz="1200" b="0" dirty="0">
              <a:solidFill>
                <a:schemeClr val="tx2"/>
              </a:solidFill>
            </a:endParaRPr>
          </a:p>
        </p:txBody>
      </p:sp>
    </p:spTree>
    <p:extLst>
      <p:ext uri="{BB962C8B-B14F-4D97-AF65-F5344CB8AC3E}">
        <p14:creationId xmlns:p14="http://schemas.microsoft.com/office/powerpoint/2010/main" val="3058975864"/>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userDrawn="1"/>
        </p:nvCxnSpPr>
        <p:spPr>
          <a:xfrm flipH="1">
            <a:off x="914400" y="1"/>
            <a:ext cx="1" cy="495299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466" y="5257800"/>
            <a:ext cx="1181868" cy="457200"/>
          </a:xfrm>
          <a:prstGeom prst="rect">
            <a:avLst/>
          </a:prstGeom>
        </p:spPr>
      </p:pic>
      <p:cxnSp>
        <p:nvCxnSpPr>
          <p:cNvPr id="12" name="Straight Connector 11"/>
          <p:cNvCxnSpPr/>
          <p:nvPr userDrawn="1"/>
        </p:nvCxnSpPr>
        <p:spPr>
          <a:xfrm flipH="1">
            <a:off x="914400" y="6019800"/>
            <a:ext cx="1" cy="82296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309337"/>
      </p:ext>
    </p:extLst>
  </p:cSld>
  <p:clrMap bg1="lt1" tx1="dk1" bg2="lt2" tx2="dk2" accent1="accent1" accent2="accent2" accent3="accent3" accent4="accent4" accent5="accent5" accent6="accent6" hlink="hlink" folHlink="folHlink"/>
  <p:sldLayoutIdLst>
    <p:sldLayoutId id="2147483652"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12906" y="2413338"/>
            <a:ext cx="5646034" cy="4185761"/>
          </a:xfrm>
          <a:prstGeom prst="rect">
            <a:avLst/>
          </a:prstGeom>
          <a:noFill/>
        </p:spPr>
        <p:txBody>
          <a:bodyPr wrap="square" rtlCol="0">
            <a:spAutoFit/>
          </a:bodyPr>
          <a:lstStyle/>
          <a:p>
            <a:r>
              <a:rPr lang="en-US" sz="2800" b="1" dirty="0">
                <a:solidFill>
                  <a:schemeClr val="tx2"/>
                </a:solidFill>
              </a:rPr>
              <a:t>January 2018 Revenue Neutrality </a:t>
            </a:r>
            <a:r>
              <a:rPr lang="en-US" sz="2800" b="1" dirty="0" smtClean="0">
                <a:solidFill>
                  <a:schemeClr val="tx2"/>
                </a:solidFill>
              </a:rPr>
              <a:t>Allocation</a:t>
            </a:r>
          </a:p>
          <a:p>
            <a:endParaRPr lang="en-US" sz="2800" b="1" dirty="0">
              <a:solidFill>
                <a:schemeClr val="tx2"/>
              </a:solidFill>
            </a:endParaRPr>
          </a:p>
          <a:p>
            <a:endParaRPr lang="en-US" sz="2800" dirty="0">
              <a:solidFill>
                <a:schemeClr val="tx2"/>
              </a:solidFill>
            </a:endParaRPr>
          </a:p>
          <a:p>
            <a:r>
              <a:rPr lang="en-US" i="1" dirty="0" smtClean="0">
                <a:solidFill>
                  <a:schemeClr val="tx2"/>
                </a:solidFill>
              </a:rPr>
              <a:t>Jian Chen</a:t>
            </a:r>
            <a:endParaRPr lang="en-US" i="1" dirty="0">
              <a:solidFill>
                <a:schemeClr val="tx2"/>
              </a:solidFill>
            </a:endParaRPr>
          </a:p>
          <a:p>
            <a:r>
              <a:rPr lang="en-US" dirty="0">
                <a:solidFill>
                  <a:schemeClr val="tx2"/>
                </a:solidFill>
              </a:rPr>
              <a:t>Market Analysis and Validation</a:t>
            </a:r>
          </a:p>
          <a:p>
            <a:endParaRPr lang="en-US" dirty="0">
              <a:solidFill>
                <a:schemeClr val="tx2"/>
              </a:solidFill>
            </a:endParaRPr>
          </a:p>
          <a:p>
            <a:r>
              <a:rPr lang="en-US" dirty="0" smtClean="0">
                <a:solidFill>
                  <a:schemeClr val="tx2"/>
                </a:solidFill>
              </a:rPr>
              <a:t>CMWG/QMWG</a:t>
            </a:r>
            <a:endParaRPr lang="en-US" dirty="0">
              <a:solidFill>
                <a:schemeClr val="tx2"/>
              </a:solidFill>
            </a:endParaRPr>
          </a:p>
          <a:p>
            <a:endParaRPr lang="en-US" dirty="0">
              <a:solidFill>
                <a:schemeClr val="tx2"/>
              </a:solidFill>
            </a:endParaRPr>
          </a:p>
          <a:p>
            <a:r>
              <a:rPr lang="en-US" dirty="0" smtClean="0">
                <a:solidFill>
                  <a:schemeClr val="tx2"/>
                </a:solidFill>
              </a:rPr>
              <a:t>March 19</a:t>
            </a:r>
            <a:r>
              <a:rPr lang="en-US" baseline="30000" dirty="0" smtClean="0">
                <a:solidFill>
                  <a:schemeClr val="tx2"/>
                </a:solidFill>
              </a:rPr>
              <a:t>th</a:t>
            </a:r>
            <a:r>
              <a:rPr lang="en-US" dirty="0">
                <a:solidFill>
                  <a:schemeClr val="tx2"/>
                </a:solidFill>
              </a:rPr>
              <a:t>, 2018</a:t>
            </a:r>
          </a:p>
          <a:p>
            <a:endParaRPr lang="en-US" sz="2800" b="1" dirty="0">
              <a:solidFill>
                <a:schemeClr val="tx2"/>
              </a:solidFill>
            </a:endParaRPr>
          </a:p>
          <a:p>
            <a:endParaRPr lang="en-US" dirty="0"/>
          </a:p>
        </p:txBody>
      </p:sp>
    </p:spTree>
    <p:extLst>
      <p:ext uri="{BB962C8B-B14F-4D97-AF65-F5344CB8AC3E}">
        <p14:creationId xmlns:p14="http://schemas.microsoft.com/office/powerpoint/2010/main" val="730603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 Congestions during Jan.16~18</a:t>
            </a:r>
            <a:endParaRPr lang="en-US" dirty="0"/>
          </a:p>
        </p:txBody>
      </p:sp>
      <p:sp>
        <p:nvSpPr>
          <p:cNvPr id="3" name="Content Placeholder 2"/>
          <p:cNvSpPr>
            <a:spLocks noGrp="1"/>
          </p:cNvSpPr>
          <p:nvPr>
            <p:ph idx="1"/>
          </p:nvPr>
        </p:nvSpPr>
        <p:spPr>
          <a:xfrm>
            <a:off x="304800" y="914400"/>
            <a:ext cx="8534400" cy="4319832"/>
          </a:xfrm>
        </p:spPr>
        <p:txBody>
          <a:bodyPr/>
          <a:lstStyle/>
          <a:p>
            <a:pPr marL="0" indent="0">
              <a:buNone/>
            </a:pPr>
            <a:endParaRPr lang="en-US" sz="2000" dirty="0" smtClean="0"/>
          </a:p>
          <a:p>
            <a:pPr marL="0" indent="0">
              <a:buNone/>
            </a:pPr>
            <a:r>
              <a:rPr lang="en-US" sz="2000" dirty="0" smtClean="0"/>
              <a:t>Most of the congestion that happened on Jan.16~18 was inside or around the Valley area, which caused the RT price of Resource Nodes in the Valley to be significantly higher than the Load Zone. </a:t>
            </a:r>
          </a:p>
          <a:p>
            <a:pPr marL="0" indent="0">
              <a:buNone/>
            </a:pPr>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3235883739"/>
              </p:ext>
            </p:extLst>
          </p:nvPr>
        </p:nvGraphicFramePr>
        <p:xfrm>
          <a:off x="369570" y="2514600"/>
          <a:ext cx="8153400" cy="3235960"/>
        </p:xfrm>
        <a:graphic>
          <a:graphicData uri="http://schemas.openxmlformats.org/drawingml/2006/table">
            <a:tbl>
              <a:tblPr firstRow="1" bandRow="1">
                <a:tableStyleId>{5C22544A-7EE6-4342-B048-85BDC9FD1C3A}</a:tableStyleId>
              </a:tblPr>
              <a:tblGrid>
                <a:gridCol w="1938209"/>
                <a:gridCol w="2203098"/>
                <a:gridCol w="2073884"/>
                <a:gridCol w="1938209"/>
              </a:tblGrid>
              <a:tr h="370840">
                <a:tc>
                  <a:txBody>
                    <a:bodyPr/>
                    <a:lstStyle/>
                    <a:p>
                      <a:r>
                        <a:rPr lang="en-US" dirty="0" smtClean="0"/>
                        <a:t>Date</a:t>
                      </a:r>
                      <a:endParaRPr lang="en-US" dirty="0"/>
                    </a:p>
                  </a:txBody>
                  <a:tcPr/>
                </a:tc>
                <a:tc>
                  <a:txBody>
                    <a:bodyPr/>
                    <a:lstStyle/>
                    <a:p>
                      <a:r>
                        <a:rPr lang="en-US" dirty="0" smtClean="0"/>
                        <a:t>Constraint</a:t>
                      </a:r>
                      <a:r>
                        <a:rPr lang="en-US" baseline="0" dirty="0" smtClean="0"/>
                        <a:t> </a:t>
                      </a:r>
                      <a:r>
                        <a:rPr lang="en-US" dirty="0" smtClean="0"/>
                        <a:t>Name</a:t>
                      </a:r>
                      <a:endParaRPr lang="en-US" dirty="0"/>
                    </a:p>
                  </a:txBody>
                  <a:tcPr/>
                </a:tc>
                <a:tc>
                  <a:txBody>
                    <a:bodyPr/>
                    <a:lstStyle/>
                    <a:p>
                      <a:r>
                        <a:rPr lang="en-US" dirty="0" smtClean="0"/>
                        <a:t>Contingency</a:t>
                      </a:r>
                      <a:endParaRPr lang="en-US" dirty="0"/>
                    </a:p>
                  </a:txBody>
                  <a:tcPr/>
                </a:tc>
                <a:tc>
                  <a:txBody>
                    <a:bodyPr/>
                    <a:lstStyle/>
                    <a:p>
                      <a:r>
                        <a:rPr lang="en-US" dirty="0" smtClean="0"/>
                        <a:t>RT Congestion</a:t>
                      </a:r>
                      <a:r>
                        <a:rPr lang="en-US" baseline="0" dirty="0" smtClean="0"/>
                        <a:t> Rent</a:t>
                      </a:r>
                      <a:endParaRPr lang="en-US" dirty="0"/>
                    </a:p>
                  </a:txBody>
                  <a:tcPr/>
                </a:tc>
              </a:tr>
              <a:tr h="370840">
                <a:tc>
                  <a:txBody>
                    <a:bodyPr/>
                    <a:lstStyle/>
                    <a:p>
                      <a:r>
                        <a:rPr lang="en-US" dirty="0" smtClean="0">
                          <a:solidFill>
                            <a:srgbClr val="FF0000"/>
                          </a:solidFill>
                        </a:rPr>
                        <a:t>1/16/2018</a:t>
                      </a:r>
                      <a:endParaRPr lang="en-US" dirty="0">
                        <a:solidFill>
                          <a:srgbClr val="FF0000"/>
                        </a:solidFill>
                      </a:endParaRPr>
                    </a:p>
                  </a:txBody>
                  <a:tcPr/>
                </a:tc>
                <a:tc>
                  <a:txBody>
                    <a:bodyPr/>
                    <a:lstStyle/>
                    <a:p>
                      <a:pPr algn="l" fontAlgn="b"/>
                      <a:r>
                        <a:rPr lang="en-US" sz="1600" u="none" strike="noStrike" dirty="0">
                          <a:solidFill>
                            <a:srgbClr val="FF0000"/>
                          </a:solidFill>
                          <a:effectLst/>
                        </a:rPr>
                        <a:t>VALIMP</a:t>
                      </a:r>
                      <a:endParaRPr lang="en-US" sz="1600" b="0" i="0" u="none" strike="noStrike" dirty="0">
                        <a:solidFill>
                          <a:srgbClr val="FF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solidFill>
                            <a:srgbClr val="FF0000"/>
                          </a:solidFill>
                          <a:effectLst/>
                        </a:rPr>
                        <a:t>BASE CASE</a:t>
                      </a:r>
                      <a:endParaRPr lang="en-US" sz="1600" b="0"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smtClean="0">
                          <a:solidFill>
                            <a:srgbClr val="FF0000"/>
                          </a:solidFill>
                          <a:effectLst/>
                        </a:rPr>
                        <a:t>14.0 </a:t>
                      </a:r>
                      <a:endParaRPr lang="en-US" sz="1600" b="0" i="0" u="none" strike="noStrike" dirty="0">
                        <a:solidFill>
                          <a:srgbClr val="FF0000"/>
                        </a:solidFill>
                        <a:effectLst/>
                        <a:latin typeface="Calibri" panose="020F0502020204030204" pitchFamily="34" charset="0"/>
                      </a:endParaRPr>
                    </a:p>
                  </a:txBody>
                  <a:tcPr marL="9525" marR="9525" marT="9525" marB="0" anchor="b"/>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1/16/2018</a:t>
                      </a:r>
                    </a:p>
                  </a:txBody>
                  <a:tcPr/>
                </a:tc>
                <a:tc>
                  <a:txBody>
                    <a:bodyPr/>
                    <a:lstStyle/>
                    <a:p>
                      <a:pPr algn="l" fontAlgn="b"/>
                      <a:r>
                        <a:rPr lang="en-US" sz="1600" u="none" strike="noStrike" dirty="0">
                          <a:solidFill>
                            <a:srgbClr val="FF0000"/>
                          </a:solidFill>
                          <a:effectLst/>
                        </a:rPr>
                        <a:t>NEDIN_138H</a:t>
                      </a:r>
                      <a:endParaRPr lang="en-US" sz="1600" b="0" i="0" u="none" strike="noStrike" dirty="0">
                        <a:solidFill>
                          <a:srgbClr val="FF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solidFill>
                            <a:srgbClr val="FF0000"/>
                          </a:solidFill>
                          <a:effectLst/>
                        </a:rPr>
                        <a:t>XNED258</a:t>
                      </a:r>
                      <a:endParaRPr lang="en-US" sz="1600" b="0" i="0" u="none" strike="noStrike" dirty="0">
                        <a:solidFill>
                          <a:srgbClr val="FF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smtClean="0">
                          <a:solidFill>
                            <a:srgbClr val="FF0000"/>
                          </a:solidFill>
                          <a:effectLst/>
                        </a:rPr>
                        <a:t>11.3</a:t>
                      </a:r>
                      <a:endParaRPr lang="en-US" sz="1600" b="0" i="0" u="none" strike="noStrike" dirty="0">
                        <a:solidFill>
                          <a:srgbClr val="FF0000"/>
                        </a:solidFill>
                        <a:effectLst/>
                        <a:latin typeface="Calibri" panose="020F0502020204030204" pitchFamily="34" charset="0"/>
                      </a:endParaRPr>
                    </a:p>
                  </a:txBody>
                  <a:tcPr marL="9525" marR="9525" marT="9525" marB="0" anchor="b"/>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1/17/2018</a:t>
                      </a:r>
                    </a:p>
                  </a:txBody>
                  <a:tcPr/>
                </a:tc>
                <a:tc>
                  <a:txBody>
                    <a:bodyPr/>
                    <a:lstStyle/>
                    <a:p>
                      <a:pPr algn="l" fontAlgn="b"/>
                      <a:r>
                        <a:rPr lang="en-US" sz="1600" b="0" u="none" strike="noStrike" kern="1200" dirty="0">
                          <a:solidFill>
                            <a:srgbClr val="FF0000"/>
                          </a:solidFill>
                          <a:effectLst/>
                          <a:latin typeface="+mn-lt"/>
                          <a:ea typeface="+mn-ea"/>
                          <a:cs typeface="+mn-cs"/>
                        </a:rPr>
                        <a:t>NEDIN_138H</a:t>
                      </a:r>
                    </a:p>
                  </a:txBody>
                  <a:tcPr marL="9525" marR="9525" marT="9525" marB="0" anchor="b"/>
                </a:tc>
                <a:tc>
                  <a:txBody>
                    <a:bodyPr/>
                    <a:lstStyle/>
                    <a:p>
                      <a:pPr algn="l" fontAlgn="b"/>
                      <a:r>
                        <a:rPr lang="en-US" sz="1600" b="0" u="none" strike="noStrike" kern="1200" dirty="0">
                          <a:solidFill>
                            <a:srgbClr val="FF0000"/>
                          </a:solidFill>
                          <a:effectLst/>
                          <a:latin typeface="+mn-lt"/>
                          <a:ea typeface="+mn-ea"/>
                          <a:cs typeface="+mn-cs"/>
                        </a:rPr>
                        <a:t>XNED258</a:t>
                      </a:r>
                    </a:p>
                  </a:txBody>
                  <a:tcPr marL="9525" marR="9525" marT="9525" marB="0" anchor="b"/>
                </a:tc>
                <a:tc>
                  <a:txBody>
                    <a:bodyPr/>
                    <a:lstStyle/>
                    <a:p>
                      <a:pPr algn="r" fontAlgn="b"/>
                      <a:r>
                        <a:rPr lang="en-US" sz="1600" b="0" u="none" strike="noStrike" kern="1200" dirty="0" smtClean="0">
                          <a:solidFill>
                            <a:srgbClr val="FF0000"/>
                          </a:solidFill>
                          <a:effectLst/>
                          <a:latin typeface="+mn-lt"/>
                          <a:ea typeface="+mn-ea"/>
                          <a:cs typeface="+mn-cs"/>
                        </a:rPr>
                        <a:t>10.2</a:t>
                      </a:r>
                      <a:endParaRPr lang="en-US" sz="1600" b="0" u="none" strike="noStrike" kern="1200" dirty="0">
                        <a:solidFill>
                          <a:srgbClr val="FF0000"/>
                        </a:solidFill>
                        <a:effectLst/>
                        <a:latin typeface="+mn-lt"/>
                        <a:ea typeface="+mn-ea"/>
                        <a:cs typeface="+mn-cs"/>
                      </a:endParaRPr>
                    </a:p>
                  </a:txBody>
                  <a:tcPr marL="9525" marR="9525" marT="9525" marB="0" anchor="b"/>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1/17/2018</a:t>
                      </a:r>
                    </a:p>
                  </a:txBody>
                  <a:tcPr/>
                </a:tc>
                <a:tc>
                  <a:txBody>
                    <a:bodyPr/>
                    <a:lstStyle/>
                    <a:p>
                      <a:pPr algn="l" fontAlgn="b"/>
                      <a:r>
                        <a:rPr lang="en-US" sz="1600" b="0" u="none" strike="noStrike" kern="1200" dirty="0">
                          <a:solidFill>
                            <a:srgbClr val="FF0000"/>
                          </a:solidFill>
                          <a:effectLst/>
                          <a:latin typeface="+mn-lt"/>
                          <a:ea typeface="+mn-ea"/>
                          <a:cs typeface="+mn-cs"/>
                        </a:rPr>
                        <a:t>HAINE__LA_PAL1_1</a:t>
                      </a:r>
                    </a:p>
                  </a:txBody>
                  <a:tcPr marL="9525" marR="9525" marT="9525" marB="0" anchor="b"/>
                </a:tc>
                <a:tc>
                  <a:txBody>
                    <a:bodyPr/>
                    <a:lstStyle/>
                    <a:p>
                      <a:pPr algn="l" fontAlgn="b"/>
                      <a:r>
                        <a:rPr lang="en-US" sz="1600" b="0" u="none" strike="noStrike" kern="1200" dirty="0">
                          <a:solidFill>
                            <a:srgbClr val="FF0000"/>
                          </a:solidFill>
                          <a:effectLst/>
                          <a:latin typeface="+mn-lt"/>
                          <a:ea typeface="+mn-ea"/>
                          <a:cs typeface="+mn-cs"/>
                        </a:rPr>
                        <a:t>SE_HLA_9</a:t>
                      </a:r>
                    </a:p>
                  </a:txBody>
                  <a:tcPr marL="9525" marR="9525" marT="9525" marB="0" anchor="b"/>
                </a:tc>
                <a:tc>
                  <a:txBody>
                    <a:bodyPr/>
                    <a:lstStyle/>
                    <a:p>
                      <a:pPr algn="r" fontAlgn="b"/>
                      <a:r>
                        <a:rPr lang="en-US" sz="1600" b="0" u="none" strike="noStrike" kern="1200" dirty="0" smtClean="0">
                          <a:solidFill>
                            <a:srgbClr val="FF0000"/>
                          </a:solidFill>
                          <a:effectLst/>
                          <a:latin typeface="+mn-lt"/>
                          <a:ea typeface="+mn-ea"/>
                          <a:cs typeface="+mn-cs"/>
                        </a:rPr>
                        <a:t>3.9</a:t>
                      </a:r>
                      <a:endParaRPr lang="en-US" sz="1600" b="0" u="none" strike="noStrike" kern="1200" dirty="0">
                        <a:solidFill>
                          <a:srgbClr val="FF0000"/>
                        </a:solidFill>
                        <a:effectLst/>
                        <a:latin typeface="+mn-lt"/>
                        <a:ea typeface="+mn-ea"/>
                        <a:cs typeface="+mn-cs"/>
                      </a:endParaRPr>
                    </a:p>
                  </a:txBody>
                  <a:tcPr marL="9525" marR="9525" marT="9525" marB="0" anchor="b"/>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1/17/2018</a:t>
                      </a:r>
                    </a:p>
                  </a:txBody>
                  <a:tcPr/>
                </a:tc>
                <a:tc>
                  <a:txBody>
                    <a:bodyPr/>
                    <a:lstStyle/>
                    <a:p>
                      <a:pPr algn="l" fontAlgn="b"/>
                      <a:r>
                        <a:rPr lang="en-US" sz="1600" b="0" u="none" strike="noStrike" kern="1200" dirty="0">
                          <a:solidFill>
                            <a:srgbClr val="FF0000"/>
                          </a:solidFill>
                          <a:effectLst/>
                          <a:latin typeface="+mn-lt"/>
                          <a:ea typeface="+mn-ea"/>
                          <a:cs typeface="+mn-cs"/>
                        </a:rPr>
                        <a:t>VALIMP</a:t>
                      </a:r>
                    </a:p>
                  </a:txBody>
                  <a:tcPr marL="9525" marR="9525" marT="9525" marB="0" anchor="b"/>
                </a:tc>
                <a:tc>
                  <a:txBody>
                    <a:bodyPr/>
                    <a:lstStyle/>
                    <a:p>
                      <a:pPr algn="l" fontAlgn="b"/>
                      <a:r>
                        <a:rPr lang="en-US" sz="1600" b="0" u="none" strike="noStrike" kern="1200" dirty="0">
                          <a:solidFill>
                            <a:srgbClr val="FF0000"/>
                          </a:solidFill>
                          <a:effectLst/>
                          <a:latin typeface="+mn-lt"/>
                          <a:ea typeface="+mn-ea"/>
                          <a:cs typeface="+mn-cs"/>
                        </a:rPr>
                        <a:t>BASE CASE</a:t>
                      </a:r>
                    </a:p>
                  </a:txBody>
                  <a:tcPr marL="9525" marR="9525" marT="9525" marB="0" anchor="b"/>
                </a:tc>
                <a:tc>
                  <a:txBody>
                    <a:bodyPr/>
                    <a:lstStyle/>
                    <a:p>
                      <a:pPr algn="r" fontAlgn="b"/>
                      <a:r>
                        <a:rPr lang="en-US" sz="1600" b="0" u="none" strike="noStrike" kern="1200" dirty="0" smtClean="0">
                          <a:solidFill>
                            <a:srgbClr val="FF0000"/>
                          </a:solidFill>
                          <a:effectLst/>
                          <a:latin typeface="+mn-lt"/>
                          <a:ea typeface="+mn-ea"/>
                          <a:cs typeface="+mn-cs"/>
                        </a:rPr>
                        <a:t>3.2</a:t>
                      </a:r>
                      <a:endParaRPr lang="en-US" sz="1600" b="0" u="none" strike="noStrike" kern="1200" dirty="0">
                        <a:solidFill>
                          <a:srgbClr val="FF0000"/>
                        </a:solidFill>
                        <a:effectLst/>
                        <a:latin typeface="+mn-lt"/>
                        <a:ea typeface="+mn-ea"/>
                        <a:cs typeface="+mn-cs"/>
                      </a:endParaRPr>
                    </a:p>
                  </a:txBody>
                  <a:tcPr marL="9525" marR="9525" marT="9525" marB="0" anchor="b"/>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1/18/2018</a:t>
                      </a:r>
                    </a:p>
                  </a:txBody>
                  <a:tcPr/>
                </a:tc>
                <a:tc>
                  <a:txBody>
                    <a:bodyPr/>
                    <a:lstStyle/>
                    <a:p>
                      <a:pPr algn="l" fontAlgn="b"/>
                      <a:r>
                        <a:rPr lang="en-US" sz="1600" u="none" strike="noStrike" kern="1200" dirty="0">
                          <a:solidFill>
                            <a:srgbClr val="FF0000"/>
                          </a:solidFill>
                          <a:effectLst/>
                          <a:latin typeface="+mn-lt"/>
                          <a:ea typeface="+mn-ea"/>
                          <a:cs typeface="+mn-cs"/>
                        </a:rPr>
                        <a:t>NEDIN_138H</a:t>
                      </a:r>
                    </a:p>
                  </a:txBody>
                  <a:tcPr marL="9525" marR="9525" marT="9525" marB="0" anchor="b"/>
                </a:tc>
                <a:tc>
                  <a:txBody>
                    <a:bodyPr/>
                    <a:lstStyle/>
                    <a:p>
                      <a:pPr algn="l" fontAlgn="b"/>
                      <a:r>
                        <a:rPr lang="en-US" sz="1600" u="none" strike="noStrike" kern="1200" dirty="0">
                          <a:solidFill>
                            <a:srgbClr val="FF0000"/>
                          </a:solidFill>
                          <a:effectLst/>
                          <a:latin typeface="+mn-lt"/>
                          <a:ea typeface="+mn-ea"/>
                          <a:cs typeface="+mn-cs"/>
                        </a:rPr>
                        <a:t>XNED258</a:t>
                      </a:r>
                    </a:p>
                  </a:txBody>
                  <a:tcPr marL="9525" marR="9525" marT="9525" marB="0" anchor="b"/>
                </a:tc>
                <a:tc>
                  <a:txBody>
                    <a:bodyPr/>
                    <a:lstStyle/>
                    <a:p>
                      <a:pPr algn="r" fontAlgn="b"/>
                      <a:r>
                        <a:rPr lang="en-US" sz="1600" u="none" strike="noStrike" kern="1200" dirty="0" smtClean="0">
                          <a:solidFill>
                            <a:srgbClr val="FF0000"/>
                          </a:solidFill>
                          <a:effectLst/>
                          <a:latin typeface="+mn-lt"/>
                          <a:ea typeface="+mn-ea"/>
                          <a:cs typeface="+mn-cs"/>
                        </a:rPr>
                        <a:t>7.4</a:t>
                      </a:r>
                      <a:endParaRPr lang="en-US" sz="1600" u="none" strike="noStrike" kern="1200" dirty="0">
                        <a:solidFill>
                          <a:srgbClr val="FF0000"/>
                        </a:solidFill>
                        <a:effectLst/>
                        <a:latin typeface="+mn-lt"/>
                        <a:ea typeface="+mn-ea"/>
                        <a:cs typeface="+mn-cs"/>
                      </a:endParaRPr>
                    </a:p>
                  </a:txBody>
                  <a:tcPr marL="9525" marR="9525" marT="9525" marB="0" anchor="b"/>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1/18/2018</a:t>
                      </a:r>
                    </a:p>
                  </a:txBody>
                  <a:tcPr/>
                </a:tc>
                <a:tc>
                  <a:txBody>
                    <a:bodyPr/>
                    <a:lstStyle/>
                    <a:p>
                      <a:pPr algn="l" fontAlgn="b"/>
                      <a:r>
                        <a:rPr lang="en-US" sz="1600" u="none" strike="noStrike" kern="1200" dirty="0">
                          <a:solidFill>
                            <a:schemeClr val="dk1"/>
                          </a:solidFill>
                          <a:effectLst/>
                          <a:latin typeface="+mn-lt"/>
                          <a:ea typeface="+mn-ea"/>
                          <a:cs typeface="+mn-cs"/>
                        </a:rPr>
                        <a:t>JK_TOKSW_1</a:t>
                      </a:r>
                    </a:p>
                  </a:txBody>
                  <a:tcPr marL="9525" marR="9525" marT="9525" marB="0" anchor="b"/>
                </a:tc>
                <a:tc>
                  <a:txBody>
                    <a:bodyPr/>
                    <a:lstStyle/>
                    <a:p>
                      <a:pPr algn="l" fontAlgn="b"/>
                      <a:r>
                        <a:rPr lang="en-US" sz="1600" u="none" strike="noStrike" kern="1200" dirty="0">
                          <a:solidFill>
                            <a:schemeClr val="dk1"/>
                          </a:solidFill>
                          <a:effectLst/>
                          <a:latin typeface="+mn-lt"/>
                          <a:ea typeface="+mn-ea"/>
                          <a:cs typeface="+mn-cs"/>
                        </a:rPr>
                        <a:t>DJEWSNG5</a:t>
                      </a:r>
                    </a:p>
                  </a:txBody>
                  <a:tcPr marL="9525" marR="9525" marT="9525" marB="0" anchor="b"/>
                </a:tc>
                <a:tc>
                  <a:txBody>
                    <a:bodyPr/>
                    <a:lstStyle/>
                    <a:p>
                      <a:pPr algn="r" fontAlgn="b"/>
                      <a:r>
                        <a:rPr lang="en-US" sz="1600" u="none" strike="noStrike" kern="1200" dirty="0" smtClean="0">
                          <a:solidFill>
                            <a:schemeClr val="dk1"/>
                          </a:solidFill>
                          <a:effectLst/>
                          <a:latin typeface="+mn-lt"/>
                          <a:ea typeface="+mn-ea"/>
                          <a:cs typeface="+mn-cs"/>
                        </a:rPr>
                        <a:t>2.8</a:t>
                      </a:r>
                      <a:endParaRPr lang="en-US" sz="1600" u="none" strike="noStrike" kern="1200" dirty="0">
                        <a:solidFill>
                          <a:schemeClr val="dk1"/>
                        </a:solidFill>
                        <a:effectLst/>
                        <a:latin typeface="+mn-lt"/>
                        <a:ea typeface="+mn-ea"/>
                        <a:cs typeface="+mn-cs"/>
                      </a:endParaRPr>
                    </a:p>
                  </a:txBody>
                  <a:tcPr marL="9525" marR="9525" marT="9525" marB="0" anchor="b"/>
                </a:tc>
              </a:tr>
            </a:tbl>
          </a:graphicData>
        </a:graphic>
      </p:graphicFrame>
      <p:sp>
        <p:nvSpPr>
          <p:cNvPr id="7" name="TextBox 6"/>
          <p:cNvSpPr txBox="1"/>
          <p:nvPr/>
        </p:nvSpPr>
        <p:spPr>
          <a:xfrm>
            <a:off x="3280410" y="5784850"/>
            <a:ext cx="5562600" cy="369332"/>
          </a:xfrm>
          <a:prstGeom prst="rect">
            <a:avLst/>
          </a:prstGeom>
          <a:noFill/>
        </p:spPr>
        <p:txBody>
          <a:bodyPr wrap="square" rtlCol="0">
            <a:spAutoFit/>
          </a:bodyPr>
          <a:lstStyle/>
          <a:p>
            <a:r>
              <a:rPr lang="en-US" i="1" dirty="0" smtClean="0"/>
              <a:t>Major congestions (with the rent over $2.5 million)</a:t>
            </a:r>
            <a:endParaRPr lang="en-US" i="1" dirty="0"/>
          </a:p>
        </p:txBody>
      </p:sp>
    </p:spTree>
    <p:extLst>
      <p:ext uri="{BB962C8B-B14F-4D97-AF65-F5344CB8AC3E}">
        <p14:creationId xmlns:p14="http://schemas.microsoft.com/office/powerpoint/2010/main" val="2138046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Price separation between Valley and LZs </a:t>
            </a:r>
            <a:endParaRPr lang="en-US" dirty="0"/>
          </a:p>
        </p:txBody>
      </p:sp>
      <p:sp>
        <p:nvSpPr>
          <p:cNvPr id="5" name="Content Placeholder 2"/>
          <p:cNvSpPr txBox="1">
            <a:spLocks/>
          </p:cNvSpPr>
          <p:nvPr/>
        </p:nvSpPr>
        <p:spPr>
          <a:xfrm>
            <a:off x="457200" y="1287701"/>
            <a:ext cx="8534400" cy="1295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Due to the congestion, the Resources Nodes in the Valley had much higher prices than other settlement points. This led to PTPs sourced from those Resource Nodes to have negative value in the RT market. </a:t>
            </a:r>
          </a:p>
          <a:p>
            <a:pPr marL="0" indent="0">
              <a:buFont typeface="Arial" panose="020B0604020202020204" pitchFamily="34" charset="0"/>
              <a:buNone/>
            </a:pPr>
            <a:endParaRPr lang="en-US" sz="2400" dirty="0"/>
          </a:p>
        </p:txBody>
      </p:sp>
      <p:graphicFrame>
        <p:nvGraphicFramePr>
          <p:cNvPr id="7" name="Chart 6"/>
          <p:cNvGraphicFramePr>
            <a:graphicFrameLocks/>
          </p:cNvGraphicFramePr>
          <p:nvPr>
            <p:extLst>
              <p:ext uri="{D42A27DB-BD31-4B8C-83A1-F6EECF244321}">
                <p14:modId xmlns:p14="http://schemas.microsoft.com/office/powerpoint/2010/main" val="396294175"/>
              </p:ext>
            </p:extLst>
          </p:nvPr>
        </p:nvGraphicFramePr>
        <p:xfrm>
          <a:off x="762000" y="2430701"/>
          <a:ext cx="7620000" cy="35929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92498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DAM Congestion Revenue vs. Missing RT Revenue</a:t>
            </a:r>
            <a:br>
              <a:rPr lang="en-US" dirty="0" smtClean="0"/>
            </a:br>
            <a:endParaRPr lang="en-US" dirty="0"/>
          </a:p>
        </p:txBody>
      </p:sp>
      <p:sp>
        <p:nvSpPr>
          <p:cNvPr id="3" name="Content Placeholder 2"/>
          <p:cNvSpPr>
            <a:spLocks noGrp="1"/>
          </p:cNvSpPr>
          <p:nvPr>
            <p:ph idx="1"/>
          </p:nvPr>
        </p:nvSpPr>
        <p:spPr>
          <a:xfrm>
            <a:off x="304800" y="1295400"/>
            <a:ext cx="8534400" cy="4624633"/>
          </a:xfrm>
        </p:spPr>
        <p:txBody>
          <a:bodyPr/>
          <a:lstStyle/>
          <a:p>
            <a:r>
              <a:rPr lang="en-US" sz="2000" dirty="0" smtClean="0"/>
              <a:t>When PTP </a:t>
            </a:r>
            <a:r>
              <a:rPr lang="en-US" sz="2000" dirty="0"/>
              <a:t>Obligations </a:t>
            </a:r>
            <a:r>
              <a:rPr lang="en-US" sz="2000" dirty="0" smtClean="0"/>
              <a:t>with links to Options are awarded in DAM, unlike other PTP Obligations, no payment is made in DAM to the buyers of those PTPs even when the source DAM SPP is higher than the sink DAM SPP</a:t>
            </a:r>
          </a:p>
          <a:p>
            <a:endParaRPr lang="en-US" sz="2000" dirty="0"/>
          </a:p>
          <a:p>
            <a:r>
              <a:rPr lang="en-US" sz="2000" dirty="0" smtClean="0"/>
              <a:t>As the result, it lets more DAM congestion revenue go to CRR balancing account. </a:t>
            </a:r>
          </a:p>
          <a:p>
            <a:endParaRPr lang="en-US" sz="2000" dirty="0"/>
          </a:p>
          <a:p>
            <a:endParaRPr lang="en-US" sz="2000" dirty="0" smtClean="0"/>
          </a:p>
          <a:p>
            <a:endParaRPr lang="en-US" sz="2000" dirty="0"/>
          </a:p>
          <a:p>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2012852211"/>
              </p:ext>
            </p:extLst>
          </p:nvPr>
        </p:nvGraphicFramePr>
        <p:xfrm>
          <a:off x="762000" y="3962400"/>
          <a:ext cx="7391400" cy="1838960"/>
        </p:xfrm>
        <a:graphic>
          <a:graphicData uri="http://schemas.openxmlformats.org/drawingml/2006/table">
            <a:tbl>
              <a:tblPr firstRow="1" bandRow="1">
                <a:tableStyleId>{5C22544A-7EE6-4342-B048-85BDC9FD1C3A}</a:tableStyleId>
              </a:tblPr>
              <a:tblGrid>
                <a:gridCol w="2362200"/>
                <a:gridCol w="2565400"/>
                <a:gridCol w="2463800"/>
              </a:tblGrid>
              <a:tr h="558800">
                <a:tc>
                  <a:txBody>
                    <a:bodyPr/>
                    <a:lstStyle/>
                    <a:p>
                      <a:endParaRPr lang="en-US" dirty="0"/>
                    </a:p>
                  </a:txBody>
                  <a:tcPr/>
                </a:tc>
                <a:tc>
                  <a:txBody>
                    <a:bodyPr/>
                    <a:lstStyle/>
                    <a:p>
                      <a:pPr algn="ctr"/>
                      <a:r>
                        <a:rPr lang="en-US" dirty="0" smtClean="0"/>
                        <a:t>Impact</a:t>
                      </a:r>
                      <a:r>
                        <a:rPr lang="en-US" baseline="0" dirty="0" smtClean="0"/>
                        <a:t> to DAM Funds ($ million)</a:t>
                      </a:r>
                      <a:endParaRPr lang="en-US" dirty="0"/>
                    </a:p>
                  </a:txBody>
                  <a:tcPr/>
                </a:tc>
                <a:tc>
                  <a:txBody>
                    <a:bodyPr/>
                    <a:lstStyle/>
                    <a:p>
                      <a:pPr algn="ctr"/>
                      <a:r>
                        <a:rPr lang="en-US" dirty="0" smtClean="0"/>
                        <a:t>Impact to RT Funds </a:t>
                      </a:r>
                      <a:r>
                        <a:rPr lang="en-US" baseline="0" dirty="0" smtClean="0"/>
                        <a:t>($ million)</a:t>
                      </a:r>
                      <a:endParaRPr lang="en-US" dirty="0"/>
                    </a:p>
                  </a:txBody>
                  <a:tcPr/>
                </a:tc>
              </a:tr>
              <a:tr h="558800">
                <a:tc>
                  <a:txBody>
                    <a:bodyPr/>
                    <a:lstStyle/>
                    <a:p>
                      <a:pPr algn="ctr"/>
                      <a:r>
                        <a:rPr lang="en-US" dirty="0" smtClean="0"/>
                        <a:t>1/1/2018~1/31/2018</a:t>
                      </a:r>
                      <a:endParaRPr lang="en-US" dirty="0"/>
                    </a:p>
                  </a:txBody>
                  <a:tcPr/>
                </a:tc>
                <a:tc>
                  <a:txBody>
                    <a:bodyPr/>
                    <a:lstStyle/>
                    <a:p>
                      <a:pPr algn="ctr"/>
                      <a:r>
                        <a:rPr lang="en-US" dirty="0" smtClean="0"/>
                        <a:t>1.8</a:t>
                      </a:r>
                      <a:endParaRPr lang="en-US" dirty="0"/>
                    </a:p>
                  </a:txBody>
                  <a:tcPr/>
                </a:tc>
                <a:tc>
                  <a:txBody>
                    <a:bodyPr/>
                    <a:lstStyle/>
                    <a:p>
                      <a:pPr algn="ctr"/>
                      <a:r>
                        <a:rPr lang="en-US" dirty="0" smtClean="0"/>
                        <a:t>-20.5</a:t>
                      </a:r>
                      <a:endParaRPr lang="en-US" dirty="0"/>
                    </a:p>
                  </a:txBody>
                  <a:tcPr/>
                </a:tc>
              </a:tr>
              <a:tr h="558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B0F0"/>
                          </a:solidFill>
                        </a:rPr>
                        <a:t>1/1/2017~2/28/2018</a:t>
                      </a:r>
                      <a:endParaRPr lang="en-US" dirty="0" smtClean="0">
                        <a:solidFill>
                          <a:srgbClr val="00B0F0"/>
                        </a:solidFill>
                      </a:endParaRPr>
                    </a:p>
                    <a:p>
                      <a:pPr algn="ctr"/>
                      <a:endParaRPr lang="en-US" dirty="0">
                        <a:solidFill>
                          <a:srgbClr val="00B0F0"/>
                        </a:solidFill>
                      </a:endParaRPr>
                    </a:p>
                  </a:txBody>
                  <a:tcPr/>
                </a:tc>
                <a:tc>
                  <a:txBody>
                    <a:bodyPr/>
                    <a:lstStyle/>
                    <a:p>
                      <a:pPr algn="ctr"/>
                      <a:r>
                        <a:rPr lang="en-US" dirty="0" smtClean="0">
                          <a:solidFill>
                            <a:srgbClr val="00B0F0"/>
                          </a:solidFill>
                        </a:rPr>
                        <a:t>24.5</a:t>
                      </a:r>
                      <a:endParaRPr lang="en-US" dirty="0">
                        <a:solidFill>
                          <a:srgbClr val="00B0F0"/>
                        </a:solidFill>
                      </a:endParaRPr>
                    </a:p>
                  </a:txBody>
                  <a:tcPr/>
                </a:tc>
                <a:tc>
                  <a:txBody>
                    <a:bodyPr/>
                    <a:lstStyle/>
                    <a:p>
                      <a:pPr algn="ctr"/>
                      <a:r>
                        <a:rPr lang="en-US" dirty="0" smtClean="0">
                          <a:solidFill>
                            <a:srgbClr val="00B0F0"/>
                          </a:solidFill>
                        </a:rPr>
                        <a:t>-62.1</a:t>
                      </a:r>
                      <a:endParaRPr lang="en-US" dirty="0">
                        <a:solidFill>
                          <a:srgbClr val="00B0F0"/>
                        </a:solidFill>
                      </a:endParaRPr>
                    </a:p>
                  </a:txBody>
                  <a:tcPr/>
                </a:tc>
              </a:tr>
            </a:tbl>
          </a:graphicData>
        </a:graphic>
      </p:graphicFrame>
    </p:spTree>
    <p:extLst>
      <p:ext uri="{BB962C8B-B14F-4D97-AF65-F5344CB8AC3E}">
        <p14:creationId xmlns:p14="http://schemas.microsoft.com/office/powerpoint/2010/main" val="422844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 on Recent </a:t>
            </a:r>
            <a:r>
              <a:rPr lang="en-US" dirty="0"/>
              <a:t>N</a:t>
            </a:r>
            <a:r>
              <a:rPr lang="en-US" dirty="0" smtClean="0"/>
              <a:t>otable RENA</a:t>
            </a:r>
            <a:endParaRPr lang="en-US" dirty="0"/>
          </a:p>
        </p:txBody>
      </p:sp>
      <p:sp>
        <p:nvSpPr>
          <p:cNvPr id="5" name="Content Placeholder 2"/>
          <p:cNvSpPr txBox="1">
            <a:spLocks/>
          </p:cNvSpPr>
          <p:nvPr/>
        </p:nvSpPr>
        <p:spPr>
          <a:xfrm>
            <a:off x="419100" y="2990850"/>
            <a:ext cx="8534400" cy="34099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smtClean="0"/>
              <a:t>Negative -$1.5 million RENA on OD 2/21</a:t>
            </a:r>
          </a:p>
          <a:p>
            <a:pPr lvl="1"/>
            <a:r>
              <a:rPr lang="en-US" sz="1600" dirty="0" smtClean="0"/>
              <a:t>Related to </a:t>
            </a:r>
            <a:r>
              <a:rPr lang="en-US" sz="1600" dirty="0"/>
              <a:t>unexpected outage extension </a:t>
            </a:r>
            <a:endParaRPr lang="en-US" sz="1600" dirty="0" smtClean="0"/>
          </a:p>
          <a:p>
            <a:pPr lvl="1"/>
            <a:r>
              <a:rPr lang="en-US" sz="1600" dirty="0" smtClean="0"/>
              <a:t>DAM flow was significantly undersold as it was in the opposite direction of the RT congestion</a:t>
            </a:r>
          </a:p>
          <a:p>
            <a:pPr lvl="1"/>
            <a:endParaRPr lang="en-US" sz="1600" dirty="0" smtClean="0"/>
          </a:p>
          <a:p>
            <a:r>
              <a:rPr lang="en-US" sz="2000" dirty="0" smtClean="0"/>
              <a:t>High RENA in early March</a:t>
            </a:r>
          </a:p>
          <a:p>
            <a:pPr lvl="1"/>
            <a:r>
              <a:rPr lang="en-US" sz="1600" dirty="0" smtClean="0"/>
              <a:t>RENA was mostly caused by DAM flow oversold</a:t>
            </a:r>
          </a:p>
          <a:p>
            <a:pPr lvl="1"/>
            <a:r>
              <a:rPr lang="en-US" sz="1600" dirty="0" smtClean="0"/>
              <a:t>Part of the oversold was related to RT net load increase at one PUN site, but not modeled in DAM</a:t>
            </a:r>
          </a:p>
          <a:p>
            <a:pPr lvl="1"/>
            <a:r>
              <a:rPr lang="en-US" sz="1600" dirty="0" smtClean="0"/>
              <a:t>Among the total $3.2 million RENA on 3/1~3/3, about $0.9 million was caused by the PUN load distribution factor errors.</a:t>
            </a:r>
          </a:p>
          <a:p>
            <a:pPr lvl="1"/>
            <a:endParaRPr lang="en-US" sz="1600" dirty="0"/>
          </a:p>
          <a:p>
            <a:pPr lvl="1"/>
            <a:endParaRPr lang="en-US" sz="1600" dirty="0"/>
          </a:p>
          <a:p>
            <a:endParaRPr lang="en-US" sz="2000" dirty="0" smtClean="0"/>
          </a:p>
          <a:p>
            <a:endParaRPr lang="en-US" sz="2000" dirty="0" smtClean="0"/>
          </a:p>
          <a:p>
            <a:endParaRPr lang="en-US" sz="2000" dirty="0" smtClean="0"/>
          </a:p>
          <a:p>
            <a:endParaRPr lang="en-US" sz="2000" dirty="0" smtClean="0"/>
          </a:p>
          <a:p>
            <a:endParaRPr lang="en-US" sz="2000" dirty="0"/>
          </a:p>
        </p:txBody>
      </p:sp>
      <p:graphicFrame>
        <p:nvGraphicFramePr>
          <p:cNvPr id="11" name="Chart 10"/>
          <p:cNvGraphicFramePr>
            <a:graphicFrameLocks/>
          </p:cNvGraphicFramePr>
          <p:nvPr>
            <p:extLst>
              <p:ext uri="{D42A27DB-BD31-4B8C-83A1-F6EECF244321}">
                <p14:modId xmlns:p14="http://schemas.microsoft.com/office/powerpoint/2010/main" val="3809656831"/>
              </p:ext>
            </p:extLst>
          </p:nvPr>
        </p:nvGraphicFramePr>
        <p:xfrm>
          <a:off x="685800" y="815182"/>
          <a:ext cx="7467600" cy="21566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0745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RENA on Jan.16~18</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3898908402"/>
              </p:ext>
            </p:extLst>
          </p:nvPr>
        </p:nvGraphicFramePr>
        <p:xfrm>
          <a:off x="609600" y="2590800"/>
          <a:ext cx="7031831" cy="314086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582930" y="1321754"/>
            <a:ext cx="7467600" cy="923330"/>
          </a:xfrm>
          <a:prstGeom prst="rect">
            <a:avLst/>
          </a:prstGeom>
          <a:noFill/>
        </p:spPr>
        <p:txBody>
          <a:bodyPr wrap="square" rtlCol="0">
            <a:spAutoFit/>
          </a:bodyPr>
          <a:lstStyle/>
          <a:p>
            <a:r>
              <a:rPr lang="en-US" dirty="0" smtClean="0"/>
              <a:t>High </a:t>
            </a:r>
            <a:r>
              <a:rPr lang="en-US" dirty="0"/>
              <a:t>Real-Time Revenue Neutrality </a:t>
            </a:r>
            <a:r>
              <a:rPr lang="en-US" dirty="0" smtClean="0"/>
              <a:t>Amount (RENA) was observed during Jan.16,17 and 18, when winter weather went through the ERCOT region. </a:t>
            </a:r>
            <a:endParaRPr lang="en-US" dirty="0"/>
          </a:p>
        </p:txBody>
      </p:sp>
    </p:spTree>
    <p:extLst>
      <p:ext uri="{BB962C8B-B14F-4D97-AF65-F5344CB8AC3E}">
        <p14:creationId xmlns:p14="http://schemas.microsoft.com/office/powerpoint/2010/main" val="10379567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Breakdown of RENA</a:t>
            </a:r>
            <a:endParaRPr lang="en-US" dirty="0"/>
          </a:p>
        </p:txBody>
      </p:sp>
      <p:pic>
        <p:nvPicPr>
          <p:cNvPr id="4" name="Content Placeholder 3"/>
          <p:cNvPicPr>
            <a:picLocks noGrp="1" noChangeAspect="1"/>
          </p:cNvPicPr>
          <p:nvPr>
            <p:ph idx="1"/>
          </p:nvPr>
        </p:nvPicPr>
        <p:blipFill rotWithShape="1">
          <a:blip r:embed="rId2"/>
          <a:srcRect l="7447"/>
          <a:stretch/>
        </p:blipFill>
        <p:spPr>
          <a:xfrm>
            <a:off x="800100" y="914400"/>
            <a:ext cx="6629400" cy="1590675"/>
          </a:xfrm>
          <a:prstGeom prst="rect">
            <a:avLst/>
          </a:prstGeom>
        </p:spPr>
      </p:pic>
      <p:pic>
        <p:nvPicPr>
          <p:cNvPr id="5" name="Picture 4"/>
          <p:cNvPicPr>
            <a:picLocks noChangeAspect="1"/>
          </p:cNvPicPr>
          <p:nvPr/>
        </p:nvPicPr>
        <p:blipFill>
          <a:blip r:embed="rId3"/>
          <a:stretch>
            <a:fillRect/>
          </a:stretch>
        </p:blipFill>
        <p:spPr>
          <a:xfrm>
            <a:off x="800100" y="2505075"/>
            <a:ext cx="6210300" cy="3826221"/>
          </a:xfrm>
          <a:prstGeom prst="rect">
            <a:avLst/>
          </a:prstGeom>
        </p:spPr>
      </p:pic>
    </p:spTree>
    <p:extLst>
      <p:ext uri="{BB962C8B-B14F-4D97-AF65-F5344CB8AC3E}">
        <p14:creationId xmlns:p14="http://schemas.microsoft.com/office/powerpoint/2010/main" val="1881439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the RENA</a:t>
            </a:r>
            <a:br>
              <a:rPr lang="en-US" dirty="0" smtClean="0"/>
            </a:br>
            <a:r>
              <a:rPr lang="en-US" dirty="0" smtClean="0"/>
              <a:t> </a:t>
            </a:r>
            <a:endParaRPr lang="en-US" dirty="0"/>
          </a:p>
        </p:txBody>
      </p:sp>
      <p:sp>
        <p:nvSpPr>
          <p:cNvPr id="3" name="Content Placeholder 2"/>
          <p:cNvSpPr>
            <a:spLocks noGrp="1"/>
          </p:cNvSpPr>
          <p:nvPr>
            <p:ph idx="1"/>
          </p:nvPr>
        </p:nvSpPr>
        <p:spPr>
          <a:xfrm>
            <a:off x="228600" y="1143000"/>
            <a:ext cx="8610600" cy="4800599"/>
          </a:xfrm>
        </p:spPr>
        <p:txBody>
          <a:bodyPr/>
          <a:lstStyle/>
          <a:p>
            <a:pPr marL="0" indent="0">
              <a:buNone/>
            </a:pPr>
            <a:r>
              <a:rPr lang="en-US" sz="2400" b="1" dirty="0" smtClean="0"/>
              <a:t>Using RT congestion rent to pay the RT values of transfer scheduled in DAM</a:t>
            </a:r>
          </a:p>
          <a:p>
            <a:pPr marL="0" indent="0">
              <a:buNone/>
            </a:pPr>
            <a:endParaRPr lang="en-US" sz="2400" b="1" dirty="0"/>
          </a:p>
          <a:p>
            <a:pPr marL="0" indent="0">
              <a:buNone/>
            </a:pPr>
            <a:r>
              <a:rPr lang="en-US" sz="2000" dirty="0" smtClean="0"/>
              <a:t>RT congestion rent: The difference between RT load charges and RT generation payment, caused by RT congestions. </a:t>
            </a:r>
          </a:p>
          <a:p>
            <a:pPr marL="0" indent="0">
              <a:buNone/>
            </a:pPr>
            <a:endParaRPr lang="en-US" sz="2000" dirty="0" smtClean="0"/>
          </a:p>
          <a:p>
            <a:pPr marL="0" indent="0">
              <a:buNone/>
            </a:pPr>
            <a:r>
              <a:rPr lang="en-US" sz="2000" dirty="0" smtClean="0"/>
              <a:t>Transfers scheduled in DAM: The power flow transfers scheduled among different settlement points, when Three-Part </a:t>
            </a:r>
            <a:r>
              <a:rPr lang="en-US" sz="2000" dirty="0"/>
              <a:t>O</a:t>
            </a:r>
            <a:r>
              <a:rPr lang="en-US" sz="2000" dirty="0" smtClean="0"/>
              <a:t>ffer, Energy Only Bid/Offer, Point-to-Points cleared in DAM.</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b="1" dirty="0"/>
          </a:p>
          <a:p>
            <a:pPr marL="0" indent="0">
              <a:buNone/>
            </a:pPr>
            <a:endParaRPr lang="en-US" sz="2000" b="1" dirty="0" smtClean="0"/>
          </a:p>
          <a:p>
            <a:pPr marL="0" indent="0">
              <a:buNone/>
            </a:pPr>
            <a:r>
              <a:rPr lang="en-US" sz="2000" dirty="0" smtClean="0"/>
              <a:t>    </a:t>
            </a:r>
          </a:p>
          <a:p>
            <a:pPr marL="0" indent="0">
              <a:buNone/>
            </a:pPr>
            <a:endParaRPr lang="en-US" sz="2000" dirty="0" smtClean="0"/>
          </a:p>
          <a:p>
            <a:pPr marL="0" indent="0">
              <a:buNone/>
            </a:pPr>
            <a:endParaRPr lang="en-US" sz="2000" dirty="0" smtClean="0"/>
          </a:p>
          <a:p>
            <a:pPr marL="0" indent="0">
              <a:buNone/>
            </a:pPr>
            <a:r>
              <a:rPr lang="en-US" sz="2000" dirty="0"/>
              <a:t> </a:t>
            </a:r>
            <a:r>
              <a:rPr lang="en-US" sz="2000" dirty="0" smtClean="0"/>
              <a:t>    </a:t>
            </a:r>
          </a:p>
          <a:p>
            <a:pPr marL="0" indent="0">
              <a:buNone/>
            </a:pPr>
            <a:endParaRPr lang="en-US" sz="2000" dirty="0" smtClean="0"/>
          </a:p>
        </p:txBody>
      </p:sp>
    </p:spTree>
    <p:extLst>
      <p:ext uri="{BB962C8B-B14F-4D97-AF65-F5344CB8AC3E}">
        <p14:creationId xmlns:p14="http://schemas.microsoft.com/office/powerpoint/2010/main" val="4272598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causes of RENA</a:t>
            </a:r>
            <a:endParaRPr lang="en-US" dirty="0"/>
          </a:p>
        </p:txBody>
      </p:sp>
      <p:sp>
        <p:nvSpPr>
          <p:cNvPr id="3" name="Content Placeholder 2"/>
          <p:cNvSpPr>
            <a:spLocks noGrp="1"/>
          </p:cNvSpPr>
          <p:nvPr>
            <p:ph idx="1"/>
          </p:nvPr>
        </p:nvSpPr>
        <p:spPr>
          <a:xfrm>
            <a:off x="342900" y="1386682"/>
            <a:ext cx="8534400" cy="4319832"/>
          </a:xfrm>
        </p:spPr>
        <p:txBody>
          <a:bodyPr/>
          <a:lstStyle/>
          <a:p>
            <a:pPr marL="0" indent="0">
              <a:buNone/>
            </a:pPr>
            <a:r>
              <a:rPr lang="en-US" sz="2400" b="1" dirty="0" smtClean="0"/>
              <a:t>“Over-selling” of DAM transfers</a:t>
            </a:r>
          </a:p>
          <a:p>
            <a:endParaRPr lang="en-US" sz="2000" dirty="0"/>
          </a:p>
          <a:p>
            <a:pPr marL="400050" lvl="1" indent="0">
              <a:buNone/>
            </a:pPr>
            <a:r>
              <a:rPr lang="en-US" sz="2000" dirty="0"/>
              <a:t>As DAM clears with all DAM awards (3PO, Energy, PTP), there should be no violation on any transmission </a:t>
            </a:r>
            <a:r>
              <a:rPr lang="en-US" sz="2000" dirty="0" smtClean="0"/>
              <a:t>element in the DAM network model. </a:t>
            </a:r>
            <a:r>
              <a:rPr lang="en-US" sz="2000" dirty="0"/>
              <a:t>However, due to the following reasons, the </a:t>
            </a:r>
            <a:r>
              <a:rPr lang="en-US" sz="2000" dirty="0" smtClean="0"/>
              <a:t>flow scheduled by the DAM </a:t>
            </a:r>
            <a:r>
              <a:rPr lang="en-US" sz="2000" dirty="0"/>
              <a:t>awards </a:t>
            </a:r>
            <a:r>
              <a:rPr lang="en-US" sz="2000" dirty="0" smtClean="0"/>
              <a:t>could overload the transmission element in the Real-Time network model:</a:t>
            </a:r>
            <a:endParaRPr lang="en-US" sz="2000" dirty="0"/>
          </a:p>
          <a:p>
            <a:endParaRPr lang="en-US" sz="2000" dirty="0"/>
          </a:p>
          <a:p>
            <a:pPr lvl="2"/>
            <a:r>
              <a:rPr lang="en-US" sz="2000" dirty="0" smtClean="0"/>
              <a:t>Topology </a:t>
            </a:r>
            <a:r>
              <a:rPr lang="en-US" sz="2000" dirty="0"/>
              <a:t>changes </a:t>
            </a:r>
            <a:r>
              <a:rPr lang="en-US" sz="2000" dirty="0" smtClean="0"/>
              <a:t>(e.g. missing </a:t>
            </a:r>
            <a:r>
              <a:rPr lang="en-US" sz="2000" dirty="0"/>
              <a:t>outages in </a:t>
            </a:r>
            <a:r>
              <a:rPr lang="en-US" sz="2000" dirty="0" smtClean="0"/>
              <a:t>DAM)</a:t>
            </a:r>
            <a:endParaRPr lang="en-US" sz="2000" dirty="0"/>
          </a:p>
          <a:p>
            <a:pPr lvl="2"/>
            <a:endParaRPr lang="en-US" sz="2000" dirty="0"/>
          </a:p>
          <a:p>
            <a:pPr lvl="2"/>
            <a:r>
              <a:rPr lang="en-US" sz="2000" dirty="0" smtClean="0"/>
              <a:t>Inaccurate </a:t>
            </a:r>
            <a:r>
              <a:rPr lang="en-US" sz="2000" dirty="0"/>
              <a:t>load distribution factors </a:t>
            </a:r>
          </a:p>
          <a:p>
            <a:pPr marL="0" indent="0">
              <a:buNone/>
            </a:pPr>
            <a:endParaRPr lang="en-US" sz="2400" b="1" dirty="0" smtClean="0"/>
          </a:p>
          <a:p>
            <a:pPr marL="0" indent="0">
              <a:buNone/>
            </a:pPr>
            <a:endParaRPr lang="en-US" dirty="0"/>
          </a:p>
        </p:txBody>
      </p:sp>
    </p:spTree>
    <p:extLst>
      <p:ext uri="{BB962C8B-B14F-4D97-AF65-F5344CB8AC3E}">
        <p14:creationId xmlns:p14="http://schemas.microsoft.com/office/powerpoint/2010/main" val="9111750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causes of RENA</a:t>
            </a:r>
            <a:endParaRPr lang="en-US" dirty="0"/>
          </a:p>
        </p:txBody>
      </p:sp>
      <p:sp>
        <p:nvSpPr>
          <p:cNvPr id="3" name="Content Placeholder 2"/>
          <p:cNvSpPr>
            <a:spLocks noGrp="1"/>
          </p:cNvSpPr>
          <p:nvPr>
            <p:ph idx="1"/>
          </p:nvPr>
        </p:nvSpPr>
        <p:spPr>
          <a:xfrm>
            <a:off x="342900" y="1386682"/>
            <a:ext cx="8534400" cy="4319832"/>
          </a:xfrm>
        </p:spPr>
        <p:txBody>
          <a:bodyPr/>
          <a:lstStyle/>
          <a:p>
            <a:pPr marL="0" indent="0">
              <a:buNone/>
            </a:pPr>
            <a:r>
              <a:rPr lang="en-US" sz="2400" b="1" dirty="0" smtClean="0"/>
              <a:t>Impact of Settlement Point Price floor</a:t>
            </a:r>
          </a:p>
          <a:p>
            <a:endParaRPr lang="en-US" sz="2000" dirty="0"/>
          </a:p>
          <a:p>
            <a:pPr marL="400050" lvl="1" indent="0">
              <a:buNone/>
            </a:pPr>
            <a:r>
              <a:rPr lang="en-US" sz="2000" dirty="0" smtClean="0"/>
              <a:t>As 15-minute interval Settlement Point Prices (RTSPP) are calculated from SCED LMP, a price floor of $-251 is applied to RTSPP. Depending on the RT and DAM positions at the settlement points, the RENA could be impacted in the following way:</a:t>
            </a:r>
            <a:endParaRPr lang="en-US" sz="2000" dirty="0"/>
          </a:p>
          <a:p>
            <a:endParaRPr lang="en-US" sz="2000" dirty="0"/>
          </a:p>
          <a:p>
            <a:pPr lvl="2"/>
            <a:r>
              <a:rPr lang="en-US" sz="2000" dirty="0" smtClean="0"/>
              <a:t>Increase RENA </a:t>
            </a:r>
            <a:r>
              <a:rPr lang="en-US" sz="2000" dirty="0" smtClean="0"/>
              <a:t>when RT output </a:t>
            </a:r>
            <a:r>
              <a:rPr lang="en-US" sz="2000" dirty="0" smtClean="0"/>
              <a:t>larger </a:t>
            </a:r>
            <a:r>
              <a:rPr lang="en-US" sz="2000" dirty="0" smtClean="0"/>
              <a:t>than DAM position</a:t>
            </a:r>
            <a:endParaRPr lang="en-US" sz="2000" dirty="0"/>
          </a:p>
          <a:p>
            <a:pPr lvl="2"/>
            <a:endParaRPr lang="en-US" sz="2000" dirty="0"/>
          </a:p>
          <a:p>
            <a:pPr lvl="2"/>
            <a:r>
              <a:rPr lang="en-US" sz="2000" dirty="0" smtClean="0"/>
              <a:t>Reduce RENA </a:t>
            </a:r>
            <a:r>
              <a:rPr lang="en-US" sz="2000" dirty="0" smtClean="0"/>
              <a:t>when RT output </a:t>
            </a:r>
            <a:r>
              <a:rPr lang="en-US" sz="2000" dirty="0" smtClean="0"/>
              <a:t>less </a:t>
            </a:r>
            <a:r>
              <a:rPr lang="en-US" sz="2000" dirty="0" smtClean="0"/>
              <a:t>than DAM position</a:t>
            </a:r>
            <a:endParaRPr lang="en-US" sz="2000" dirty="0"/>
          </a:p>
          <a:p>
            <a:pPr marL="0" indent="0">
              <a:buNone/>
            </a:pPr>
            <a:endParaRPr lang="en-US" sz="2400" b="1" dirty="0" smtClean="0"/>
          </a:p>
          <a:p>
            <a:pPr marL="0" indent="0">
              <a:buNone/>
            </a:pPr>
            <a:endParaRPr lang="en-US" dirty="0"/>
          </a:p>
        </p:txBody>
      </p:sp>
    </p:spTree>
    <p:extLst>
      <p:ext uri="{BB962C8B-B14F-4D97-AF65-F5344CB8AC3E}">
        <p14:creationId xmlns:p14="http://schemas.microsoft.com/office/powerpoint/2010/main" val="3381641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causes of RENA</a:t>
            </a:r>
            <a:endParaRPr lang="en-US" dirty="0"/>
          </a:p>
        </p:txBody>
      </p:sp>
      <p:sp>
        <p:nvSpPr>
          <p:cNvPr id="3" name="Content Placeholder 2"/>
          <p:cNvSpPr>
            <a:spLocks noGrp="1"/>
          </p:cNvSpPr>
          <p:nvPr>
            <p:ph idx="1"/>
          </p:nvPr>
        </p:nvSpPr>
        <p:spPr>
          <a:xfrm>
            <a:off x="342900" y="1386682"/>
            <a:ext cx="8534400" cy="4319832"/>
          </a:xfrm>
        </p:spPr>
        <p:txBody>
          <a:bodyPr/>
          <a:lstStyle/>
          <a:p>
            <a:pPr marL="0" indent="0">
              <a:buNone/>
            </a:pPr>
            <a:r>
              <a:rPr lang="en-US" sz="2400" b="1" dirty="0" smtClean="0"/>
              <a:t>DAM Point-to Point Obligation with links to Options</a:t>
            </a:r>
          </a:p>
          <a:p>
            <a:endParaRPr lang="en-US" sz="2000" dirty="0"/>
          </a:p>
          <a:p>
            <a:pPr marL="400050" lvl="1" indent="0" algn="just">
              <a:buNone/>
            </a:pPr>
            <a:r>
              <a:rPr lang="en-US" sz="2000" dirty="0"/>
              <a:t>When DAM </a:t>
            </a:r>
            <a:r>
              <a:rPr lang="en-US" sz="2000" dirty="0" smtClean="0"/>
              <a:t>clears the </a:t>
            </a:r>
            <a:r>
              <a:rPr lang="en-US" sz="2000" dirty="0"/>
              <a:t>PTP Obligations with links to O</a:t>
            </a:r>
            <a:r>
              <a:rPr lang="en-US" sz="2000" dirty="0" smtClean="0"/>
              <a:t>ptions, they </a:t>
            </a:r>
            <a:r>
              <a:rPr lang="en-US" sz="2000" dirty="0"/>
              <a:t>are treated as </a:t>
            </a:r>
            <a:r>
              <a:rPr lang="en-US" sz="2000" dirty="0" smtClean="0"/>
              <a:t>other normal </a:t>
            </a:r>
            <a:r>
              <a:rPr lang="en-US" sz="2000" dirty="0"/>
              <a:t>PTP </a:t>
            </a:r>
            <a:r>
              <a:rPr lang="en-US" sz="2000" dirty="0" smtClean="0"/>
              <a:t>Obligations in the DAM optimization engine. </a:t>
            </a:r>
            <a:r>
              <a:rPr lang="en-US" sz="2000" dirty="0"/>
              <a:t>However, during the settlement, they are treated as </a:t>
            </a:r>
            <a:r>
              <a:rPr lang="en-US" sz="2000" dirty="0" smtClean="0"/>
              <a:t>options</a:t>
            </a:r>
            <a:r>
              <a:rPr lang="en-US" sz="2000" dirty="0"/>
              <a:t>, which could cause </a:t>
            </a:r>
            <a:r>
              <a:rPr lang="en-US" sz="2000" dirty="0" smtClean="0"/>
              <a:t>missing revenue as there is no charge to options in the settlement: </a:t>
            </a:r>
            <a:endParaRPr lang="en-US" sz="2000" dirty="0"/>
          </a:p>
          <a:p>
            <a:endParaRPr lang="en-US" sz="2000" dirty="0"/>
          </a:p>
          <a:p>
            <a:pPr lvl="2"/>
            <a:r>
              <a:rPr lang="en-US" sz="2000" dirty="0" smtClean="0"/>
              <a:t>Increase </a:t>
            </a:r>
            <a:r>
              <a:rPr lang="en-US" sz="2000" dirty="0" smtClean="0"/>
              <a:t>RENA </a:t>
            </a:r>
            <a:r>
              <a:rPr lang="en-US" sz="2000" dirty="0" smtClean="0"/>
              <a:t>when those PTP obligations shows up with negative values based on RT prices</a:t>
            </a:r>
            <a:endParaRPr lang="en-US" sz="2000" dirty="0"/>
          </a:p>
          <a:p>
            <a:pPr marL="0" indent="0">
              <a:buNone/>
            </a:pPr>
            <a:endParaRPr lang="en-US" sz="2400" b="1" dirty="0" smtClean="0"/>
          </a:p>
          <a:p>
            <a:pPr marL="0" indent="0">
              <a:buNone/>
            </a:pPr>
            <a:endParaRPr lang="en-US" dirty="0"/>
          </a:p>
        </p:txBody>
      </p:sp>
    </p:spTree>
    <p:extLst>
      <p:ext uri="{BB962C8B-B14F-4D97-AF65-F5344CB8AC3E}">
        <p14:creationId xmlns:p14="http://schemas.microsoft.com/office/powerpoint/2010/main" val="2315092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Impacts to RENA</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1549859"/>
              </p:ext>
            </p:extLst>
          </p:nvPr>
        </p:nvGraphicFramePr>
        <p:xfrm>
          <a:off x="413386" y="1905000"/>
          <a:ext cx="8393427" cy="2199640"/>
        </p:xfrm>
        <a:graphic>
          <a:graphicData uri="http://schemas.openxmlformats.org/drawingml/2006/table">
            <a:tbl>
              <a:tblPr firstRow="1" bandRow="1">
                <a:tableStyleId>{5C22544A-7EE6-4342-B048-85BDC9FD1C3A}</a:tableStyleId>
              </a:tblPr>
              <a:tblGrid>
                <a:gridCol w="4067284"/>
                <a:gridCol w="1431859"/>
                <a:gridCol w="1447142"/>
                <a:gridCol w="1447142"/>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Jan.16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Jan.17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Jan.18</a:t>
                      </a:r>
                      <a:endParaRPr lang="en-US" dirty="0"/>
                    </a:p>
                  </a:txBody>
                  <a:tcPr/>
                </a:tc>
              </a:tr>
              <a:tr h="185420">
                <a:tc>
                  <a:txBody>
                    <a:bodyPr/>
                    <a:lstStyle/>
                    <a:p>
                      <a:r>
                        <a:rPr lang="en-US" dirty="0" smtClean="0"/>
                        <a:t>“Over-selling”</a:t>
                      </a:r>
                      <a:r>
                        <a:rPr lang="en-US" baseline="0" dirty="0" smtClean="0"/>
                        <a:t> of </a:t>
                      </a:r>
                      <a:r>
                        <a:rPr lang="en-US" dirty="0" smtClean="0"/>
                        <a:t>RT congestion</a:t>
                      </a:r>
                      <a:endParaRPr lang="en-US" dirty="0"/>
                    </a:p>
                  </a:txBody>
                  <a:tcPr/>
                </a:tc>
                <a:tc>
                  <a:txBody>
                    <a:bodyPr/>
                    <a:lstStyle/>
                    <a:p>
                      <a:pPr algn="ctr"/>
                      <a:r>
                        <a:rPr lang="en-US" dirty="0" smtClean="0"/>
                        <a:t>-5.2</a:t>
                      </a:r>
                      <a:endParaRPr lang="en-US" dirty="0"/>
                    </a:p>
                  </a:txBody>
                  <a:tcPr/>
                </a:tc>
                <a:tc>
                  <a:txBody>
                    <a:bodyPr/>
                    <a:lstStyle/>
                    <a:p>
                      <a:pPr algn="ctr"/>
                      <a:r>
                        <a:rPr lang="en-US" dirty="0" smtClean="0"/>
                        <a:t>0.9</a:t>
                      </a:r>
                      <a:endParaRPr lang="en-US" dirty="0"/>
                    </a:p>
                  </a:txBody>
                  <a:tcPr/>
                </a:tc>
                <a:tc>
                  <a:txBody>
                    <a:bodyPr/>
                    <a:lstStyle/>
                    <a:p>
                      <a:pPr algn="ctr"/>
                      <a:r>
                        <a:rPr lang="en-US" dirty="0" smtClean="0"/>
                        <a:t>1.2</a:t>
                      </a:r>
                      <a:endParaRPr lang="en-US" dirty="0"/>
                    </a:p>
                  </a:txBody>
                  <a:tcPr/>
                </a:tc>
              </a:tr>
              <a:tr h="185420">
                <a:tc>
                  <a:txBody>
                    <a:bodyPr/>
                    <a:lstStyle/>
                    <a:p>
                      <a:r>
                        <a:rPr lang="en-US" dirty="0" smtClean="0"/>
                        <a:t>Impact</a:t>
                      </a:r>
                      <a:r>
                        <a:rPr lang="en-US" baseline="0" dirty="0" smtClean="0"/>
                        <a:t> from SPP price floor</a:t>
                      </a:r>
                      <a:endParaRPr lang="en-US" dirty="0"/>
                    </a:p>
                  </a:txBody>
                  <a:tcPr/>
                </a:tc>
                <a:tc>
                  <a:txBody>
                    <a:bodyPr/>
                    <a:lstStyle/>
                    <a:p>
                      <a:pPr algn="ctr"/>
                      <a:r>
                        <a:rPr lang="en-US" dirty="0" smtClean="0"/>
                        <a:t>-0.1</a:t>
                      </a:r>
                      <a:endParaRPr lang="en-US" dirty="0"/>
                    </a:p>
                  </a:txBody>
                  <a:tcPr/>
                </a:tc>
                <a:tc>
                  <a:txBody>
                    <a:bodyPr/>
                    <a:lstStyle/>
                    <a:p>
                      <a:pPr algn="ctr"/>
                      <a:r>
                        <a:rPr lang="en-US" dirty="0" smtClean="0"/>
                        <a:t>-1.7</a:t>
                      </a:r>
                      <a:endParaRPr lang="en-US" dirty="0"/>
                    </a:p>
                  </a:txBody>
                  <a:tcPr/>
                </a:tc>
                <a:tc>
                  <a:txBody>
                    <a:bodyPr/>
                    <a:lstStyle/>
                    <a:p>
                      <a:pPr algn="ctr"/>
                      <a:r>
                        <a:rPr lang="en-US" dirty="0" smtClean="0"/>
                        <a:t>0.03</a:t>
                      </a:r>
                      <a:endParaRPr lang="en-US" dirty="0"/>
                    </a:p>
                  </a:txBody>
                  <a:tcPr/>
                </a:tc>
              </a:tr>
              <a:tr h="182880">
                <a:tc>
                  <a:txBody>
                    <a:bodyPr/>
                    <a:lstStyle/>
                    <a:p>
                      <a:r>
                        <a:rPr lang="en-US" dirty="0" smtClean="0"/>
                        <a:t>Impact</a:t>
                      </a:r>
                      <a:r>
                        <a:rPr lang="en-US" baseline="0" dirty="0" smtClean="0"/>
                        <a:t> from PTP w links to options</a:t>
                      </a:r>
                      <a:endParaRPr lang="en-US" dirty="0"/>
                    </a:p>
                  </a:txBody>
                  <a:tcPr>
                    <a:lnB w="19050" cap="flat" cmpd="sng" algn="ctr">
                      <a:solidFill>
                        <a:schemeClr val="tx1"/>
                      </a:solidFill>
                      <a:prstDash val="solid"/>
                      <a:round/>
                      <a:headEnd type="none" w="med" len="med"/>
                      <a:tailEnd type="none" w="med" len="med"/>
                    </a:lnB>
                  </a:tcPr>
                </a:tc>
                <a:tc>
                  <a:txBody>
                    <a:bodyPr/>
                    <a:lstStyle/>
                    <a:p>
                      <a:pPr algn="ctr"/>
                      <a:r>
                        <a:rPr lang="en-US" dirty="0" smtClean="0"/>
                        <a:t>10.2</a:t>
                      </a:r>
                    </a:p>
                  </a:txBody>
                  <a:tcPr>
                    <a:lnB w="19050" cap="flat" cmpd="sng" algn="ctr">
                      <a:solidFill>
                        <a:schemeClr val="tx1"/>
                      </a:solidFill>
                      <a:prstDash val="solid"/>
                      <a:round/>
                      <a:headEnd type="none" w="med" len="med"/>
                      <a:tailEnd type="none" w="med" len="med"/>
                    </a:lnB>
                  </a:tcPr>
                </a:tc>
                <a:tc>
                  <a:txBody>
                    <a:bodyPr/>
                    <a:lstStyle/>
                    <a:p>
                      <a:pPr algn="ctr"/>
                      <a:r>
                        <a:rPr lang="en-US" dirty="0" smtClean="0"/>
                        <a:t>5.1</a:t>
                      </a:r>
                      <a:endParaRPr lang="en-US" dirty="0"/>
                    </a:p>
                  </a:txBody>
                  <a:tcPr>
                    <a:lnB w="19050" cap="flat" cmpd="sng" algn="ctr">
                      <a:solidFill>
                        <a:schemeClr val="tx1"/>
                      </a:solidFill>
                      <a:prstDash val="solid"/>
                      <a:round/>
                      <a:headEnd type="none" w="med" len="med"/>
                      <a:tailEnd type="none" w="med" len="med"/>
                    </a:lnB>
                  </a:tcPr>
                </a:tc>
                <a:tc>
                  <a:txBody>
                    <a:bodyPr/>
                    <a:lstStyle/>
                    <a:p>
                      <a:pPr algn="ctr"/>
                      <a:r>
                        <a:rPr lang="en-US" dirty="0" smtClean="0"/>
                        <a:t>3.3</a:t>
                      </a:r>
                      <a:endParaRPr lang="en-US" dirty="0"/>
                    </a:p>
                  </a:txBody>
                  <a:tcPr>
                    <a:lnB w="19050" cap="flat" cmpd="sng" algn="ctr">
                      <a:solidFill>
                        <a:schemeClr val="tx1"/>
                      </a:solidFill>
                      <a:prstDash val="solid"/>
                      <a:round/>
                      <a:headEnd type="none" w="med" len="med"/>
                      <a:tailEnd type="none" w="med" len="med"/>
                    </a:lnB>
                  </a:tcPr>
                </a:tc>
              </a:tr>
              <a:tr h="185420">
                <a:tc>
                  <a:txBody>
                    <a:bodyPr/>
                    <a:lstStyle/>
                    <a:p>
                      <a:r>
                        <a:rPr lang="en-US" dirty="0" smtClean="0"/>
                        <a:t>Other</a:t>
                      </a:r>
                      <a:r>
                        <a:rPr lang="en-US" baseline="0" dirty="0" smtClean="0"/>
                        <a:t>s*</a:t>
                      </a:r>
                      <a:endParaRPr lang="en-US"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dirty="0" smtClean="0"/>
                        <a:t>-0.4</a:t>
                      </a:r>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dirty="0" smtClean="0"/>
                        <a:t>0.4</a:t>
                      </a:r>
                      <a:endParaRPr lang="en-US"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dirty="0" smtClean="0"/>
                        <a:t>0.2</a:t>
                      </a:r>
                      <a:endParaRPr lang="en-US"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5420">
                <a:tc>
                  <a:txBody>
                    <a:bodyPr/>
                    <a:lstStyle/>
                    <a:p>
                      <a:r>
                        <a:rPr lang="en-US" i="1" dirty="0" smtClean="0">
                          <a:solidFill>
                            <a:schemeClr val="bg1">
                              <a:lumMod val="50000"/>
                            </a:schemeClr>
                          </a:solidFill>
                        </a:rPr>
                        <a:t>Settlement RENA</a:t>
                      </a:r>
                      <a:r>
                        <a:rPr lang="en-US" i="1" baseline="0" dirty="0" smtClean="0">
                          <a:solidFill>
                            <a:schemeClr val="bg1">
                              <a:lumMod val="50000"/>
                            </a:schemeClr>
                          </a:solidFill>
                        </a:rPr>
                        <a:t> of the operating day</a:t>
                      </a:r>
                      <a:endParaRPr lang="en-US" i="1" dirty="0">
                        <a:solidFill>
                          <a:schemeClr val="bg1">
                            <a:lumMod val="50000"/>
                          </a:schemeClr>
                        </a:solidFill>
                      </a:endParaRPr>
                    </a:p>
                  </a:txBody>
                  <a:tcPr>
                    <a:lnT w="19050" cap="flat" cmpd="sng" algn="ctr">
                      <a:solidFill>
                        <a:schemeClr val="tx1"/>
                      </a:solidFill>
                      <a:prstDash val="solid"/>
                      <a:round/>
                      <a:headEnd type="none" w="med" len="med"/>
                      <a:tailEnd type="none" w="med" len="med"/>
                    </a:lnT>
                  </a:tcPr>
                </a:tc>
                <a:tc>
                  <a:txBody>
                    <a:bodyPr/>
                    <a:lstStyle/>
                    <a:p>
                      <a:pPr algn="ctr"/>
                      <a:r>
                        <a:rPr lang="en-US" i="1" dirty="0" smtClean="0">
                          <a:solidFill>
                            <a:schemeClr val="bg1">
                              <a:lumMod val="50000"/>
                            </a:schemeClr>
                          </a:solidFill>
                        </a:rPr>
                        <a:t>4.5</a:t>
                      </a:r>
                    </a:p>
                  </a:txBody>
                  <a:tcPr>
                    <a:lnT w="19050" cap="flat" cmpd="sng" algn="ctr">
                      <a:solidFill>
                        <a:schemeClr val="tx1"/>
                      </a:solidFill>
                      <a:prstDash val="solid"/>
                      <a:round/>
                      <a:headEnd type="none" w="med" len="med"/>
                      <a:tailEnd type="none" w="med" len="med"/>
                    </a:lnT>
                  </a:tcPr>
                </a:tc>
                <a:tc>
                  <a:txBody>
                    <a:bodyPr/>
                    <a:lstStyle/>
                    <a:p>
                      <a:pPr algn="ctr"/>
                      <a:r>
                        <a:rPr lang="en-US" i="1" dirty="0" smtClean="0">
                          <a:solidFill>
                            <a:schemeClr val="bg1">
                              <a:lumMod val="50000"/>
                            </a:schemeClr>
                          </a:solidFill>
                        </a:rPr>
                        <a:t>4.7</a:t>
                      </a:r>
                      <a:endParaRPr lang="en-US" i="1" dirty="0">
                        <a:solidFill>
                          <a:schemeClr val="bg1">
                            <a:lumMod val="50000"/>
                          </a:schemeClr>
                        </a:solidFill>
                      </a:endParaRPr>
                    </a:p>
                  </a:txBody>
                  <a:tcPr>
                    <a:lnT w="19050" cap="flat" cmpd="sng" algn="ctr">
                      <a:solidFill>
                        <a:schemeClr val="tx1"/>
                      </a:solidFill>
                      <a:prstDash val="solid"/>
                      <a:round/>
                      <a:headEnd type="none" w="med" len="med"/>
                      <a:tailEnd type="none" w="med" len="med"/>
                    </a:lnT>
                  </a:tcPr>
                </a:tc>
                <a:tc>
                  <a:txBody>
                    <a:bodyPr/>
                    <a:lstStyle/>
                    <a:p>
                      <a:pPr algn="ctr"/>
                      <a:r>
                        <a:rPr lang="en-US" i="1" dirty="0" smtClean="0">
                          <a:solidFill>
                            <a:schemeClr val="bg1">
                              <a:lumMod val="50000"/>
                            </a:schemeClr>
                          </a:solidFill>
                        </a:rPr>
                        <a:t>4.7</a:t>
                      </a:r>
                      <a:endParaRPr lang="en-US" i="1" dirty="0">
                        <a:solidFill>
                          <a:schemeClr val="bg1">
                            <a:lumMod val="50000"/>
                          </a:schemeClr>
                        </a:solidFill>
                      </a:endParaRPr>
                    </a:p>
                  </a:txBody>
                  <a:tcPr>
                    <a:lnT w="19050" cap="flat" cmpd="sng" algn="ctr">
                      <a:solidFill>
                        <a:schemeClr val="tx1"/>
                      </a:solidFill>
                      <a:prstDash val="solid"/>
                      <a:round/>
                      <a:headEnd type="none" w="med" len="med"/>
                      <a:tailEnd type="none" w="med" len="med"/>
                    </a:lnT>
                  </a:tcPr>
                </a:tc>
              </a:tr>
            </a:tbl>
          </a:graphicData>
        </a:graphic>
      </p:graphicFrame>
      <p:sp>
        <p:nvSpPr>
          <p:cNvPr id="3" name="Rectangle 2"/>
          <p:cNvSpPr/>
          <p:nvPr/>
        </p:nvSpPr>
        <p:spPr>
          <a:xfrm>
            <a:off x="240030" y="2971800"/>
            <a:ext cx="8915400" cy="381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10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PTP w/ links to Options during Jan.16~18</a:t>
            </a:r>
            <a:endParaRPr lang="en-US" dirty="0"/>
          </a:p>
        </p:txBody>
      </p:sp>
      <p:sp>
        <p:nvSpPr>
          <p:cNvPr id="3" name="Content Placeholder 2"/>
          <p:cNvSpPr>
            <a:spLocks noGrp="1"/>
          </p:cNvSpPr>
          <p:nvPr>
            <p:ph idx="1"/>
          </p:nvPr>
        </p:nvSpPr>
        <p:spPr/>
        <p:txBody>
          <a:bodyPr/>
          <a:lstStyle/>
          <a:p>
            <a:pPr marL="0" indent="0">
              <a:buNone/>
            </a:pPr>
            <a:r>
              <a:rPr lang="en-US" sz="2000" dirty="0"/>
              <a:t>DAM Point-to Point Obligation with links to </a:t>
            </a:r>
            <a:r>
              <a:rPr lang="en-US" sz="2000" dirty="0" smtClean="0"/>
              <a:t>Options combined with high RT congestion costs was the major cause of high RENA during the period of Jan.16~18.</a:t>
            </a:r>
            <a:endParaRPr lang="en-US" sz="2000" dirty="0"/>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539232185"/>
              </p:ext>
            </p:extLst>
          </p:nvPr>
        </p:nvGraphicFramePr>
        <p:xfrm>
          <a:off x="445773" y="2971800"/>
          <a:ext cx="8393427" cy="2204720"/>
        </p:xfrm>
        <a:graphic>
          <a:graphicData uri="http://schemas.openxmlformats.org/drawingml/2006/table">
            <a:tbl>
              <a:tblPr firstRow="1" bandRow="1">
                <a:tableStyleId>{5C22544A-7EE6-4342-B048-85BDC9FD1C3A}</a:tableStyleId>
              </a:tblPr>
              <a:tblGrid>
                <a:gridCol w="4067284"/>
                <a:gridCol w="1431859"/>
                <a:gridCol w="1447142"/>
                <a:gridCol w="1447142"/>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PTP w</a:t>
                      </a:r>
                      <a:r>
                        <a:rPr lang="en-US" baseline="0" dirty="0" smtClean="0"/>
                        <a:t> links to Options</a:t>
                      </a:r>
                      <a:endParaRPr lang="en-US"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Jan.16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Jan.17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Jan.18</a:t>
                      </a:r>
                      <a:endParaRPr lang="en-US" dirty="0"/>
                    </a:p>
                  </a:txBody>
                  <a:tcPr/>
                </a:tc>
              </a:tr>
              <a:tr h="370840">
                <a:tc>
                  <a:txBody>
                    <a:bodyPr/>
                    <a:lstStyle/>
                    <a:p>
                      <a:r>
                        <a:rPr lang="en-US" dirty="0" smtClean="0"/>
                        <a:t>Values</a:t>
                      </a:r>
                      <a:r>
                        <a:rPr lang="en-US" baseline="0" dirty="0" smtClean="0"/>
                        <a:t> when settled as options</a:t>
                      </a:r>
                      <a:endParaRPr lang="en-US" dirty="0"/>
                    </a:p>
                  </a:txBody>
                  <a:tcPr/>
                </a:tc>
                <a:tc>
                  <a:txBody>
                    <a:bodyPr/>
                    <a:lstStyle/>
                    <a:p>
                      <a:pPr algn="ctr"/>
                      <a:r>
                        <a:rPr lang="en-US" dirty="0" smtClean="0"/>
                        <a:t>4.4</a:t>
                      </a:r>
                      <a:endParaRPr lang="en-US" dirty="0"/>
                    </a:p>
                  </a:txBody>
                  <a:tcPr/>
                </a:tc>
                <a:tc>
                  <a:txBody>
                    <a:bodyPr/>
                    <a:lstStyle/>
                    <a:p>
                      <a:pPr algn="ctr"/>
                      <a:r>
                        <a:rPr lang="en-US" dirty="0" smtClean="0"/>
                        <a:t>2.4</a:t>
                      </a:r>
                      <a:endParaRPr lang="en-US" dirty="0"/>
                    </a:p>
                  </a:txBody>
                  <a:tcPr/>
                </a:tc>
                <a:tc>
                  <a:txBody>
                    <a:bodyPr/>
                    <a:lstStyle/>
                    <a:p>
                      <a:pPr algn="ctr"/>
                      <a:r>
                        <a:rPr lang="en-US" dirty="0" smtClean="0"/>
                        <a:t>1.4</a:t>
                      </a:r>
                      <a:endParaRPr lang="en-US" dirty="0"/>
                    </a:p>
                  </a:txBody>
                  <a:tcPr/>
                </a:tc>
              </a:tr>
              <a:tr h="185420">
                <a:tc>
                  <a:txBody>
                    <a:bodyPr/>
                    <a:lstStyle/>
                    <a:p>
                      <a:r>
                        <a:rPr lang="en-US" dirty="0" smtClean="0"/>
                        <a:t>Values if settled as obligation</a:t>
                      </a:r>
                      <a:endParaRPr lang="en-US" dirty="0"/>
                    </a:p>
                  </a:txBody>
                  <a:tcPr>
                    <a:lnB w="19050" cap="flat" cmpd="sng" algn="ctr">
                      <a:solidFill>
                        <a:schemeClr val="tx1"/>
                      </a:solidFill>
                      <a:prstDash val="solid"/>
                      <a:round/>
                      <a:headEnd type="none" w="med" len="med"/>
                      <a:tailEnd type="none" w="med" len="med"/>
                    </a:lnB>
                  </a:tcPr>
                </a:tc>
                <a:tc>
                  <a:txBody>
                    <a:bodyPr/>
                    <a:lstStyle/>
                    <a:p>
                      <a:pPr algn="ctr"/>
                      <a:r>
                        <a:rPr lang="en-US" dirty="0" smtClean="0"/>
                        <a:t>-5.8</a:t>
                      </a:r>
                      <a:endParaRPr lang="en-US" dirty="0"/>
                    </a:p>
                  </a:txBody>
                  <a:tcPr>
                    <a:lnB w="19050" cap="flat" cmpd="sng" algn="ctr">
                      <a:solidFill>
                        <a:schemeClr val="tx1"/>
                      </a:solidFill>
                      <a:prstDash val="solid"/>
                      <a:round/>
                      <a:headEnd type="none" w="med" len="med"/>
                      <a:tailEnd type="none" w="med" len="med"/>
                    </a:lnB>
                  </a:tcPr>
                </a:tc>
                <a:tc>
                  <a:txBody>
                    <a:bodyPr/>
                    <a:lstStyle/>
                    <a:p>
                      <a:pPr algn="ctr"/>
                      <a:r>
                        <a:rPr lang="en-US" dirty="0" smtClean="0"/>
                        <a:t>-2.8</a:t>
                      </a:r>
                      <a:endParaRPr lang="en-US" dirty="0"/>
                    </a:p>
                  </a:txBody>
                  <a:tcPr>
                    <a:lnB w="19050" cap="flat" cmpd="sng" algn="ctr">
                      <a:solidFill>
                        <a:schemeClr val="tx1"/>
                      </a:solidFill>
                      <a:prstDash val="solid"/>
                      <a:round/>
                      <a:headEnd type="none" w="med" len="med"/>
                      <a:tailEnd type="none" w="med" len="med"/>
                    </a:lnB>
                  </a:tcPr>
                </a:tc>
                <a:tc>
                  <a:txBody>
                    <a:bodyPr/>
                    <a:lstStyle/>
                    <a:p>
                      <a:pPr algn="ctr"/>
                      <a:r>
                        <a:rPr lang="en-US" dirty="0" smtClean="0"/>
                        <a:t>-1.9</a:t>
                      </a:r>
                      <a:endParaRPr lang="en-US" dirty="0"/>
                    </a:p>
                  </a:txBody>
                  <a:tcPr>
                    <a:lnB w="19050" cap="flat" cmpd="sng" algn="ctr">
                      <a:solidFill>
                        <a:schemeClr val="tx1"/>
                      </a:solidFill>
                      <a:prstDash val="solid"/>
                      <a:round/>
                      <a:headEnd type="none" w="med" len="med"/>
                      <a:tailEnd type="none" w="med" len="med"/>
                    </a:lnB>
                  </a:tcPr>
                </a:tc>
              </a:tr>
              <a:tr h="185420">
                <a:tc>
                  <a:txBody>
                    <a:bodyPr/>
                    <a:lstStyle/>
                    <a:p>
                      <a:r>
                        <a:rPr lang="en-US" dirty="0" smtClean="0"/>
                        <a:t>Impact</a:t>
                      </a:r>
                      <a:r>
                        <a:rPr lang="en-US" baseline="0" dirty="0" smtClean="0"/>
                        <a:t> to RENA</a:t>
                      </a:r>
                      <a:endParaRPr lang="en-US" dirty="0"/>
                    </a:p>
                  </a:txBody>
                  <a:tcPr>
                    <a:lnT w="19050" cap="flat" cmpd="sng" algn="ctr">
                      <a:solidFill>
                        <a:schemeClr val="tx1"/>
                      </a:solidFill>
                      <a:prstDash val="solid"/>
                      <a:round/>
                      <a:headEnd type="none" w="med" len="med"/>
                      <a:tailEnd type="none" w="med" len="med"/>
                    </a:lnT>
                  </a:tcPr>
                </a:tc>
                <a:tc>
                  <a:txBody>
                    <a:bodyPr/>
                    <a:lstStyle/>
                    <a:p>
                      <a:pPr algn="ctr"/>
                      <a:r>
                        <a:rPr lang="en-US" dirty="0" smtClean="0"/>
                        <a:t>10.2</a:t>
                      </a:r>
                    </a:p>
                  </a:txBody>
                  <a:tcPr>
                    <a:lnT w="19050" cap="flat" cmpd="sng" algn="ctr">
                      <a:solidFill>
                        <a:schemeClr val="tx1"/>
                      </a:solidFill>
                      <a:prstDash val="solid"/>
                      <a:round/>
                      <a:headEnd type="none" w="med" len="med"/>
                      <a:tailEnd type="none" w="med" len="med"/>
                    </a:lnT>
                  </a:tcPr>
                </a:tc>
                <a:tc>
                  <a:txBody>
                    <a:bodyPr/>
                    <a:lstStyle/>
                    <a:p>
                      <a:pPr algn="ctr"/>
                      <a:r>
                        <a:rPr lang="en-US" dirty="0" smtClean="0"/>
                        <a:t>5.1</a:t>
                      </a:r>
                      <a:endParaRPr lang="en-US" dirty="0"/>
                    </a:p>
                  </a:txBody>
                  <a:tcPr>
                    <a:lnT w="19050" cap="flat" cmpd="sng" algn="ctr">
                      <a:solidFill>
                        <a:schemeClr val="tx1"/>
                      </a:solidFill>
                      <a:prstDash val="solid"/>
                      <a:round/>
                      <a:headEnd type="none" w="med" len="med"/>
                      <a:tailEnd type="none" w="med" len="med"/>
                    </a:lnT>
                  </a:tcPr>
                </a:tc>
                <a:tc>
                  <a:txBody>
                    <a:bodyPr/>
                    <a:lstStyle/>
                    <a:p>
                      <a:pPr algn="ctr"/>
                      <a:r>
                        <a:rPr lang="en-US" dirty="0" smtClean="0"/>
                        <a:t>3.3</a:t>
                      </a:r>
                      <a:endParaRPr lang="en-US" dirty="0"/>
                    </a:p>
                  </a:txBody>
                  <a:tcPr>
                    <a:lnT w="19050" cap="flat" cmpd="sng" algn="ctr">
                      <a:solidFill>
                        <a:schemeClr val="tx1"/>
                      </a:solidFill>
                      <a:prstDash val="solid"/>
                      <a:round/>
                      <a:headEnd type="none" w="med" len="med"/>
                      <a:tailEnd type="none" w="med" len="med"/>
                    </a:lnT>
                  </a:tcPr>
                </a:tc>
              </a:tr>
              <a:tr h="185420">
                <a:tc>
                  <a:txBody>
                    <a:bodyPr/>
                    <a:lstStyle/>
                    <a:p>
                      <a:endParaRPr lang="en-US" dirty="0"/>
                    </a:p>
                  </a:txBody>
                  <a:tcPr>
                    <a:lnB w="19050" cap="flat" cmpd="sng" algn="ctr">
                      <a:solidFill>
                        <a:schemeClr val="tx1"/>
                      </a:solidFill>
                      <a:prstDash val="solid"/>
                      <a:round/>
                      <a:headEnd type="none" w="med" len="med"/>
                      <a:tailEnd type="none" w="med" len="med"/>
                    </a:lnB>
                  </a:tcPr>
                </a:tc>
                <a:tc>
                  <a:txBody>
                    <a:bodyPr/>
                    <a:lstStyle/>
                    <a:p>
                      <a:pPr algn="ctr"/>
                      <a:endParaRPr lang="en-US" dirty="0" smtClean="0"/>
                    </a:p>
                  </a:txBody>
                  <a:tcPr>
                    <a:lnB w="19050" cap="flat" cmpd="sng" algn="ctr">
                      <a:solidFill>
                        <a:schemeClr val="tx1"/>
                      </a:solidFill>
                      <a:prstDash val="solid"/>
                      <a:round/>
                      <a:headEnd type="none" w="med" len="med"/>
                      <a:tailEnd type="none" w="med" len="med"/>
                    </a:lnB>
                  </a:tcPr>
                </a:tc>
                <a:tc>
                  <a:txBody>
                    <a:bodyPr/>
                    <a:lstStyle/>
                    <a:p>
                      <a:pPr algn="ctr"/>
                      <a:endParaRPr lang="en-US" dirty="0"/>
                    </a:p>
                  </a:txBody>
                  <a:tcPr>
                    <a:lnB w="19050" cap="flat" cmpd="sng" algn="ctr">
                      <a:solidFill>
                        <a:schemeClr val="tx1"/>
                      </a:solidFill>
                      <a:prstDash val="solid"/>
                      <a:round/>
                      <a:headEnd type="none" w="med" len="med"/>
                      <a:tailEnd type="none" w="med" len="med"/>
                    </a:lnB>
                  </a:tcPr>
                </a:tc>
                <a:tc>
                  <a:txBody>
                    <a:bodyPr/>
                    <a:lstStyle/>
                    <a:p>
                      <a:pPr algn="ctr"/>
                      <a:endParaRPr lang="en-US" dirty="0"/>
                    </a:p>
                  </a:txBody>
                  <a:tcPr>
                    <a:lnB w="19050" cap="flat" cmpd="sng" algn="ctr">
                      <a:solidFill>
                        <a:schemeClr val="tx1"/>
                      </a:solidFill>
                      <a:prstDash val="solid"/>
                      <a:round/>
                      <a:headEnd type="none" w="med" len="med"/>
                      <a:tailEnd type="none" w="med" len="med"/>
                    </a:lnB>
                  </a:tcPr>
                </a:tc>
              </a:tr>
              <a:tr h="185420">
                <a:tc>
                  <a:txBody>
                    <a:bodyPr/>
                    <a:lstStyle/>
                    <a:p>
                      <a:r>
                        <a:rPr lang="en-US" sz="1800" i="1" kern="1200" dirty="0" smtClean="0">
                          <a:solidFill>
                            <a:schemeClr val="bg1">
                              <a:lumMod val="50000"/>
                            </a:schemeClr>
                          </a:solidFill>
                          <a:latin typeface="+mn-lt"/>
                          <a:ea typeface="+mn-ea"/>
                          <a:cs typeface="+mn-cs"/>
                        </a:rPr>
                        <a:t>Settlement RENA of the operating day</a:t>
                      </a:r>
                      <a:endParaRPr lang="en-US" sz="1800" i="1" kern="1200" dirty="0">
                        <a:solidFill>
                          <a:schemeClr val="bg1">
                            <a:lumMod val="50000"/>
                          </a:schemeClr>
                        </a:solidFill>
                        <a:latin typeface="+mn-lt"/>
                        <a:ea typeface="+mn-ea"/>
                        <a:cs typeface="+mn-cs"/>
                      </a:endParaRPr>
                    </a:p>
                  </a:txBody>
                  <a:tcPr>
                    <a:lnT w="19050" cap="flat" cmpd="sng" algn="ctr">
                      <a:solidFill>
                        <a:schemeClr val="tx1"/>
                      </a:solidFill>
                      <a:prstDash val="solid"/>
                      <a:round/>
                      <a:headEnd type="none" w="med" len="med"/>
                      <a:tailEnd type="none" w="med" len="med"/>
                    </a:lnT>
                  </a:tcPr>
                </a:tc>
                <a:tc>
                  <a:txBody>
                    <a:bodyPr/>
                    <a:lstStyle/>
                    <a:p>
                      <a:pPr algn="ctr"/>
                      <a:r>
                        <a:rPr lang="en-US" sz="1800" i="1" kern="1200" dirty="0" smtClean="0">
                          <a:solidFill>
                            <a:schemeClr val="bg1">
                              <a:lumMod val="50000"/>
                            </a:schemeClr>
                          </a:solidFill>
                          <a:latin typeface="+mn-lt"/>
                          <a:ea typeface="+mn-ea"/>
                          <a:cs typeface="+mn-cs"/>
                        </a:rPr>
                        <a:t>4.5</a:t>
                      </a:r>
                    </a:p>
                  </a:txBody>
                  <a:tcPr>
                    <a:lnT w="19050" cap="flat" cmpd="sng" algn="ctr">
                      <a:solidFill>
                        <a:schemeClr val="tx1"/>
                      </a:solidFill>
                      <a:prstDash val="solid"/>
                      <a:round/>
                      <a:headEnd type="none" w="med" len="med"/>
                      <a:tailEnd type="none" w="med" len="med"/>
                    </a:lnT>
                  </a:tcPr>
                </a:tc>
                <a:tc>
                  <a:txBody>
                    <a:bodyPr/>
                    <a:lstStyle/>
                    <a:p>
                      <a:pPr algn="ctr"/>
                      <a:r>
                        <a:rPr lang="en-US" sz="1800" i="1" kern="1200" dirty="0" smtClean="0">
                          <a:solidFill>
                            <a:schemeClr val="bg1">
                              <a:lumMod val="50000"/>
                            </a:schemeClr>
                          </a:solidFill>
                          <a:latin typeface="+mn-lt"/>
                          <a:ea typeface="+mn-ea"/>
                          <a:cs typeface="+mn-cs"/>
                        </a:rPr>
                        <a:t>4.7</a:t>
                      </a:r>
                      <a:endParaRPr lang="en-US" sz="1800" i="1" kern="1200" dirty="0">
                        <a:solidFill>
                          <a:schemeClr val="bg1">
                            <a:lumMod val="50000"/>
                          </a:schemeClr>
                        </a:solidFill>
                        <a:latin typeface="+mn-lt"/>
                        <a:ea typeface="+mn-ea"/>
                        <a:cs typeface="+mn-cs"/>
                      </a:endParaRPr>
                    </a:p>
                  </a:txBody>
                  <a:tcPr>
                    <a:lnT w="19050" cap="flat" cmpd="sng" algn="ctr">
                      <a:solidFill>
                        <a:schemeClr val="tx1"/>
                      </a:solidFill>
                      <a:prstDash val="solid"/>
                      <a:round/>
                      <a:headEnd type="none" w="med" len="med"/>
                      <a:tailEnd type="none" w="med" len="med"/>
                    </a:lnT>
                  </a:tcPr>
                </a:tc>
                <a:tc>
                  <a:txBody>
                    <a:bodyPr/>
                    <a:lstStyle/>
                    <a:p>
                      <a:pPr algn="ctr"/>
                      <a:r>
                        <a:rPr lang="en-US" sz="1800" i="1" kern="1200" dirty="0" smtClean="0">
                          <a:solidFill>
                            <a:schemeClr val="bg1">
                              <a:lumMod val="50000"/>
                            </a:schemeClr>
                          </a:solidFill>
                          <a:latin typeface="+mn-lt"/>
                          <a:ea typeface="+mn-ea"/>
                          <a:cs typeface="+mn-cs"/>
                        </a:rPr>
                        <a:t>4.7</a:t>
                      </a:r>
                      <a:endParaRPr lang="en-US" sz="1800" i="1" kern="1200" dirty="0">
                        <a:solidFill>
                          <a:schemeClr val="bg1">
                            <a:lumMod val="50000"/>
                          </a:schemeClr>
                        </a:solidFill>
                        <a:latin typeface="+mn-lt"/>
                        <a:ea typeface="+mn-ea"/>
                        <a:cs typeface="+mn-cs"/>
                      </a:endParaRPr>
                    </a:p>
                  </a:txBody>
                  <a:tcPr>
                    <a:lnT w="1905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153544586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2BDB63875B034C8B32518C6496ADD1" ma:contentTypeVersion="0" ma:contentTypeDescription="Create a new document." ma:contentTypeScope="" ma:versionID="2e49056469cb591c67c33c10da96a071">
  <xsd:schema xmlns:xsd="http://www.w3.org/2001/XMLSchema" xmlns:xs="http://www.w3.org/2001/XMLSchema" xmlns:p="http://schemas.microsoft.com/office/2006/metadata/properties" xmlns:ns2="c34af464-7aa1-4edd-9be4-83dffc1cb926" targetNamespace="http://schemas.microsoft.com/office/2006/metadata/properties" ma:root="true" ma:fieldsID="3a653c66fd0ce9b40621f227f901e684" ns2:_="">
    <xsd:import namespace="c34af464-7aa1-4edd-9be4-83dffc1cb926"/>
    <xsd:element name="properties">
      <xsd:complexType>
        <xsd:sequence>
          <xsd:element name="documentManagement">
            <xsd:complexType>
              <xsd:all>
                <xsd:element ref="ns2:Information_x0020_Classifica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af464-7aa1-4edd-9be4-83dffc1cb926" elementFormDefault="qualified">
    <xsd:import namespace="http://schemas.microsoft.com/office/2006/documentManagement/types"/>
    <xsd:import namespace="http://schemas.microsoft.com/office/infopath/2007/PartnerControls"/>
    <xsd:element name="Information_x0020_Classification" ma:index="8" ma:displayName="Information Classification" ma:default="ERCOT Limited" ma:description="ERCOT Information Classification" ma:format="Dropdown" ma:internalName="Information_x0020_Classification">
      <xsd:simpleType>
        <xsd:restriction base="dms:Choice">
          <xsd:enumeration value="Public"/>
          <xsd:enumeration value="ERCOT Limited"/>
          <xsd:enumeration value="ERCOT Confidential"/>
          <xsd:enumeration value="ERCOT Restrict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nformation_x0020_Classification xmlns="c34af464-7aa1-4edd-9be4-83dffc1cb926">ERCOT Limited</Information_x0020_Classification>
  </documentManagement>
</p:properties>
</file>

<file path=customXml/itemProps1.xml><?xml version="1.0" encoding="utf-8"?>
<ds:datastoreItem xmlns:ds="http://schemas.openxmlformats.org/officeDocument/2006/customXml" ds:itemID="{20884B7F-5407-4A7E-885F-D19D0E5ED726}">
  <ds:schemaRefs>
    <ds:schemaRef ds:uri="http://schemas.microsoft.com/sharepoint/v3/contenttype/forms"/>
  </ds:schemaRefs>
</ds:datastoreItem>
</file>

<file path=customXml/itemProps2.xml><?xml version="1.0" encoding="utf-8"?>
<ds:datastoreItem xmlns:ds="http://schemas.openxmlformats.org/officeDocument/2006/customXml" ds:itemID="{686AC9E6-93EC-408A-81EA-765D121FF0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4af464-7aa1-4edd-9be4-83dffc1cb9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48F63C-08AC-4CDD-B36F-0851B11853CB}">
  <ds:schemaRefs>
    <ds:schemaRef ds:uri="http://schemas.microsoft.com/office/2006/metadata/properties"/>
    <ds:schemaRef ds:uri="http://purl.org/dc/dcmitype/"/>
    <ds:schemaRef ds:uri="http://purl.org/dc/terms/"/>
    <ds:schemaRef ds:uri="c34af464-7aa1-4edd-9be4-83dffc1cb926"/>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8808</TotalTime>
  <Words>808</Words>
  <Application>Microsoft Office PowerPoint</Application>
  <PresentationFormat>On-screen Show (4:3)</PresentationFormat>
  <Paragraphs>172</Paragraphs>
  <Slides>13</Slides>
  <Notes>8</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13</vt:i4>
      </vt:variant>
    </vt:vector>
  </HeadingPairs>
  <TitlesOfParts>
    <vt:vector size="18" baseType="lpstr">
      <vt:lpstr>Arial</vt:lpstr>
      <vt:lpstr>Calibri</vt:lpstr>
      <vt:lpstr>1_Custom Design</vt:lpstr>
      <vt:lpstr>Office Theme</vt:lpstr>
      <vt:lpstr>Custom Design</vt:lpstr>
      <vt:lpstr>PowerPoint Presentation</vt:lpstr>
      <vt:lpstr>High RENA on Jan.16~18</vt:lpstr>
      <vt:lpstr>Breakdown of RENA</vt:lpstr>
      <vt:lpstr>Understanding the RENA  </vt:lpstr>
      <vt:lpstr>Possible causes of RENA</vt:lpstr>
      <vt:lpstr>Possible causes of RENA</vt:lpstr>
      <vt:lpstr>Possible causes of RENA</vt:lpstr>
      <vt:lpstr>All Impacts to RENA</vt:lpstr>
      <vt:lpstr>PTP w/ links to Options during Jan.16~18</vt:lpstr>
      <vt:lpstr>RT Congestions during Jan.16~18</vt:lpstr>
      <vt:lpstr>Price separation between Valley and LZs </vt:lpstr>
      <vt:lpstr>Extra DAM Congestion Revenue vs. Missing RT Revenue </vt:lpstr>
      <vt:lpstr>Update on Recent Notable RENA</vt:lpstr>
    </vt:vector>
  </TitlesOfParts>
  <Company>The Electric Reliability Council of Texas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Chang, Sean</dc:creator>
  <cp:lastModifiedBy>Chen, Jian</cp:lastModifiedBy>
  <cp:revision>198</cp:revision>
  <cp:lastPrinted>2016-01-21T20:53:15Z</cp:lastPrinted>
  <dcterms:created xsi:type="dcterms:W3CDTF">2016-01-21T15:20:31Z</dcterms:created>
  <dcterms:modified xsi:type="dcterms:W3CDTF">2018-03-19T15:19:09Z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0x0101002E2BDB63875B034C8B32518C6496ADD1</vt:lpwstr>
  </property>
</Properties>
</file>