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8"/>
  </p:notesMasterIdLst>
  <p:handoutMasterIdLst>
    <p:handoutMasterId r:id="rId9"/>
  </p:handoutMasterIdLst>
  <p:sldIdLst>
    <p:sldId id="274"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7" d="100"/>
          <a:sy n="107" d="100"/>
        </p:scale>
        <p:origin x="114" y="12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3/16/2018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3/16/2018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1357259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1800" dirty="0" smtClean="0"/>
              <a:t>NPRRs</a:t>
            </a:r>
            <a:endParaRPr lang="en-US" sz="1800" dirty="0"/>
          </a:p>
        </p:txBody>
      </p:sp>
      <p:sp>
        <p:nvSpPr>
          <p:cNvPr id="3" name="Content Placeholder 2"/>
          <p:cNvSpPr>
            <a:spLocks noGrp="1"/>
          </p:cNvSpPr>
          <p:nvPr>
            <p:ph idx="1"/>
          </p:nvPr>
        </p:nvSpPr>
        <p:spPr>
          <a:xfrm>
            <a:off x="304800" y="304799"/>
            <a:ext cx="8534400" cy="6469063"/>
          </a:xfrm>
        </p:spPr>
        <p:txBody>
          <a:bodyPr/>
          <a:lstStyle/>
          <a:p>
            <a:pPr marL="0" indent="0">
              <a:buNone/>
            </a:pPr>
            <a:endParaRPr lang="en-US" sz="1400" b="1" dirty="0" smtClean="0"/>
          </a:p>
          <a:p>
            <a:pPr marL="0" indent="0">
              <a:buNone/>
            </a:pPr>
            <a:endParaRPr lang="en-US" sz="1300" b="1" dirty="0" smtClean="0"/>
          </a:p>
          <a:p>
            <a:pPr marL="0" indent="0">
              <a:buNone/>
            </a:pPr>
            <a:r>
              <a:rPr lang="en-US" sz="1300" b="1" dirty="0" smtClean="0"/>
              <a:t>868 NPRR </a:t>
            </a:r>
            <a:r>
              <a:rPr lang="en-US" sz="1300" b="1" dirty="0"/>
              <a:t>As-Built Hub and Load Zone Calculation.  </a:t>
            </a:r>
            <a:r>
              <a:rPr lang="en-US" sz="1300" dirty="0"/>
              <a:t>This Nodal Protocol Revision Request (NPRR) modifies the Hub Bus and Load Zone definitions and price calculations to account for the current usage of power flow buses as opposed to Electrical Buses in the DAM and CRR Auction systems. In some cases there can be differences between power flow buses and Electrical Buses, and it is more suitable for power flow buses to be used. Real-Time currently uses Electrical Buses for the Hub and Load Zone calculations. Further, the rewritten formulas provide clarification for the scenario when buses are de-energized in contingency analysis.  </a:t>
            </a:r>
            <a:endParaRPr lang="en-US" sz="1300" dirty="0" smtClean="0"/>
          </a:p>
          <a:p>
            <a:pPr marL="0" indent="0">
              <a:buNone/>
            </a:pPr>
            <a:endParaRPr lang="en-US" sz="1300" b="1" dirty="0"/>
          </a:p>
          <a:p>
            <a:pPr marL="0" indent="0">
              <a:buNone/>
            </a:pPr>
            <a:r>
              <a:rPr lang="en-US" sz="1400" b="1" dirty="0" smtClean="0"/>
              <a:t>837 NPRR Regional </a:t>
            </a:r>
            <a:r>
              <a:rPr lang="en-US" sz="1400" b="1" dirty="0"/>
              <a:t>Planning Group (RPG) Process Reform. </a:t>
            </a:r>
            <a:r>
              <a:rPr lang="en-US" sz="1400" dirty="0"/>
              <a:t> This Nodal Protocol Revision Request (NPRR) changes the Regional Planning Group (RPG) process by updating the Tier classification rules and also includes other RPG-related enhancements and clarifications.  </a:t>
            </a:r>
            <a:endParaRPr lang="en-US" sz="1300" b="1" dirty="0"/>
          </a:p>
          <a:p>
            <a:pPr marL="0" indent="0">
              <a:buNone/>
            </a:pPr>
            <a:endParaRPr lang="en-US" sz="1300" b="1" dirty="0" smtClean="0"/>
          </a:p>
          <a:p>
            <a:pPr marL="0" indent="0">
              <a:buNone/>
            </a:pPr>
            <a:r>
              <a:rPr lang="en-US" sz="1300" b="1" dirty="0" smtClean="0"/>
              <a:t>847 </a:t>
            </a:r>
            <a:r>
              <a:rPr lang="en-US" sz="1300" b="1" dirty="0" smtClean="0"/>
              <a:t>NPRR </a:t>
            </a:r>
            <a:r>
              <a:rPr lang="en-US" sz="1300" b="1" dirty="0"/>
              <a:t>Exceptional Fuel Cost Included in the Mitigated Offer Cap.  </a:t>
            </a:r>
            <a:r>
              <a:rPr lang="en-US" sz="1300" dirty="0"/>
              <a:t>This Nodal Protocol Revision Request (NPRR) provides a long-term solution that was requested by Market Participants during the stakeholder review and approval of NPRR664, Fuel Index Price for Resource Definition and Real-Time Make-Whole Payments for Exceptional Fuel Cost Events.  In substitution for the NPRR664 language that is removed by this NPRR, ERCOT proposes the following:  1) Allowing Qualified Scheduling Entities (QSEs) to submit weighted average fuel prices in the Mitigated Offer Cap (MOC) for Real-Time mitigation, and 2) Consolidation of the calculation of the MOC into a single equation for </a:t>
            </a:r>
            <a:r>
              <a:rPr lang="en-US" sz="1300" dirty="0" smtClean="0"/>
              <a:t>clarification.</a:t>
            </a:r>
            <a:endParaRPr lang="en-US" sz="1300" b="1" dirty="0" smtClean="0"/>
          </a:p>
          <a:p>
            <a:pPr marL="0" indent="0">
              <a:buNone/>
            </a:pPr>
            <a:endParaRPr lang="en-US" sz="1300" b="1" dirty="0" smtClean="0"/>
          </a:p>
          <a:p>
            <a:pPr marL="0" indent="0">
              <a:buNone/>
            </a:pPr>
            <a:r>
              <a:rPr lang="en-US" sz="1300" b="1" dirty="0" smtClean="0"/>
              <a:t>857 NPRR </a:t>
            </a:r>
            <a:r>
              <a:rPr lang="en-US" sz="1300" b="1" dirty="0"/>
              <a:t>Creation of Direct Current Tie Operator Market Participant Role.  </a:t>
            </a:r>
            <a:r>
              <a:rPr lang="en-US" sz="1300" dirty="0"/>
              <a:t>This Nodal Protocol Revision Request (NPRR) creates the Market Participant role of “Direct Current Tie Operator (DCTO),” in order to clarify the obligations of Entities that operate Direct Current Ties (DC Ties) interconnected with the ERCOT System.  </a:t>
            </a:r>
            <a:endParaRPr lang="en-US" sz="1300" b="1" dirty="0" smtClean="0"/>
          </a:p>
          <a:p>
            <a:pPr marL="0" indent="0">
              <a:buNone/>
            </a:pPr>
            <a:endParaRPr lang="en-US" sz="16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dirty="0"/>
          </a:p>
        </p:txBody>
      </p:sp>
    </p:spTree>
    <p:extLst>
      <p:ext uri="{BB962C8B-B14F-4D97-AF65-F5344CB8AC3E}">
        <p14:creationId xmlns:p14="http://schemas.microsoft.com/office/powerpoint/2010/main" val="246538712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schemas.microsoft.com/office/infopath/2007/PartnerControls"/>
    <ds:schemaRef ds:uri="http://purl.org/dc/terms/"/>
    <ds:schemaRef ds:uri="http://purl.org/dc/dcmitype/"/>
    <ds:schemaRef ds:uri="http://purl.org/dc/elements/1.1/"/>
    <ds:schemaRef ds:uri="http://schemas.openxmlformats.org/package/2006/metadata/core-properties"/>
    <ds:schemaRef ds:uri="c34af464-7aa1-4edd-9be4-83dffc1cb926"/>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327</TotalTime>
  <Words>12</Words>
  <Application>Microsoft Office PowerPoint</Application>
  <PresentationFormat>On-screen Show (4:3)</PresentationFormat>
  <Paragraphs>12</Paragraphs>
  <Slides>1</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1_Custom Design</vt:lpstr>
      <vt:lpstr>Office Theme</vt:lpstr>
      <vt:lpstr>Custom Design</vt:lpstr>
      <vt:lpstr>NPRRs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61</cp:revision>
  <cp:lastPrinted>2016-01-21T20:53:15Z</cp:lastPrinted>
  <dcterms:created xsi:type="dcterms:W3CDTF">2016-01-21T15:20:31Z</dcterms:created>
  <dcterms:modified xsi:type="dcterms:W3CDTF">2018-03-16T21:31:40Z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