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Initial Report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04.19.2018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70282"/>
              </p:ext>
            </p:extLst>
          </p:nvPr>
        </p:nvGraphicFramePr>
        <p:xfrm>
          <a:off x="628649" y="1295406"/>
          <a:ext cx="7886702" cy="4495798"/>
        </p:xfrm>
        <a:graphic>
          <a:graphicData uri="http://schemas.openxmlformats.org/drawingml/2006/table">
            <a:tbl>
              <a:tblPr/>
              <a:tblGrid>
                <a:gridCol w="502872"/>
                <a:gridCol w="2793730"/>
                <a:gridCol w="427441"/>
                <a:gridCol w="684464"/>
                <a:gridCol w="551762"/>
                <a:gridCol w="551762"/>
                <a:gridCol w="579699"/>
                <a:gridCol w="621605"/>
                <a:gridCol w="530809"/>
                <a:gridCol w="642558"/>
              </a:tblGrid>
              <a:tr h="5026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Date Completed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19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2018 Residential Annual Validation Task List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ERCOT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AEP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CNP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ONCOR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SHRY McAllen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SHRY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TNMP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Nueces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03/30/2018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09/30/2018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10/02/2018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ERCOT completes review of expected database changes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90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9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Due Date*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effectLst/>
                          <a:latin typeface="Arial" panose="020B0604020202020204" pitchFamily="34" charset="0"/>
                        </a:rPr>
                        <a:t>2018 Business Annual Validation Task List</a:t>
                      </a:r>
                    </a:p>
                  </a:txBody>
                  <a:tcPr marL="4072" marR="4072" marT="407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03/30/2018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ERCOT to provide list of ESI IDs to TDSPs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03/30/2018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ERCOT Provides Qtr Validation Lists to TDSPs (BUS Only)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provide finalized list of ESI IDs to ERCOT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Market Notice announcing lists are available to CR of record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04/15/2018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begin submitting 814_20 transactions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09/30/2018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TDSPs to complete submissions of all 814_20 transactions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09/30/2016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Complete Quarterly Validations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10/02/2018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ERCOT to review database for expected changes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MT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10/02/2018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All TDSPs have submitted at least 99% of changes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11/02/2016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Initial Weather Responsiveness Report Produced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 gridSpan="7"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01/02/2016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Weather Responsiveness Overdue Report Produced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7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Monthly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Arial" panose="020B0604020202020204" pitchFamily="34" charset="0"/>
                        </a:rPr>
                        <a:t>Continue Overdue Reporting Until All Complete</a:t>
                      </a:r>
                    </a:p>
                  </a:txBody>
                  <a:tcPr marL="4072" marR="4072" marT="4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072" marR="4072" marT="40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7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6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600" b="1" i="1" u="none" strike="noStrike">
                          <a:effectLst/>
                          <a:latin typeface="Arial" panose="020B0604020202020204" pitchFamily="34" charset="0"/>
                        </a:rPr>
                        <a:t>* If the date falls on a weekend or holiday, please use the following business day as deadline.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MS Sans Serif"/>
                      </a:endParaRPr>
                    </a:p>
                  </a:txBody>
                  <a:tcPr marL="4072" marR="4072" marT="407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600" b="1" i="0" u="none" strike="noStrike" dirty="0">
                          <a:effectLst/>
                          <a:latin typeface="MS Sans Serif"/>
                        </a:rPr>
                        <a:t>Update: '03/14/2018</a:t>
                      </a:r>
                    </a:p>
                  </a:txBody>
                  <a:tcPr marL="4072" marR="4072" marT="407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181646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7767" y="228600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60" y="914400"/>
            <a:ext cx="710027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8686800" cy="337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256</Words>
  <Application>Microsoft Office PowerPoint</Application>
  <PresentationFormat>On-screen Show (4:3)</PresentationFormat>
  <Paragraphs>168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MS Sans Serif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49</cp:revision>
  <cp:lastPrinted>2016-01-21T20:53:15Z</cp:lastPrinted>
  <dcterms:created xsi:type="dcterms:W3CDTF">2016-01-21T15:20:31Z</dcterms:created>
  <dcterms:modified xsi:type="dcterms:W3CDTF">2018-03-16T18:12:16Z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