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66" r:id="rId8"/>
    <p:sldId id="265" r:id="rId9"/>
    <p:sldId id="259" r:id="rId10"/>
    <p:sldId id="267" r:id="rId11"/>
    <p:sldId id="268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033" autoAdjust="0"/>
  </p:normalViewPr>
  <p:slideViewPr>
    <p:cSldViewPr showGuides="1">
      <p:cViewPr varScale="1">
        <p:scale>
          <a:sx n="82" d="100"/>
          <a:sy n="82" d="100"/>
        </p:scale>
        <p:origin x="44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114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74166" y="2413338"/>
            <a:ext cx="56460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2018 Annual Validation	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Initial Report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PWG Meeting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04.19.2018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 Annual Validation Task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170282"/>
              </p:ext>
            </p:extLst>
          </p:nvPr>
        </p:nvGraphicFramePr>
        <p:xfrm>
          <a:off x="628649" y="1295406"/>
          <a:ext cx="7886702" cy="4495798"/>
        </p:xfrm>
        <a:graphic>
          <a:graphicData uri="http://schemas.openxmlformats.org/drawingml/2006/table">
            <a:tbl>
              <a:tblPr/>
              <a:tblGrid>
                <a:gridCol w="502872"/>
                <a:gridCol w="2793730"/>
                <a:gridCol w="427441"/>
                <a:gridCol w="684464"/>
                <a:gridCol w="551762"/>
                <a:gridCol w="551762"/>
                <a:gridCol w="579699"/>
                <a:gridCol w="621605"/>
                <a:gridCol w="530809"/>
                <a:gridCol w="642558"/>
              </a:tblGrid>
              <a:tr h="50268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 dirty="0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effectLst/>
                          <a:latin typeface="Arial" panose="020B0604020202020204" pitchFamily="34" charset="0"/>
                        </a:rPr>
                        <a:t>Date Completed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19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effectLst/>
                          <a:latin typeface="Arial" panose="020B0604020202020204" pitchFamily="34" charset="0"/>
                        </a:rPr>
                        <a:t>Due Date*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effectLst/>
                          <a:latin typeface="Arial" panose="020B0604020202020204" pitchFamily="34" charset="0"/>
                        </a:rPr>
                        <a:t>2018 Residential Annual Validation Task List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effectLst/>
                          <a:latin typeface="Arial" panose="020B0604020202020204" pitchFamily="34" charset="0"/>
                        </a:rPr>
                        <a:t>ERCOT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effectLst/>
                          <a:latin typeface="Arial" panose="020B0604020202020204" pitchFamily="34" charset="0"/>
                        </a:rPr>
                        <a:t>AEP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effectLst/>
                          <a:latin typeface="Arial" panose="020B0604020202020204" pitchFamily="34" charset="0"/>
                        </a:rPr>
                        <a:t>CNP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effectLst/>
                          <a:latin typeface="Arial" panose="020B0604020202020204" pitchFamily="34" charset="0"/>
                        </a:rPr>
                        <a:t>ONCOR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effectLst/>
                          <a:latin typeface="Arial" panose="020B0604020202020204" pitchFamily="34" charset="0"/>
                        </a:rPr>
                        <a:t>SHRY McAllen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effectLst/>
                          <a:latin typeface="Arial" panose="020B0604020202020204" pitchFamily="34" charset="0"/>
                        </a:rPr>
                        <a:t>SHRY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effectLst/>
                          <a:latin typeface="Arial" panose="020B0604020202020204" pitchFamily="34" charset="0"/>
                        </a:rPr>
                        <a:t>TNMP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effectLst/>
                          <a:latin typeface="Arial" panose="020B0604020202020204" pitchFamily="34" charset="0"/>
                        </a:rPr>
                        <a:t>Nueces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697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03/30/2018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ERCOT to provide list of ESI IDs to TDSPs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697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04/10/2018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TDSPs to provide finalized list of ESI IDs to ERCOT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697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04/15/2018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Market Notice announcing lists are available to CR of record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97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04/15/2018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TDSPs to begin submitting 814_20 transactions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97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09/30/2018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TDSPs to complete submissions of all 814_20 transactions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697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10/02/2018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ERCOT completes review of expected database changes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6909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99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effectLst/>
                          <a:latin typeface="Arial" panose="020B0604020202020204" pitchFamily="34" charset="0"/>
                        </a:rPr>
                        <a:t>Due Date*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effectLst/>
                          <a:latin typeface="Arial" panose="020B0604020202020204" pitchFamily="34" charset="0"/>
                        </a:rPr>
                        <a:t>2018 Business Annual Validation Task List</a:t>
                      </a:r>
                    </a:p>
                  </a:txBody>
                  <a:tcPr marL="4072" marR="4072" marT="407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697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03/30/2018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ERCOT to provide list of ESI IDs to TDSPs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697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03/30/2018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ERCOT Provides Qtr Validation Lists to TDSPs (BUS Only)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697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04/10/2018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TDSPs to provide finalized list of ESI IDs to ERCOT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697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04/15/2018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Market Notice announcing lists are available to CR of record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97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04/15/2018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TDSPs to begin submitting 814_20 transactions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97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09/30/2018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TDSPs to complete submissions of all 814_20 transactions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697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09/30/2016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Complete Quarterly Validations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697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10/02/2018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ERCOT to review database for expected changes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4072" marR="4072" marT="40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4072" marR="4072" marT="40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4072" marR="4072" marT="40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4072" marR="4072" marT="40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4072" marR="4072" marT="40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MT</a:t>
                      </a:r>
                    </a:p>
                  </a:txBody>
                  <a:tcPr marL="4072" marR="4072" marT="407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697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10/02/2018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All TDSPs have submitted at least 99% of changes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</a:tr>
              <a:tr h="1697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11/02/2016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Initial Weather Responsiveness Report Produced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rowSpan="3" gridSpan="7"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97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01/02/2016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Weather Responsiveness Overdue Report Produced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7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97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Monthly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Arial" panose="020B0604020202020204" pitchFamily="34" charset="0"/>
                        </a:rPr>
                        <a:t>Continue Overdue Reporting Until All Complete</a:t>
                      </a:r>
                    </a:p>
                  </a:txBody>
                  <a:tcPr marL="4072" marR="4072" marT="4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072" marR="4072" marT="40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7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96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600" b="1" i="1" u="none" strike="noStrike">
                          <a:effectLst/>
                          <a:latin typeface="Arial" panose="020B0604020202020204" pitchFamily="34" charset="0"/>
                        </a:rPr>
                        <a:t>* If the date falls on a weekend or holiday, please use the following business day as deadline.</a:t>
                      </a:r>
                    </a:p>
                  </a:txBody>
                  <a:tcPr marL="4072" marR="4072" marT="40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MS Sans Serif"/>
                      </a:endParaRPr>
                    </a:p>
                  </a:txBody>
                  <a:tcPr marL="4072" marR="4072" marT="407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MS Sans Serif"/>
                      </a:endParaRPr>
                    </a:p>
                  </a:txBody>
                  <a:tcPr marL="4072" marR="4072" marT="407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MS Sans Serif"/>
                      </a:endParaRPr>
                    </a:p>
                  </a:txBody>
                  <a:tcPr marL="4072" marR="4072" marT="407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MS Sans Serif"/>
                      </a:endParaRPr>
                    </a:p>
                  </a:txBody>
                  <a:tcPr marL="4072" marR="4072" marT="407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MS Sans Serif"/>
                      </a:endParaRPr>
                    </a:p>
                  </a:txBody>
                  <a:tcPr marL="4072" marR="4072" marT="407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>
                        <a:effectLst/>
                        <a:latin typeface="MS Sans Serif"/>
                      </a:endParaRPr>
                    </a:p>
                  </a:txBody>
                  <a:tcPr marL="4072" marR="4072" marT="407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b="1" i="0" u="none" strike="noStrike" dirty="0">
                          <a:effectLst/>
                          <a:latin typeface="MS Sans Serif"/>
                        </a:rPr>
                        <a:t>Update: '03/14/2018</a:t>
                      </a:r>
                    </a:p>
                  </a:txBody>
                  <a:tcPr marL="4072" marR="4072" marT="407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23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6934200" cy="518318"/>
          </a:xfrm>
        </p:spPr>
        <p:txBody>
          <a:bodyPr/>
          <a:lstStyle/>
          <a:p>
            <a:r>
              <a:rPr lang="en-US" dirty="0" smtClean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Summary</a:t>
            </a:r>
            <a:r>
              <a:rPr lang="en-US" dirty="0" smtClean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of RES Changes by Weather Zone</a:t>
            </a:r>
            <a:b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66800"/>
            <a:ext cx="91440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40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143000" y="181646"/>
            <a:ext cx="5410200" cy="442118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Summary of RES Changes by </a:t>
            </a:r>
            <a:r>
              <a:rPr lang="en-US" dirty="0" smtClean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TDSP</a:t>
            </a: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dirty="0">
              <a:solidFill>
                <a:srgbClr val="3D5F5D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43000"/>
            <a:ext cx="914400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55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97767" y="228600"/>
            <a:ext cx="8382000" cy="518318"/>
          </a:xfrm>
        </p:spPr>
        <p:txBody>
          <a:bodyPr/>
          <a:lstStyle/>
          <a:p>
            <a:r>
              <a:rPr lang="en-US" dirty="0" smtClean="0"/>
              <a:t>2018 </a:t>
            </a:r>
            <a:r>
              <a:rPr lang="en-US" dirty="0"/>
              <a:t>BUS Annual Validation Yearly Compare</a:t>
            </a: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860" y="914400"/>
            <a:ext cx="7100279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66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8353"/>
            <a:ext cx="8382000" cy="518318"/>
          </a:xfrm>
        </p:spPr>
        <p:txBody>
          <a:bodyPr/>
          <a:lstStyle/>
          <a:p>
            <a:r>
              <a:rPr lang="en-US" dirty="0" smtClean="0"/>
              <a:t>2018 </a:t>
            </a:r>
            <a:r>
              <a:rPr lang="en-US" dirty="0"/>
              <a:t>BUS Annual Validation by TDSP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0"/>
            <a:ext cx="8686800" cy="3376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06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7D44DB-2AE0-4249-B147-A7557EC862F7}">
  <ds:schemaRefs>
    <ds:schemaRef ds:uri="http://schemas.microsoft.com/office/2006/documentManagement/types"/>
    <ds:schemaRef ds:uri="http://www.w3.org/XML/1998/namespace"/>
    <ds:schemaRef ds:uri="http://purl.org/dc/dcmitype/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</TotalTime>
  <Words>256</Words>
  <Application>Microsoft Office PowerPoint</Application>
  <PresentationFormat>On-screen Show (4:3)</PresentationFormat>
  <Paragraphs>168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MS Sans Serif</vt:lpstr>
      <vt:lpstr>1_Custom Design</vt:lpstr>
      <vt:lpstr>Office Theme</vt:lpstr>
      <vt:lpstr>Custom Design</vt:lpstr>
      <vt:lpstr>PowerPoint Presentation</vt:lpstr>
      <vt:lpstr>2018 Annual Validation Task List</vt:lpstr>
      <vt:lpstr>Summary of RES Changes by Weather Zone </vt:lpstr>
      <vt:lpstr>Summary of RES Changes by TDSP </vt:lpstr>
      <vt:lpstr>2018 BUS Annual Validation Yearly Compare </vt:lpstr>
      <vt:lpstr>2018 BUS Annual Validation by TDSP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Boswell, Bill</cp:lastModifiedBy>
  <cp:revision>49</cp:revision>
  <cp:lastPrinted>2016-01-21T20:53:15Z</cp:lastPrinted>
  <dcterms:created xsi:type="dcterms:W3CDTF">2016-01-21T15:20:31Z</dcterms:created>
  <dcterms:modified xsi:type="dcterms:W3CDTF">2018-03-16T18:12:16Z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