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3" r:id="rId5"/>
    <p:sldId id="27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rwas (Reed), Rebecca" initials="RRZ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60" d="100"/>
          <a:sy n="60" d="100"/>
        </p:scale>
        <p:origin x="-217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mktrules/issues/RMGRR15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rcot.com/mktrules/issues/LPGRR064" TargetMode="External"/><Relationship Id="rId4" Type="http://schemas.openxmlformats.org/officeDocument/2006/relationships/hyperlink" Target="http://ercot.com/mktrules/issues/COPMGRR04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March 22, 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TAC Subcommittee Restructuring</a:t>
            </a:r>
            <a:br>
              <a:rPr lang="en-US" sz="2800" spc="-30" dirty="0" smtClean="0"/>
            </a:br>
            <a:r>
              <a:rPr lang="en-US" sz="2800" spc="-30" dirty="0" smtClean="0"/>
              <a:t>Task force (TSRTF)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Jim Lee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The Task Force identified, reviewed, and redlined various governing documents for RMS, COPS and TAC.</a:t>
            </a:r>
            <a:endParaRPr lang="en-US" sz="1600" dirty="0" smtClean="0"/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Impacts </a:t>
            </a:r>
            <a:r>
              <a:rPr lang="en-US" sz="1800" dirty="0"/>
              <a:t>to TAC: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/>
              <a:t>Modified TAC procedures </a:t>
            </a:r>
            <a:r>
              <a:rPr lang="en-US" sz="1800" dirty="0" smtClean="0"/>
              <a:t>removing </a:t>
            </a:r>
            <a:r>
              <a:rPr lang="en-US" sz="1800" dirty="0" smtClean="0"/>
              <a:t>references </a:t>
            </a:r>
            <a:r>
              <a:rPr lang="en-US" sz="1800" dirty="0"/>
              <a:t>to </a:t>
            </a:r>
            <a:r>
              <a:rPr lang="en-US" sz="1800" dirty="0" smtClean="0"/>
              <a:t>COPS </a:t>
            </a:r>
            <a:endParaRPr lang="en-US" sz="1800" dirty="0" smtClean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800" dirty="0" smtClean="0"/>
              <a:t>Impacts </a:t>
            </a:r>
            <a:r>
              <a:rPr lang="en-US" sz="1800" dirty="0" smtClean="0"/>
              <a:t>to WMS: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 smtClean="0"/>
              <a:t>Will inherit:</a:t>
            </a:r>
          </a:p>
          <a:p>
            <a:pPr marL="992823" lvl="1" indent="-339725"/>
            <a:r>
              <a:rPr lang="en-US" sz="1800" dirty="0" smtClean="0"/>
              <a:t>Settlements </a:t>
            </a:r>
            <a:r>
              <a:rPr lang="en-US" sz="1800" dirty="0"/>
              <a:t>Working </a:t>
            </a:r>
            <a:r>
              <a:rPr lang="en-US" sz="1800" dirty="0" smtClean="0"/>
              <a:t>Group</a:t>
            </a:r>
          </a:p>
          <a:p>
            <a:pPr marL="992823" lvl="1" indent="-339725"/>
            <a:r>
              <a:rPr lang="en-US" sz="1800" dirty="0" smtClean="0"/>
              <a:t>Revised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COPS Market Guide due to it’s concentration on Wholesale Settlement processes</a:t>
            </a:r>
          </a:p>
          <a:p>
            <a:pPr marL="992823" lvl="1" indent="-339725"/>
            <a:r>
              <a:rPr lang="en-US" sz="1800" dirty="0"/>
              <a:t>Other supplemental documents &amp; reports:</a:t>
            </a:r>
          </a:p>
          <a:p>
            <a:pPr marL="1309688" lvl="2" indent="-285750"/>
            <a:r>
              <a:rPr lang="en-US" sz="1700" dirty="0" smtClean="0"/>
              <a:t>Settlement Stability Report (reported to RMS upon request)</a:t>
            </a:r>
          </a:p>
          <a:p>
            <a:pPr marL="1309688" lvl="2" indent="-285750"/>
            <a:r>
              <a:rPr lang="en-US" sz="1700" dirty="0" smtClean="0"/>
              <a:t>Data Transparency SLA (MDWG)</a:t>
            </a:r>
          </a:p>
          <a:p>
            <a:pPr marL="1309688" lvl="2" indent="-285750"/>
            <a:r>
              <a:rPr lang="en-US" sz="1700" dirty="0" smtClean="0"/>
              <a:t>Disclosure Data Users Guide (MDWG)</a:t>
            </a:r>
          </a:p>
          <a:p>
            <a:pPr marL="1309688" lvl="2" indent="-285750"/>
            <a:r>
              <a:rPr lang="en-US" sz="1700" dirty="0"/>
              <a:t>Nodal Settlements Handbook (CSWG</a:t>
            </a:r>
            <a:r>
              <a:rPr lang="en-US" sz="17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24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r>
              <a:rPr lang="en-US" sz="1800" dirty="0" smtClean="0"/>
              <a:t>Actions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to RMS:</a:t>
            </a:r>
            <a:endParaRPr lang="en-US" sz="1800" dirty="0"/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 smtClean="0"/>
              <a:t>Simplified RMS procedures </a:t>
            </a:r>
            <a:r>
              <a:rPr lang="en-US" sz="1800" dirty="0" smtClean="0"/>
              <a:t>by </a:t>
            </a:r>
            <a:r>
              <a:rPr lang="en-US" sz="1800" dirty="0" smtClean="0"/>
              <a:t>modifying the scope, responsibilities, and standing/ad hoc working groups mimicking the WMS procedures</a:t>
            </a:r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3"/>
              </a:rPr>
              <a:t>RMGRR151</a:t>
            </a:r>
            <a:r>
              <a:rPr lang="en-US" sz="1800" dirty="0" smtClean="0"/>
              <a:t> to </a:t>
            </a:r>
            <a:r>
              <a:rPr lang="en-US" sz="1800" dirty="0" smtClean="0"/>
              <a:t>move COPMG </a:t>
            </a:r>
            <a:r>
              <a:rPr lang="en-US" sz="1800" dirty="0"/>
              <a:t>Section 5, Market Notice Communication Process &amp; COPMG Section 12, </a:t>
            </a:r>
            <a:r>
              <a:rPr lang="en-US" sz="1800" dirty="0" smtClean="0"/>
              <a:t>Renewable Energy Credit into </a:t>
            </a:r>
            <a:r>
              <a:rPr lang="en-US" sz="1800" dirty="0"/>
              <a:t>the Retail Market </a:t>
            </a:r>
            <a:r>
              <a:rPr lang="en-US" sz="1800" dirty="0" smtClean="0"/>
              <a:t>Guide</a:t>
            </a:r>
          </a:p>
          <a:p>
            <a:pPr marL="0" lvl="1" indent="0">
              <a:spcBef>
                <a:spcPts val="600"/>
              </a:spcBef>
              <a:buSzPct val="70000"/>
              <a:buNone/>
            </a:pPr>
            <a:endParaRPr lang="en-US" sz="900" dirty="0" smtClean="0"/>
          </a:p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en-US" sz="1800" dirty="0"/>
              <a:t>Actions</a:t>
            </a:r>
            <a:r>
              <a:rPr lang="en-US" sz="1800" dirty="0" smtClean="0"/>
              <a:t> </a:t>
            </a:r>
            <a:r>
              <a:rPr lang="en-US" sz="1800" dirty="0"/>
              <a:t>to </a:t>
            </a:r>
            <a:r>
              <a:rPr lang="en-US" sz="1800" dirty="0" smtClean="0"/>
              <a:t>COPS:</a:t>
            </a:r>
            <a:endParaRPr lang="en-US" sz="18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4"/>
              </a:rPr>
              <a:t>COPMGRR047</a:t>
            </a:r>
            <a:r>
              <a:rPr lang="en-US" sz="1800" dirty="0" smtClean="0"/>
              <a:t> modifying</a:t>
            </a:r>
            <a:r>
              <a:rPr lang="en-US" sz="1800" dirty="0" smtClean="0"/>
              <a:t>: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1, Purpose;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3, Org. Structure;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4, Process for COPMG Revision;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5, Market Notice Communication </a:t>
            </a:r>
            <a:r>
              <a:rPr lang="en-US" sz="1600" dirty="0" smtClean="0"/>
              <a:t>Process;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11, Dispute &amp; </a:t>
            </a:r>
            <a:r>
              <a:rPr lang="en-US" sz="1600" dirty="0" smtClean="0"/>
              <a:t>DEVs;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12, Renewable Energy </a:t>
            </a:r>
            <a:r>
              <a:rPr lang="en-US" sz="1600" dirty="0" smtClean="0"/>
              <a:t>Credits</a:t>
            </a:r>
            <a:endParaRPr lang="en-US" sz="16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5"/>
              </a:rPr>
              <a:t>LPGRR064</a:t>
            </a:r>
            <a:r>
              <a:rPr lang="en-US" sz="1800" dirty="0" smtClean="0"/>
              <a:t> </a:t>
            </a:r>
            <a:r>
              <a:rPr lang="en-US" sz="1800" dirty="0"/>
              <a:t>to move Load Profiling Guide and load profiling responsibilities </a:t>
            </a:r>
            <a:r>
              <a:rPr lang="en-US" sz="1800" dirty="0" smtClean="0"/>
              <a:t>under RMS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905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800" dirty="0" smtClean="0"/>
              <a:t>Discussion re: Changes to Quorum &amp; Voting Structure: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Leadership will evaluate </a:t>
            </a:r>
            <a:r>
              <a:rPr lang="en-US" sz="1700" dirty="0" smtClean="0"/>
              <a:t>agendas to determine </a:t>
            </a:r>
            <a:r>
              <a:rPr lang="en-US" sz="1700" dirty="0" smtClean="0"/>
              <a:t>if </a:t>
            </a:r>
            <a:r>
              <a:rPr lang="en-US" sz="1700" dirty="0" smtClean="0"/>
              <a:t>meetings are </a:t>
            </a:r>
            <a:r>
              <a:rPr lang="en-US" sz="1700" dirty="0" smtClean="0"/>
              <a:t>needed </a:t>
            </a:r>
            <a:r>
              <a:rPr lang="en-US" sz="1700" dirty="0" smtClean="0"/>
              <a:t>monthly</a:t>
            </a:r>
            <a:endParaRPr lang="en-US" sz="1700" dirty="0" smtClean="0"/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Face to face subcommittee meetings are needed &amp; important – not everything can be done via WebEx.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Quorum issues </a:t>
            </a:r>
            <a:r>
              <a:rPr lang="en-US" sz="1700" dirty="0"/>
              <a:t>arise when elected segment representatives do not </a:t>
            </a:r>
            <a:r>
              <a:rPr lang="en-US" sz="1700" dirty="0" smtClean="0"/>
              <a:t>attend </a:t>
            </a:r>
            <a:r>
              <a:rPr lang="en-US" sz="1700" dirty="0"/>
              <a:t>Subcommittee meetings in person nor designate an Alternate</a:t>
            </a:r>
            <a:r>
              <a:rPr lang="en-US" sz="1700" dirty="0" smtClean="0"/>
              <a:t>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/>
              <a:t>It is acceptable to have open segment seats in lieu of electing segment representatives who do not (or cannot) attend in person each month.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For WMS/RMS/ROS, counting phone attendance towards quorum is problematic and does not provide the proper incentive to attend meetings in person, especially when discussing/voting complex topics.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If/when the agenda allows, WMS/RMS/ROS should consider adopting TAC process of holding WebEx info session followed by E-mail voting.</a:t>
            </a:r>
          </a:p>
          <a:p>
            <a:pPr marL="3175" indent="0">
              <a:buNone/>
            </a:pPr>
            <a:endParaRPr lang="en-US" sz="1050" dirty="0" smtClean="0"/>
          </a:p>
          <a:p>
            <a:pPr marL="3175" indent="0">
              <a:buNone/>
            </a:pPr>
            <a:r>
              <a:rPr lang="en-US" sz="1800" dirty="0" smtClean="0"/>
              <a:t>TF recommendation (pending ERCOT Legal review):</a:t>
            </a:r>
          </a:p>
          <a:p>
            <a:pPr marL="368935" lvl="1" indent="0">
              <a:buNone/>
            </a:pPr>
            <a:r>
              <a:rPr lang="en-US" sz="1700" dirty="0" smtClean="0"/>
              <a:t>TAC to consider adopting a “3 strikes” attendance policy for </a:t>
            </a:r>
            <a:r>
              <a:rPr lang="en-US" sz="1700" dirty="0" err="1" smtClean="0"/>
              <a:t>WMS</a:t>
            </a:r>
            <a:r>
              <a:rPr lang="en-US" sz="1700" dirty="0" smtClean="0"/>
              <a:t>/RMS/</a:t>
            </a:r>
            <a:r>
              <a:rPr lang="en-US" sz="1700" dirty="0" err="1" smtClean="0"/>
              <a:t>ROS</a:t>
            </a:r>
            <a:r>
              <a:rPr lang="en-US" sz="1700" dirty="0" smtClean="0"/>
              <a:t> where</a:t>
            </a:r>
            <a:r>
              <a:rPr lang="en-US" sz="1700" dirty="0" smtClean="0">
                <a:solidFill>
                  <a:srgbClr val="FF0000"/>
                </a:solidFill>
              </a:rPr>
              <a:t>,</a:t>
            </a:r>
            <a:r>
              <a:rPr lang="en-US" sz="1700" dirty="0" smtClean="0"/>
              <a:t> </a:t>
            </a:r>
            <a:r>
              <a:rPr lang="en-US" sz="1700" b="1" i="1" dirty="0" smtClean="0">
                <a:solidFill>
                  <a:srgbClr val="FF0000"/>
                </a:solidFill>
              </a:rPr>
              <a:t>if a seated segment representative fails to attend in person and fails to assign an Alternate for 3 meetings in a seated voting year</a:t>
            </a:r>
            <a:r>
              <a:rPr lang="en-US" sz="1700" dirty="0" smtClean="0"/>
              <a:t>, Subcommittee leadership would recommend to TAC that the individual segment representative be dismissed from service and the segment </a:t>
            </a:r>
            <a:br>
              <a:rPr lang="en-US" sz="1700" dirty="0" smtClean="0"/>
            </a:br>
            <a:r>
              <a:rPr lang="en-US" sz="1700" dirty="0" smtClean="0"/>
              <a:t>would be allowed to re-seat.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202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Next Steps… 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RMS to consider </a:t>
            </a:r>
            <a:r>
              <a:rPr lang="en-US" sz="1800" dirty="0" smtClean="0"/>
              <a:t>RMGRR151 </a:t>
            </a:r>
            <a:r>
              <a:rPr lang="en-US" sz="1800" dirty="0"/>
              <a:t>and </a:t>
            </a:r>
            <a:r>
              <a:rPr lang="en-US" sz="1800" dirty="0" smtClean="0"/>
              <a:t>Procedures </a:t>
            </a:r>
            <a:r>
              <a:rPr lang="en-US" sz="1800" dirty="0"/>
              <a:t>at April 3</a:t>
            </a:r>
            <a:r>
              <a:rPr lang="en-US" sz="1800" baseline="30000" dirty="0"/>
              <a:t>rd</a:t>
            </a:r>
            <a:r>
              <a:rPr lang="en-US" sz="1800" dirty="0"/>
              <a:t> </a:t>
            </a:r>
            <a:r>
              <a:rPr lang="en-US" sz="1800" dirty="0" smtClean="0"/>
              <a:t>meeting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COPS to consider </a:t>
            </a:r>
            <a:r>
              <a:rPr lang="en-US" sz="1800" dirty="0" smtClean="0"/>
              <a:t>COPMGRR047 </a:t>
            </a:r>
            <a:r>
              <a:rPr lang="en-US" sz="1800" dirty="0" smtClean="0"/>
              <a:t>and </a:t>
            </a:r>
            <a:r>
              <a:rPr lang="en-US" sz="1800" dirty="0" smtClean="0"/>
              <a:t>LPGRR064 </a:t>
            </a:r>
            <a:r>
              <a:rPr lang="en-US" sz="1800" dirty="0" smtClean="0"/>
              <a:t>at April 11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 smtClean="0"/>
              <a:t>meeting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leadership to update ERCOT Board at April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BOD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to consider all governing documents at May 24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 smtClean="0"/>
              <a:t>meeting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i="1" dirty="0" smtClean="0">
                <a:solidFill>
                  <a:srgbClr val="FF0000"/>
                </a:solidFill>
              </a:rPr>
              <a:t>If no impacts/delays, anticipated implementation date of 6/1/2018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73" b="8103"/>
          <a:stretch/>
        </p:blipFill>
        <p:spPr bwMode="auto">
          <a:xfrm>
            <a:off x="368356" y="4953000"/>
            <a:ext cx="5070748" cy="140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55" y="2895600"/>
            <a:ext cx="816604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284701"/>
              </p:ext>
            </p:extLst>
          </p:nvPr>
        </p:nvGraphicFramePr>
        <p:xfrm>
          <a:off x="5439104" y="5044965"/>
          <a:ext cx="1441863" cy="1216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39104" y="5044965"/>
                        <a:ext cx="1441863" cy="1216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258658"/>
              </p:ext>
            </p:extLst>
          </p:nvPr>
        </p:nvGraphicFramePr>
        <p:xfrm>
          <a:off x="6781800" y="5043650"/>
          <a:ext cx="1444979" cy="121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showAsIcon="1" r:id="rId8" imgW="914400" imgH="771480" progId="Word.Document.12">
                  <p:embed/>
                </p:oleObj>
              </mc:Choice>
              <mc:Fallback>
                <p:oleObj name="Document" showAsIcon="1" r:id="rId8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81800" y="5043650"/>
                        <a:ext cx="1444979" cy="1219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18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2361</TotalTime>
  <Words>276</Words>
  <Application>Microsoft Office PowerPoint</Application>
  <PresentationFormat>On-screen Show (4:3)</PresentationFormat>
  <Paragraphs>64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Oriel</vt:lpstr>
      <vt:lpstr>Microsoft Word Document</vt:lpstr>
      <vt:lpstr>March 22, 2018  TAC Subcommittee Restructuring Task force (TSRTF)</vt:lpstr>
      <vt:lpstr>March 5th meeting summary</vt:lpstr>
      <vt:lpstr>March 5th meeting summary</vt:lpstr>
      <vt:lpstr>March 5th meeting summary</vt:lpstr>
      <vt:lpstr>Next Steps… 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117</cp:revision>
  <dcterms:created xsi:type="dcterms:W3CDTF">2018-01-08T22:15:17Z</dcterms:created>
  <dcterms:modified xsi:type="dcterms:W3CDTF">2018-03-15T21:09:38Z</dcterms:modified>
</cp:coreProperties>
</file>