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54" r:id="rId1"/>
    <p:sldMasterId id="2147483656" r:id="rId2"/>
    <p:sldMasterId id="2147483658" r:id="rId3"/>
  </p:sldMasterIdLst>
  <p:notesMasterIdLst>
    <p:notesMasterId r:id="rId20"/>
  </p:notesMasterIdLst>
  <p:handoutMasterIdLst>
    <p:handoutMasterId r:id="rId21"/>
  </p:handoutMasterIdLst>
  <p:sldIdLst>
    <p:sldId id="260" r:id="rId4"/>
    <p:sldId id="322" r:id="rId5"/>
    <p:sldId id="317" r:id="rId6"/>
    <p:sldId id="323" r:id="rId7"/>
    <p:sldId id="330" r:id="rId8"/>
    <p:sldId id="332" r:id="rId9"/>
    <p:sldId id="339" r:id="rId10"/>
    <p:sldId id="305" r:id="rId11"/>
    <p:sldId id="337" r:id="rId12"/>
    <p:sldId id="336" r:id="rId13"/>
    <p:sldId id="335" r:id="rId14"/>
    <p:sldId id="334" r:id="rId15"/>
    <p:sldId id="338" r:id="rId16"/>
    <p:sldId id="328" r:id="rId17"/>
    <p:sldId id="329" r:id="rId18"/>
    <p:sldId id="327"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E3EB"/>
    <a:srgbClr val="E7F2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51" autoAdjust="0"/>
    <p:restoredTop sz="77358" autoAdjust="0"/>
  </p:normalViewPr>
  <p:slideViewPr>
    <p:cSldViewPr showGuides="1">
      <p:cViewPr varScale="1">
        <p:scale>
          <a:sx n="68" d="100"/>
          <a:sy n="68" d="100"/>
        </p:scale>
        <p:origin x="1560" y="54"/>
      </p:cViewPr>
      <p:guideLst>
        <p:guide orient="horz" pos="2160"/>
        <p:guide pos="2880"/>
      </p:guideLst>
    </p:cSldViewPr>
  </p:slideViewPr>
  <p:notesTextViewPr>
    <p:cViewPr>
      <p:scale>
        <a:sx n="100" d="100"/>
        <a:sy n="100" d="100"/>
      </p:scale>
      <p:origin x="0" y="0"/>
    </p:cViewPr>
  </p:notesTextViewPr>
  <p:notesViewPr>
    <p:cSldViewPr>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3/15/2018</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22251590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3/15/2018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4007658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27498890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dirty="0"/>
          </a:p>
        </p:txBody>
      </p:sp>
    </p:spTree>
    <p:extLst>
      <p:ext uri="{BB962C8B-B14F-4D97-AF65-F5344CB8AC3E}">
        <p14:creationId xmlns:p14="http://schemas.microsoft.com/office/powerpoint/2010/main" val="27063898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dirty="0"/>
          </a:p>
        </p:txBody>
      </p:sp>
    </p:spTree>
    <p:extLst>
      <p:ext uri="{BB962C8B-B14F-4D97-AF65-F5344CB8AC3E}">
        <p14:creationId xmlns:p14="http://schemas.microsoft.com/office/powerpoint/2010/main" val="36095058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dirty="0"/>
          </a:p>
        </p:txBody>
      </p:sp>
    </p:spTree>
    <p:extLst>
      <p:ext uri="{BB962C8B-B14F-4D97-AF65-F5344CB8AC3E}">
        <p14:creationId xmlns:p14="http://schemas.microsoft.com/office/powerpoint/2010/main" val="26151885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dirty="0"/>
          </a:p>
        </p:txBody>
      </p:sp>
    </p:spTree>
    <p:extLst>
      <p:ext uri="{BB962C8B-B14F-4D97-AF65-F5344CB8AC3E}">
        <p14:creationId xmlns:p14="http://schemas.microsoft.com/office/powerpoint/2010/main" val="27424437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15534641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13814923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16</a:t>
            </a:fld>
            <a:endParaRPr lang="en-US" dirty="0"/>
          </a:p>
        </p:txBody>
      </p:sp>
    </p:spTree>
    <p:extLst>
      <p:ext uri="{BB962C8B-B14F-4D97-AF65-F5344CB8AC3E}">
        <p14:creationId xmlns:p14="http://schemas.microsoft.com/office/powerpoint/2010/main" val="332788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2803628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4226115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EEA2 also needs to be</a:t>
            </a:r>
            <a:r>
              <a:rPr lang="en-US" baseline="0" dirty="0" smtClean="0"/>
              <a:t> raised to be consistent with raising of EEA3 level to 2000 MW</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13482643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1813944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1652279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2221940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27557800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1812179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181490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80038248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Tree>
    <p:extLst>
      <p:ext uri="{BB962C8B-B14F-4D97-AF65-F5344CB8AC3E}">
        <p14:creationId xmlns:p14="http://schemas.microsoft.com/office/powerpoint/2010/main" val="335696646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98900255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13"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Tree>
    <p:extLst>
      <p:ext uri="{BB962C8B-B14F-4D97-AF65-F5344CB8AC3E}">
        <p14:creationId xmlns:p14="http://schemas.microsoft.com/office/powerpoint/2010/main" val="26064077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53170239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smtClean="0"/>
              <a:t>Click to edit Master title style</a:t>
            </a:r>
            <a:endParaRPr lang="en-US" dirty="0"/>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53330685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theme" Target="../theme/theme3.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245994026"/>
      </p:ext>
    </p:extLst>
  </p:cSld>
  <p:clrMap bg1="lt1" tx1="dk1" bg2="lt2" tx2="dk2" accent1="accent1" accent2="accent2" accent3="accent3" accent4="accent4" accent5="accent5" accent6="accent6" hlink="hlink" folHlink="folHlink"/>
  <p:sldLayoutIdLst>
    <p:sldLayoutId id="2147483655"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0236014"/>
      </p:ext>
    </p:extLst>
  </p:cSld>
  <p:clrMap bg1="lt1" tx1="dk1" bg2="lt2" tx2="dk2" accent1="accent1" accent2="accent2" accent3="accent3" accent4="accent4" accent5="accent5" accent6="accent6" hlink="hlink" folHlink="folHlink"/>
  <p:sldLayoutIdLst>
    <p:sldLayoutId id="2147483657" r:id="rId1"/>
  </p:sldLayoutIdLs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806480156"/>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Lst>
  <p:timing>
    <p:tnLst>
      <p:par>
        <p:cTn id="1" dur="indefinite" restart="never" nodeType="tmRoot"/>
      </p:par>
    </p:tnLst>
  </p:timing>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n.wikipedia.org/wiki/Quebec_%E2%80%93_New_England_Transmission"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hyperlink" Target="https://www.iso-ne.com/static-assets/documents/regulatory/tariff/attach_g/attachment_g.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caiso.com/Documents/Presentation-BAL-002-2DisturbanceControlStandard-ContingencyReserveforRecoveryfromaBalancingContingencyEvent.pdf"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5" Type="http://schemas.openxmlformats.org/officeDocument/2006/relationships/hyperlink" Target="https://urldefense.proofpoint.com/v2/url?u=http-3A__www.caiso.com_Documents_AgendaandPresentation-2DMarketPerfomanceandPlanningForum-2DFeb202018.pdf&amp;d=DwMFaQ&amp;c=trp9rTvIdyEWh1VWB5x8_2JiPaB5oGZOtWPDws2_VoY&amp;r=W1O_QcP7_Rcnmk30Ls8gSw&amp;m=jfPd77JsSD3P58aaRLSz4pX_nY2vfHTw8KC-YW4xxCg&amp;s=nSKD_u6_UPCWDLmrcirhcvwqOMs0V6Gr2rSmOOxqmr8&amp;e=" TargetMode="External"/><Relationship Id="rId4" Type="http://schemas.openxmlformats.org/officeDocument/2006/relationships/hyperlink" Target="https://en.wikipedia.org/wiki/Pacific_DC_Intertie"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8" Type="http://schemas.openxmlformats.org/officeDocument/2006/relationships/hyperlink" Target="https://mis.ercot.com/misapp/GetReports.do?reportTypeId=13423&amp;noOfDaysofArchive=365&amp;reportTitle=ERCOT%20System%20Operating%20Limit%20(SOL)%20Methodology&amp;showHTMLView=undefined&amp;mimicKey=" TargetMode="External"/><Relationship Id="rId3" Type="http://schemas.openxmlformats.org/officeDocument/2006/relationships/hyperlink" Target="http://www.nerc.com/files/glossary_of_terms.pdf" TargetMode="External"/><Relationship Id="rId7" Type="http://schemas.openxmlformats.org/officeDocument/2006/relationships/hyperlink" Target="http://www.nerc.com/_layouts/PrintStandard.aspx?standardnumber=EOP-011-1&amp;title=Emergency%20Operations&amp;jurisdiction=United%20States"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 Id="rId6" Type="http://schemas.openxmlformats.org/officeDocument/2006/relationships/hyperlink" Target="http://www.nerc.com/pa/Stand/Reliability%20Standards/FAC-011-3.pdf" TargetMode="External"/><Relationship Id="rId5" Type="http://schemas.openxmlformats.org/officeDocument/2006/relationships/hyperlink" Target="http://www.nerc.com/_layouts/PrintStandard.aspx?standardnumber=BAL-002-2&amp;title=Disturbance%20Control%20Standard%20%E2%80%93%20Contingency%20Reserve%20for%20Recovery%20from%20a%20Balancing%20Contingency%20Event&amp;jurisdiction=United%20States" TargetMode="External"/><Relationship Id="rId4" Type="http://schemas.openxmlformats.org/officeDocument/2006/relationships/hyperlink" Target="http://www.nerc.com/files/bal-002-1.pdf" TargetMode="External"/><Relationship Id="rId9" Type="http://schemas.openxmlformats.org/officeDocument/2006/relationships/hyperlink" Target="http://www.ercot.com/mktrules/nprotocols/curren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www.ercot.com/content/wcm/key_documents_lists/89135/ERCOT_Methodologies_for_Determining_Minimum_Ancillary_Service_Requirements.zip"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www.ercot.com/mktrules/nprotocols/current"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so-ne.com/markets-operations/transmission-operations-services/operational-transmission-limits/"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hyperlink" Target="https://www.iso-ne.com/static-assets/documents/regulatory/tariff/attach_g/attachment_g.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Quebec_%E2%80%93_New_England_Transmission"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hyperlink" Target="https://en.wikipedia.org/wiki/Pacific_DC_Interti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3"/>
          </p:nvPr>
        </p:nvSpPr>
        <p:spPr/>
        <p:txBody>
          <a:bodyPr/>
          <a:lstStyle/>
          <a:p>
            <a:r>
              <a:rPr lang="en-US" dirty="0"/>
              <a:t>March 2018 OWG</a:t>
            </a:r>
          </a:p>
          <a:p>
            <a:endParaRPr lang="en-US" dirty="0"/>
          </a:p>
        </p:txBody>
      </p:sp>
      <p:sp>
        <p:nvSpPr>
          <p:cNvPr id="3" name="Text Placeholder 2"/>
          <p:cNvSpPr>
            <a:spLocks noGrp="1"/>
          </p:cNvSpPr>
          <p:nvPr>
            <p:ph type="body" sz="quarter" idx="10"/>
          </p:nvPr>
        </p:nvSpPr>
        <p:spPr/>
        <p:txBody>
          <a:bodyPr/>
          <a:lstStyle/>
          <a:p>
            <a:r>
              <a:rPr lang="en-US" dirty="0" smtClean="0"/>
              <a:t>ERCOT Staff</a:t>
            </a:r>
            <a:endParaRPr lang="en-US" dirty="0"/>
          </a:p>
        </p:txBody>
      </p:sp>
      <p:sp>
        <p:nvSpPr>
          <p:cNvPr id="4" name="Text Placeholder 3"/>
          <p:cNvSpPr>
            <a:spLocks noGrp="1"/>
          </p:cNvSpPr>
          <p:nvPr>
            <p:ph type="body" sz="quarter" idx="11"/>
          </p:nvPr>
        </p:nvSpPr>
        <p:spPr>
          <a:xfrm>
            <a:off x="3547872" y="1325880"/>
            <a:ext cx="5443728" cy="2304288"/>
          </a:xfrm>
        </p:spPr>
        <p:txBody>
          <a:bodyPr/>
          <a:lstStyle/>
          <a:p>
            <a:r>
              <a:rPr lang="en-US" sz="2800" dirty="0"/>
              <a:t>Southern Cross Transmission Directives</a:t>
            </a:r>
          </a:p>
          <a:p>
            <a:r>
              <a:rPr lang="en-US" sz="2800" dirty="0"/>
              <a:t>Ancillary Service </a:t>
            </a:r>
            <a:r>
              <a:rPr lang="en-US" sz="2800" dirty="0" smtClean="0"/>
              <a:t>Related: Directive #9</a:t>
            </a:r>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Survey of Other ISOs: ISO New England </a:t>
            </a:r>
            <a:endParaRPr lang="en-US" dirty="0"/>
          </a:p>
        </p:txBody>
      </p:sp>
      <p:sp>
        <p:nvSpPr>
          <p:cNvPr id="3" name="Content Placeholder 2"/>
          <p:cNvSpPr>
            <a:spLocks noGrp="1"/>
          </p:cNvSpPr>
          <p:nvPr>
            <p:ph idx="1"/>
          </p:nvPr>
        </p:nvSpPr>
        <p:spPr/>
        <p:txBody>
          <a:bodyPr/>
          <a:lstStyle/>
          <a:p>
            <a:r>
              <a:rPr lang="en-US" dirty="0"/>
              <a:t>MSSC is 2000 MW for ISO New England </a:t>
            </a:r>
          </a:p>
          <a:p>
            <a:pPr lvl="1"/>
            <a:r>
              <a:rPr lang="en-US" dirty="0"/>
              <a:t>Based on </a:t>
            </a:r>
            <a:r>
              <a:rPr lang="en-US" dirty="0">
                <a:hlinkClick r:id="rId3"/>
              </a:rPr>
              <a:t>Quebec - New England HVDC</a:t>
            </a:r>
            <a:r>
              <a:rPr lang="en-US" dirty="0"/>
              <a:t>, a </a:t>
            </a:r>
            <a:r>
              <a:rPr lang="en-US" dirty="0" err="1"/>
              <a:t>bipole</a:t>
            </a:r>
            <a:r>
              <a:rPr lang="en-US" dirty="0"/>
              <a:t> DC line, that can transfer up to 2000 MW in import.</a:t>
            </a:r>
          </a:p>
          <a:p>
            <a:endParaRPr lang="en-US" dirty="0" smtClean="0"/>
          </a:p>
          <a:p>
            <a:pPr lvl="1"/>
            <a:r>
              <a:rPr lang="en-US" dirty="0" smtClean="0"/>
              <a:t>NE-HQ Phase 2 interface has been in service since 1991 with a nominal transfer capability of 2000 MW in both directions.</a:t>
            </a:r>
          </a:p>
          <a:p>
            <a:endParaRPr lang="en-US" dirty="0" smtClean="0"/>
          </a:p>
          <a:p>
            <a:pPr lvl="1"/>
            <a:r>
              <a:rPr lang="en-US" dirty="0" smtClean="0"/>
              <a:t>There are instances where real-time system conditions exist per the established procedures that allow the flow from Hydro Quebec to New England to reach the facility rating of 2000 MW. During all other times, </a:t>
            </a:r>
            <a:r>
              <a:rPr lang="en-US" dirty="0" smtClean="0">
                <a:hlinkClick r:id="rId4"/>
              </a:rPr>
              <a:t>import limits</a:t>
            </a:r>
            <a:r>
              <a:rPr lang="en-US" dirty="0" smtClean="0"/>
              <a:t> are imposed on the tie to ensure operational reliability criteria is not violated.</a:t>
            </a:r>
          </a:p>
          <a:p>
            <a:endParaRPr lang="en-US" dirty="0" smtClean="0"/>
          </a:p>
          <a:p>
            <a:pPr lvl="1"/>
            <a:r>
              <a:rPr lang="en-US" dirty="0" smtClean="0"/>
              <a:t>The maximum export (New England to Hydro Quebec) has been limited to 1200 MW since the facility went into service.</a:t>
            </a:r>
          </a:p>
          <a:p>
            <a:endParaRPr lang="en-US" dirty="0" smtClean="0"/>
          </a:p>
          <a:p>
            <a:pPr lvl="2"/>
            <a:endParaRPr lang="en-US" dirty="0" smtClean="0"/>
          </a:p>
          <a:p>
            <a:pPr lvl="2"/>
            <a:endParaRPr lang="en-US" dirty="0" smtClean="0"/>
          </a:p>
          <a:p>
            <a:pPr lvl="2"/>
            <a:endParaRPr lang="en-US" dirty="0" smtClean="0"/>
          </a:p>
          <a:p>
            <a:pPr lvl="2"/>
            <a:endParaRPr lang="en-US" dirty="0" smtClean="0"/>
          </a:p>
          <a:p>
            <a:pPr lvl="2"/>
            <a:endParaRPr lang="en-US"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spTree>
    <p:extLst>
      <p:ext uri="{BB962C8B-B14F-4D97-AF65-F5344CB8AC3E}">
        <p14:creationId xmlns:p14="http://schemas.microsoft.com/office/powerpoint/2010/main" val="21794197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Survey of Other ISOs: CAISO</a:t>
            </a:r>
            <a:endParaRPr lang="en-US" dirty="0"/>
          </a:p>
        </p:txBody>
      </p:sp>
      <p:sp>
        <p:nvSpPr>
          <p:cNvPr id="3" name="Content Placeholder 2"/>
          <p:cNvSpPr>
            <a:spLocks noGrp="1"/>
          </p:cNvSpPr>
          <p:nvPr>
            <p:ph idx="1"/>
          </p:nvPr>
        </p:nvSpPr>
        <p:spPr/>
        <p:txBody>
          <a:bodyPr/>
          <a:lstStyle/>
          <a:p>
            <a:r>
              <a:rPr lang="en-US" dirty="0"/>
              <a:t>California ISO</a:t>
            </a:r>
          </a:p>
          <a:p>
            <a:pPr lvl="1"/>
            <a:r>
              <a:rPr lang="en-US" dirty="0"/>
              <a:t>MSSC is 2400 MW</a:t>
            </a:r>
          </a:p>
          <a:p>
            <a:pPr lvl="2"/>
            <a:r>
              <a:rPr lang="en-US" dirty="0"/>
              <a:t>Based on </a:t>
            </a:r>
            <a:r>
              <a:rPr lang="en-US" dirty="0">
                <a:hlinkClick r:id="rId3"/>
              </a:rPr>
              <a:t>Pacific DC Intertie</a:t>
            </a:r>
            <a:r>
              <a:rPr lang="en-US" dirty="0"/>
              <a:t>, a </a:t>
            </a:r>
            <a:r>
              <a:rPr lang="en-US" dirty="0" err="1">
                <a:hlinkClick r:id="rId4"/>
              </a:rPr>
              <a:t>bipole</a:t>
            </a:r>
            <a:r>
              <a:rPr lang="en-US" dirty="0">
                <a:hlinkClick r:id="rId4"/>
              </a:rPr>
              <a:t> DC </a:t>
            </a:r>
            <a:r>
              <a:rPr lang="en-US" dirty="0" smtClean="0">
                <a:hlinkClick r:id="rId4"/>
              </a:rPr>
              <a:t>line</a:t>
            </a:r>
            <a:r>
              <a:rPr lang="en-US" dirty="0" smtClean="0"/>
              <a:t>. </a:t>
            </a:r>
          </a:p>
          <a:p>
            <a:pPr lvl="3"/>
            <a:r>
              <a:rPr lang="en-US" dirty="0" smtClean="0"/>
              <a:t>This tie is </a:t>
            </a:r>
            <a:r>
              <a:rPr lang="en-US" dirty="0"/>
              <a:t>nested within a single AC </a:t>
            </a:r>
            <a:r>
              <a:rPr lang="en-US" dirty="0" smtClean="0"/>
              <a:t>territory. Loss of the </a:t>
            </a:r>
            <a:r>
              <a:rPr lang="en-US" dirty="0" err="1" smtClean="0"/>
              <a:t>bipole</a:t>
            </a:r>
            <a:r>
              <a:rPr lang="en-US" dirty="0" smtClean="0"/>
              <a:t> tie may trigger a RAS the trips generation.</a:t>
            </a:r>
            <a:endParaRPr lang="en-US" dirty="0"/>
          </a:p>
          <a:p>
            <a:pPr lvl="2"/>
            <a:endParaRPr lang="en-US" dirty="0" smtClean="0"/>
          </a:p>
          <a:p>
            <a:pPr lvl="2"/>
            <a:r>
              <a:rPr lang="en-US" dirty="0" smtClean="0"/>
              <a:t>Contingency </a:t>
            </a:r>
            <a:r>
              <a:rPr lang="en-US" dirty="0"/>
              <a:t>Reserve Requirement Determination </a:t>
            </a:r>
            <a:r>
              <a:rPr lang="en-US" dirty="0" smtClean="0"/>
              <a:t>for Day </a:t>
            </a:r>
            <a:r>
              <a:rPr lang="en-US" dirty="0"/>
              <a:t>Ahead and Real-Time Markets Day Ahead </a:t>
            </a:r>
            <a:r>
              <a:rPr lang="en-US" dirty="0" smtClean="0"/>
              <a:t>Market (</a:t>
            </a:r>
            <a:r>
              <a:rPr lang="en-US" dirty="0" smtClean="0">
                <a:hlinkClick r:id="rId5"/>
              </a:rPr>
              <a:t>link</a:t>
            </a:r>
            <a:r>
              <a:rPr lang="en-US" dirty="0" smtClean="0"/>
              <a:t>)</a:t>
            </a:r>
            <a:endParaRPr lang="en-US" dirty="0"/>
          </a:p>
          <a:p>
            <a:pPr lvl="3"/>
            <a:r>
              <a:rPr lang="en-US" dirty="0" smtClean="0"/>
              <a:t>DAM</a:t>
            </a:r>
          </a:p>
          <a:p>
            <a:pPr lvl="4"/>
            <a:r>
              <a:rPr lang="en-US" dirty="0" smtClean="0"/>
              <a:t>30 </a:t>
            </a:r>
            <a:r>
              <a:rPr lang="en-US" dirty="0"/>
              <a:t>days of data, values averaged per hour.</a:t>
            </a:r>
          </a:p>
          <a:p>
            <a:pPr lvl="4"/>
            <a:r>
              <a:rPr lang="en-US" dirty="0"/>
              <a:t>Begin with an adder to protect against RT PDCI awards. </a:t>
            </a:r>
          </a:p>
          <a:p>
            <a:pPr lvl="4"/>
            <a:r>
              <a:rPr lang="en-US" dirty="0"/>
              <a:t>Cap the value at the OTC of the PDCI</a:t>
            </a:r>
            <a:r>
              <a:rPr lang="en-US" dirty="0" smtClean="0"/>
              <a:t>.</a:t>
            </a:r>
          </a:p>
          <a:p>
            <a:pPr lvl="3"/>
            <a:r>
              <a:rPr lang="en-US" dirty="0" smtClean="0"/>
              <a:t>Real Time</a:t>
            </a:r>
          </a:p>
          <a:p>
            <a:pPr lvl="4"/>
            <a:r>
              <a:rPr lang="en-US" dirty="0"/>
              <a:t>adjustments made for incremental PDCI awards</a:t>
            </a:r>
          </a:p>
          <a:p>
            <a:pPr lvl="1"/>
            <a:endParaRPr lang="en-US" dirty="0" smtClean="0"/>
          </a:p>
          <a:p>
            <a:pPr lvl="2"/>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Tree>
    <p:extLst>
      <p:ext uri="{BB962C8B-B14F-4D97-AF65-F5344CB8AC3E}">
        <p14:creationId xmlns:p14="http://schemas.microsoft.com/office/powerpoint/2010/main" val="22001695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Survey of Other ISOs: Hydro Quebec</a:t>
            </a:r>
            <a:br>
              <a:rPr lang="en-US" smtClean="0"/>
            </a:br>
            <a:endParaRPr lang="en-US" dirty="0"/>
          </a:p>
        </p:txBody>
      </p:sp>
      <p:sp>
        <p:nvSpPr>
          <p:cNvPr id="3" name="Content Placeholder 2"/>
          <p:cNvSpPr>
            <a:spLocks noGrp="1"/>
          </p:cNvSpPr>
          <p:nvPr>
            <p:ph idx="1"/>
          </p:nvPr>
        </p:nvSpPr>
        <p:spPr/>
        <p:txBody>
          <a:bodyPr/>
          <a:lstStyle/>
          <a:p>
            <a:r>
              <a:rPr lang="en-US" dirty="0"/>
              <a:t>Hydro Quebec</a:t>
            </a:r>
          </a:p>
          <a:p>
            <a:pPr lvl="1"/>
            <a:r>
              <a:rPr lang="en-US" dirty="0"/>
              <a:t>MSSC is based on Hydro Unit ~1000 </a:t>
            </a:r>
            <a:r>
              <a:rPr lang="en-US" dirty="0" smtClean="0"/>
              <a:t>MW (</a:t>
            </a:r>
            <a:r>
              <a:rPr lang="en-CA" dirty="0" smtClean="0"/>
              <a:t>loss </a:t>
            </a:r>
            <a:r>
              <a:rPr lang="en-CA" dirty="0"/>
              <a:t>of 2</a:t>
            </a:r>
            <a:r>
              <a:rPr lang="en-CA" dirty="0" smtClean="0"/>
              <a:t> </a:t>
            </a:r>
            <a:r>
              <a:rPr lang="en-CA" dirty="0"/>
              <a:t>units at Churchill </a:t>
            </a:r>
            <a:r>
              <a:rPr lang="en-CA" dirty="0" smtClean="0"/>
              <a:t>Falls)</a:t>
            </a:r>
            <a:endParaRPr lang="en-US" dirty="0"/>
          </a:p>
          <a:p>
            <a:pPr lvl="3"/>
            <a:r>
              <a:rPr lang="en-US" dirty="0" smtClean="0"/>
              <a:t>DC </a:t>
            </a:r>
            <a:r>
              <a:rPr lang="en-US" dirty="0"/>
              <a:t>Tie with IESO under special operational configuration can become HQ’s MSSC</a:t>
            </a:r>
            <a:r>
              <a:rPr lang="en-US" dirty="0" smtClean="0"/>
              <a:t>. This </a:t>
            </a:r>
            <a:r>
              <a:rPr lang="en-CA" dirty="0" smtClean="0"/>
              <a:t>DC Tie is composed of two back to back converter of 625 MW (TTC of 1250 MW in import). Most of the time HQ cannot lose both converters on a single contingency (to lose both on a bus bar fault) since it is designed that way. If QI is operated in a special configuration and both converters are lost, with importing power more than 1000 MW, it will be MSSC. However, this situation is really exceptional.</a:t>
            </a:r>
            <a:endParaRPr lang="en-US" dirty="0" smtClean="0"/>
          </a:p>
          <a:p>
            <a:endParaRPr lang="en-CA" sz="1000" dirty="0" smtClean="0"/>
          </a:p>
          <a:p>
            <a:pPr lvl="3"/>
            <a:r>
              <a:rPr lang="en-CA" dirty="0" smtClean="0"/>
              <a:t>DC Tie with NY-ISO: import is limited by two converters of 500 MW (TTC of 1000 MW in import). For the single contingency loses of a 735 kV Tie line with NY, this HVDC line will be lost; but its impact when importing will not be more than the MSSC set by loss of two Hydro Units.</a:t>
            </a:r>
            <a:endParaRPr lang="en-US" dirty="0" smtClean="0"/>
          </a:p>
          <a:p>
            <a:endParaRPr lang="en-US" sz="1000" dirty="0" smtClean="0"/>
          </a:p>
          <a:p>
            <a:pPr lvl="3"/>
            <a:r>
              <a:rPr lang="en-CA" dirty="0" smtClean="0"/>
              <a:t>DC Tie  with ISO-NE is a DC line composed of two converters 1250 MW (TTC of 2000 MW in import, because ISO-NE converter are 1000 MW each).</a:t>
            </a:r>
            <a:r>
              <a:rPr lang="en-US" dirty="0" smtClean="0"/>
              <a:t> </a:t>
            </a:r>
            <a:r>
              <a:rPr lang="en-CA" dirty="0" smtClean="0"/>
              <a:t>Since HQ cannot lose both converters on a single contingency, the loss of one converter will not exceed the MSSC set by loss of two Hydro Units. For stability reason, Hydro Quebec is considering the loss of both converters but that will impact only transmission limits rather than contingency reserve requirement.</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spTree>
    <p:extLst>
      <p:ext uri="{BB962C8B-B14F-4D97-AF65-F5344CB8AC3E}">
        <p14:creationId xmlns:p14="http://schemas.microsoft.com/office/powerpoint/2010/main" val="4692289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t>13</a:t>
            </a:fld>
            <a:endParaRPr lang="en-US" dirty="0"/>
          </a:p>
        </p:txBody>
      </p:sp>
      <p:sp>
        <p:nvSpPr>
          <p:cNvPr id="3" name="Content Placeholder 2"/>
          <p:cNvSpPr>
            <a:spLocks noGrp="1"/>
          </p:cNvSpPr>
          <p:nvPr>
            <p:ph idx="16"/>
          </p:nvPr>
        </p:nvSpPr>
        <p:spPr/>
        <p:txBody>
          <a:bodyPr/>
          <a:lstStyle/>
          <a:p>
            <a:r>
              <a:rPr lang="en-US" dirty="0" smtClean="0"/>
              <a:t>Appendix: Related NERC Rules</a:t>
            </a:r>
            <a:endParaRPr lang="en-US" dirty="0"/>
          </a:p>
        </p:txBody>
      </p:sp>
    </p:spTree>
    <p:extLst>
      <p:ext uri="{BB962C8B-B14F-4D97-AF65-F5344CB8AC3E}">
        <p14:creationId xmlns:p14="http://schemas.microsoft.com/office/powerpoint/2010/main" val="27298338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NERC Rules &amp; MSSC</a:t>
            </a:r>
            <a:endParaRPr lang="en-US" dirty="0"/>
          </a:p>
        </p:txBody>
      </p:sp>
      <p:sp>
        <p:nvSpPr>
          <p:cNvPr id="6" name="Content Placeholder 5"/>
          <p:cNvSpPr>
            <a:spLocks noGrp="1"/>
          </p:cNvSpPr>
          <p:nvPr>
            <p:ph idx="1"/>
          </p:nvPr>
        </p:nvSpPr>
        <p:spPr/>
        <p:txBody>
          <a:bodyPr/>
          <a:lstStyle/>
          <a:p>
            <a:r>
              <a:rPr lang="en-US" dirty="0" smtClean="0"/>
              <a:t>Governed by NERC’s BAL-002 Standard </a:t>
            </a:r>
          </a:p>
          <a:p>
            <a:pPr lvl="1"/>
            <a:r>
              <a:rPr lang="en-US" dirty="0" smtClean="0"/>
              <a:t>ERCOT is required </a:t>
            </a:r>
            <a:r>
              <a:rPr lang="en-US" u="sng" dirty="0" smtClean="0"/>
              <a:t>to determine</a:t>
            </a:r>
            <a:r>
              <a:rPr lang="en-US" dirty="0" smtClean="0"/>
              <a:t> ERCOT’s </a:t>
            </a:r>
            <a:r>
              <a:rPr lang="en-US" i="1" dirty="0" smtClean="0"/>
              <a:t>Most Severe Single Contingency</a:t>
            </a:r>
            <a:r>
              <a:rPr lang="en-US" dirty="0" smtClean="0"/>
              <a:t> (MSSC) and </a:t>
            </a:r>
            <a:r>
              <a:rPr lang="en-US" u="sng" dirty="0" smtClean="0"/>
              <a:t>make preparations</a:t>
            </a:r>
            <a:r>
              <a:rPr lang="en-US" dirty="0" smtClean="0"/>
              <a:t> to have </a:t>
            </a:r>
            <a:r>
              <a:rPr lang="en-US" i="1" dirty="0" smtClean="0"/>
              <a:t>Contingency Reserve</a:t>
            </a:r>
            <a:r>
              <a:rPr lang="en-US" dirty="0" smtClean="0"/>
              <a:t> equal to, or greater than MSSC available for maintaining system reliability.</a:t>
            </a:r>
          </a:p>
          <a:p>
            <a:pPr lvl="1"/>
            <a:endParaRPr lang="en-US" dirty="0" smtClean="0"/>
          </a:p>
          <a:p>
            <a:pPr lvl="1"/>
            <a:r>
              <a:rPr lang="en-US" dirty="0" smtClean="0"/>
              <a:t>Following a </a:t>
            </a:r>
            <a:r>
              <a:rPr lang="en-US" i="1" dirty="0" smtClean="0"/>
              <a:t>Reportable Balancing Contingency Event</a:t>
            </a:r>
            <a:r>
              <a:rPr lang="en-US" dirty="0" smtClean="0"/>
              <a:t>, requires ERCOT </a:t>
            </a:r>
            <a:r>
              <a:rPr lang="en-US" u="sng" dirty="0" smtClean="0"/>
              <a:t>to restore its </a:t>
            </a:r>
            <a:r>
              <a:rPr lang="en-US" i="1" u="sng" dirty="0" smtClean="0"/>
              <a:t>Contingency Reserve</a:t>
            </a:r>
            <a:r>
              <a:rPr lang="en-US" u="sng" dirty="0" smtClean="0"/>
              <a:t> to at least its </a:t>
            </a:r>
            <a:r>
              <a:rPr lang="en-US" i="1" u="sng" dirty="0" smtClean="0"/>
              <a:t>Most Severe Single Contingency</a:t>
            </a:r>
            <a:r>
              <a:rPr lang="en-US" dirty="0" smtClean="0"/>
              <a:t>, before the end of the </a:t>
            </a:r>
            <a:r>
              <a:rPr lang="en-US" i="1" dirty="0" smtClean="0"/>
              <a:t>Contingency Reserve Restoration Period</a:t>
            </a:r>
            <a:r>
              <a:rPr lang="en-US" dirty="0" smtClean="0"/>
              <a:t> (up to 90 minutes).</a:t>
            </a:r>
          </a:p>
          <a:p>
            <a:pPr lvl="1"/>
            <a:endParaRPr lang="en-US" sz="1000" dirty="0" smtClean="0"/>
          </a:p>
          <a:p>
            <a:pPr lvl="1"/>
            <a:endParaRPr lang="en-US" dirty="0" smtClean="0"/>
          </a:p>
          <a:p>
            <a:r>
              <a:rPr lang="en-US" dirty="0" smtClean="0"/>
              <a:t>NERC’s EOP-011 </a:t>
            </a:r>
            <a:r>
              <a:rPr lang="en-US" dirty="0"/>
              <a:t>Standard </a:t>
            </a:r>
            <a:endParaRPr lang="en-US" dirty="0" smtClean="0"/>
          </a:p>
          <a:p>
            <a:pPr lvl="1"/>
            <a:r>
              <a:rPr lang="en-US" dirty="0" smtClean="0"/>
              <a:t>ERCOT is required </a:t>
            </a:r>
            <a:r>
              <a:rPr lang="en-US" u="sng" dirty="0" smtClean="0"/>
              <a:t>to declare</a:t>
            </a:r>
            <a:r>
              <a:rPr lang="en-US" dirty="0" smtClean="0"/>
              <a:t> an </a:t>
            </a:r>
            <a:r>
              <a:rPr lang="en-US" u="sng" dirty="0"/>
              <a:t>Energy Emergency Alert (EEA) Level 3</a:t>
            </a:r>
            <a:r>
              <a:rPr lang="en-US" dirty="0"/>
              <a:t> </a:t>
            </a:r>
            <a:r>
              <a:rPr lang="en-US" dirty="0" smtClean="0"/>
              <a:t>if ERCOT is </a:t>
            </a:r>
            <a:r>
              <a:rPr lang="en-US" u="sng" dirty="0"/>
              <a:t>unable to meet minimum </a:t>
            </a:r>
            <a:r>
              <a:rPr lang="en-US" i="1" u="sng" dirty="0"/>
              <a:t>Contingency Reserve</a:t>
            </a:r>
            <a:r>
              <a:rPr lang="en-US" u="sng" dirty="0"/>
              <a:t> </a:t>
            </a:r>
            <a:r>
              <a:rPr lang="en-US" dirty="0"/>
              <a:t>requirements.</a:t>
            </a:r>
          </a:p>
          <a:p>
            <a:pPr lvl="1"/>
            <a:endParaRPr lang="en-US" dirty="0" smtClean="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fontAlgn="base">
              <a:spcBef>
                <a:spcPct val="0"/>
              </a:spcBef>
              <a:spcAft>
                <a:spcPct val="0"/>
              </a:spcAft>
            </a:pPr>
            <a:endParaRPr lang="en-US" altLang="en-US" dirty="0" smtClean="0">
              <a:solidFill>
                <a:prstClr val="black"/>
              </a:solidFill>
              <a:cs typeface="Arial" panose="020B0604020202020204" pitchFamily="34" charset="0"/>
            </a:endParaRPr>
          </a:p>
        </p:txBody>
      </p:sp>
      <p:sp>
        <p:nvSpPr>
          <p:cNvPr id="7" name="Content Placeholder 1"/>
          <p:cNvSpPr txBox="1"/>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marL="0" indent="0">
              <a:buFont typeface="Arial" panose="020B0604020202020204"/>
              <a:buNone/>
            </a:pPr>
            <a:endParaRPr lang="en-US" sz="1600" dirty="0">
              <a:solidFill>
                <a:prstClr val="black"/>
              </a:solidFill>
            </a:endParaRPr>
          </a:p>
        </p:txBody>
      </p:sp>
      <p:sp>
        <p:nvSpPr>
          <p:cNvPr id="9" name="Content Placeholder 1"/>
          <p:cNvSpPr txBox="1"/>
          <p:nvPr/>
        </p:nvSpPr>
        <p:spPr>
          <a:xfrm>
            <a:off x="329184" y="2505456"/>
            <a:ext cx="8450982" cy="320954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800" dirty="0" smtClean="0">
              <a:solidFill>
                <a:prstClr val="black"/>
              </a:solidFill>
            </a:endParaRPr>
          </a:p>
        </p:txBody>
      </p:sp>
    </p:spTree>
    <p:extLst>
      <p:ext uri="{BB962C8B-B14F-4D97-AF65-F5344CB8AC3E}">
        <p14:creationId xmlns:p14="http://schemas.microsoft.com/office/powerpoint/2010/main" val="11069188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NERC Rules &amp; MSSC</a:t>
            </a:r>
          </a:p>
        </p:txBody>
      </p:sp>
      <p:sp>
        <p:nvSpPr>
          <p:cNvPr id="6" name="Content Placeholder 5"/>
          <p:cNvSpPr>
            <a:spLocks noGrp="1"/>
          </p:cNvSpPr>
          <p:nvPr>
            <p:ph idx="1"/>
          </p:nvPr>
        </p:nvSpPr>
        <p:spPr/>
        <p:txBody>
          <a:bodyPr/>
          <a:lstStyle/>
          <a:p>
            <a:r>
              <a:rPr lang="en-US" dirty="0" smtClean="0"/>
              <a:t>ERCOT’s Approach to comply with BAL-002, EOP-011</a:t>
            </a:r>
          </a:p>
          <a:p>
            <a:pPr lvl="1"/>
            <a:r>
              <a:rPr lang="en-US" dirty="0" smtClean="0"/>
              <a:t>To determine ERCOT’s MSSC, ERCOT seasonally reviews the Net Dependable Capability (NDC) for all Generation Resources (submitted in NDCRC) and NDC of all HVDC Tie imports.</a:t>
            </a:r>
          </a:p>
          <a:p>
            <a:pPr lvl="1"/>
            <a:endParaRPr lang="en-US" dirty="0" smtClean="0"/>
          </a:p>
          <a:p>
            <a:pPr lvl="1"/>
            <a:r>
              <a:rPr lang="en-US" dirty="0" smtClean="0"/>
              <a:t>To meet the Contingency Reserve requirement, ERCOT procures Ancillary Services, sum total of which at any given delivery hour is greater than ERCOT’s current MSSC. </a:t>
            </a:r>
          </a:p>
          <a:p>
            <a:endParaRPr lang="en-US" dirty="0" smtClean="0"/>
          </a:p>
          <a:p>
            <a:pPr lvl="1"/>
            <a:r>
              <a:rPr lang="en-US" dirty="0" smtClean="0"/>
              <a:t>In Real Time, ERCOT uses Physical Responsive Capability (PRC) to track ERCOT’s Contingency Reserve and ERCOT declares EEA3 when </a:t>
            </a:r>
            <a:r>
              <a:rPr lang="en-US" dirty="0"/>
              <a:t>PRC cannot be maintained above 1375 </a:t>
            </a:r>
            <a:r>
              <a:rPr lang="en-US" dirty="0" smtClean="0"/>
              <a:t>MW.</a:t>
            </a:r>
          </a:p>
          <a:p>
            <a:pPr lvl="1"/>
            <a:endParaRPr lang="en-US" dirty="0"/>
          </a:p>
          <a:p>
            <a:pPr lvl="1"/>
            <a:endParaRPr lang="en-US" dirty="0" smtClean="0"/>
          </a:p>
          <a:p>
            <a:pPr lvl="1"/>
            <a:endParaRPr lang="en-US" dirty="0" smtClean="0"/>
          </a:p>
          <a:p>
            <a:pPr lvl="1"/>
            <a:endParaRPr lang="en-US" dirty="0" smtClean="0"/>
          </a:p>
          <a:p>
            <a:pPr lvl="1"/>
            <a:endParaRPr lang="en-US" dirty="0" smtClean="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fontAlgn="base">
              <a:spcBef>
                <a:spcPct val="0"/>
              </a:spcBef>
              <a:spcAft>
                <a:spcPct val="0"/>
              </a:spcAft>
            </a:pPr>
            <a:endParaRPr lang="en-US" altLang="en-US" dirty="0" smtClean="0">
              <a:solidFill>
                <a:prstClr val="black"/>
              </a:solidFill>
              <a:cs typeface="Arial" panose="020B0604020202020204" pitchFamily="34" charset="0"/>
            </a:endParaRPr>
          </a:p>
        </p:txBody>
      </p:sp>
      <p:sp>
        <p:nvSpPr>
          <p:cNvPr id="7" name="Content Placeholder 1"/>
          <p:cNvSpPr txBox="1"/>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marL="0" indent="0">
              <a:buFont typeface="Arial" panose="020B0604020202020204"/>
              <a:buNone/>
            </a:pPr>
            <a:endParaRPr lang="en-US" sz="1600" dirty="0">
              <a:solidFill>
                <a:prstClr val="black"/>
              </a:solidFill>
            </a:endParaRPr>
          </a:p>
        </p:txBody>
      </p:sp>
      <p:sp>
        <p:nvSpPr>
          <p:cNvPr id="9" name="Content Placeholder 1"/>
          <p:cNvSpPr txBox="1"/>
          <p:nvPr/>
        </p:nvSpPr>
        <p:spPr>
          <a:xfrm>
            <a:off x="329184" y="2505456"/>
            <a:ext cx="8450982" cy="320954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800" dirty="0" smtClean="0">
              <a:solidFill>
                <a:prstClr val="black"/>
              </a:solidFill>
            </a:endParaRPr>
          </a:p>
        </p:txBody>
      </p:sp>
    </p:spTree>
    <p:extLst>
      <p:ext uri="{BB962C8B-B14F-4D97-AF65-F5344CB8AC3E}">
        <p14:creationId xmlns:p14="http://schemas.microsoft.com/office/powerpoint/2010/main" val="15252626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 Links</a:t>
            </a:r>
            <a:endParaRPr lang="en-US" dirty="0"/>
          </a:p>
        </p:txBody>
      </p:sp>
      <p:sp>
        <p:nvSpPr>
          <p:cNvPr id="3" name="Content Placeholder 2"/>
          <p:cNvSpPr>
            <a:spLocks noGrp="1"/>
          </p:cNvSpPr>
          <p:nvPr>
            <p:ph idx="1"/>
          </p:nvPr>
        </p:nvSpPr>
        <p:spPr/>
        <p:txBody>
          <a:bodyPr/>
          <a:lstStyle/>
          <a:p>
            <a:r>
              <a:rPr lang="en-US" sz="1600" dirty="0">
                <a:hlinkClick r:id="rId3"/>
              </a:rPr>
              <a:t>NERC </a:t>
            </a:r>
            <a:r>
              <a:rPr lang="en-US" sz="1600" dirty="0" smtClean="0">
                <a:hlinkClick r:id="rId3"/>
              </a:rPr>
              <a:t>Glossary</a:t>
            </a:r>
            <a:endParaRPr lang="en-US" sz="1600" dirty="0" smtClean="0"/>
          </a:p>
          <a:p>
            <a:endParaRPr lang="en-US" sz="1600" dirty="0" smtClean="0">
              <a:hlinkClick r:id="rId4"/>
            </a:endParaRPr>
          </a:p>
          <a:p>
            <a:r>
              <a:rPr lang="en-US" sz="1600" dirty="0" smtClean="0">
                <a:hlinkClick r:id="rId4"/>
              </a:rPr>
              <a:t>NERC BAL-002-1</a:t>
            </a:r>
            <a:endParaRPr lang="en-US" sz="1600" dirty="0" smtClean="0"/>
          </a:p>
          <a:p>
            <a:r>
              <a:rPr lang="en-US" sz="1600" dirty="0" smtClean="0">
                <a:hlinkClick r:id="rId5"/>
              </a:rPr>
              <a:t>NERC </a:t>
            </a:r>
            <a:r>
              <a:rPr lang="en-US" sz="1600" dirty="0">
                <a:hlinkClick r:id="rId5"/>
              </a:rPr>
              <a:t>BAL-002-2</a:t>
            </a:r>
            <a:endParaRPr lang="en-US" sz="1600" dirty="0"/>
          </a:p>
          <a:p>
            <a:endParaRPr lang="en-US" sz="1600" dirty="0" smtClean="0"/>
          </a:p>
          <a:p>
            <a:r>
              <a:rPr lang="en-US" sz="1600" dirty="0" smtClean="0">
                <a:hlinkClick r:id="rId6"/>
              </a:rPr>
              <a:t>NERC FAC-011-3</a:t>
            </a:r>
            <a:endParaRPr lang="en-US" sz="1600" dirty="0" smtClean="0"/>
          </a:p>
          <a:p>
            <a:endParaRPr lang="en-US" sz="1600" dirty="0"/>
          </a:p>
          <a:p>
            <a:r>
              <a:rPr lang="en-US" sz="1600" dirty="0" smtClean="0">
                <a:hlinkClick r:id="rId7"/>
              </a:rPr>
              <a:t>NERC EOP-011-1</a:t>
            </a:r>
            <a:endParaRPr lang="en-US" sz="1600" dirty="0" smtClean="0"/>
          </a:p>
          <a:p>
            <a:endParaRPr lang="en-US" sz="1600" dirty="0"/>
          </a:p>
          <a:p>
            <a:r>
              <a:rPr lang="en-US" sz="1600" dirty="0" smtClean="0">
                <a:hlinkClick r:id="rId8"/>
              </a:rPr>
              <a:t>ERCOT’s SOL Methodology</a:t>
            </a:r>
            <a:endParaRPr lang="en-US" sz="1600" dirty="0" smtClean="0"/>
          </a:p>
          <a:p>
            <a:r>
              <a:rPr lang="en-US" sz="1600" dirty="0" smtClean="0">
                <a:hlinkClick r:id="rId9"/>
              </a:rPr>
              <a:t>ERCOT’s Current Protocols</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t>16</a:t>
            </a:fld>
            <a:endParaRPr lang="en-US" dirty="0"/>
          </a:p>
        </p:txBody>
      </p:sp>
    </p:spTree>
    <p:extLst>
      <p:ext uri="{BB962C8B-B14F-4D97-AF65-F5344CB8AC3E}">
        <p14:creationId xmlns:p14="http://schemas.microsoft.com/office/powerpoint/2010/main" val="26466186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Directive #9</a:t>
            </a:r>
            <a:endParaRPr lang="en-US" dirty="0"/>
          </a:p>
        </p:txBody>
      </p:sp>
      <p:sp>
        <p:nvSpPr>
          <p:cNvPr id="2" name="Content Placeholder 1"/>
          <p:cNvSpPr>
            <a:spLocks noGrp="1"/>
          </p:cNvSpPr>
          <p:nvPr>
            <p:ph idx="1"/>
          </p:nvPr>
        </p:nvSpPr>
        <p:spPr/>
        <p:txBody>
          <a:bodyPr/>
          <a:lstStyle/>
          <a:p>
            <a:r>
              <a:rPr lang="en-US" dirty="0" smtClean="0"/>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fontAlgn="base">
              <a:spcBef>
                <a:spcPct val="0"/>
              </a:spcBef>
              <a:spcAft>
                <a:spcPct val="0"/>
              </a:spcAft>
            </a:pPr>
            <a:endParaRPr lang="en-US" altLang="en-US" dirty="0" smtClean="0">
              <a:solidFill>
                <a:prstClr val="black"/>
              </a:solidFill>
              <a:cs typeface="Arial" panose="020B0604020202020204" pitchFamily="34" charset="0"/>
            </a:endParaRPr>
          </a:p>
        </p:txBody>
      </p:sp>
      <p:sp>
        <p:nvSpPr>
          <p:cNvPr id="7" name="Content Placeholder 1"/>
          <p:cNvSpPr txBox="1"/>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marL="0" indent="0">
              <a:buFont typeface="Arial" panose="020B0604020202020204"/>
              <a:buNone/>
            </a:pPr>
            <a:endParaRPr lang="en-US" sz="1600" dirty="0">
              <a:solidFill>
                <a:prstClr val="black"/>
              </a:solidFill>
            </a:endParaRPr>
          </a:p>
        </p:txBody>
      </p:sp>
      <p:sp>
        <p:nvSpPr>
          <p:cNvPr id="8" name="Content Placeholder 1"/>
          <p:cNvSpPr txBox="1"/>
          <p:nvPr/>
        </p:nvSpPr>
        <p:spPr>
          <a:xfrm>
            <a:off x="329184" y="3094038"/>
            <a:ext cx="8450982" cy="262096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600" b="1" dirty="0" smtClean="0">
                <a:solidFill>
                  <a:schemeClr val="accent1"/>
                </a:solidFill>
              </a:rPr>
              <a:t>Issues &amp; Corresponding Studies:</a:t>
            </a:r>
          </a:p>
          <a:p>
            <a:r>
              <a:rPr lang="en-US" sz="1600" dirty="0"/>
              <a:t>Most Severe Single Contingency (MSSC) </a:t>
            </a:r>
            <a:r>
              <a:rPr lang="en-US" sz="1600" dirty="0" smtClean="0">
                <a:solidFill>
                  <a:schemeClr val="accent6">
                    <a:lumMod val="60000"/>
                    <a:lumOff val="40000"/>
                  </a:schemeClr>
                </a:solidFill>
              </a:rPr>
              <a:t>OWG</a:t>
            </a:r>
          </a:p>
          <a:p>
            <a:pPr marL="800100" lvl="1" indent="-342900">
              <a:buFont typeface="+mj-lt"/>
              <a:buAutoNum type="arabicPeriod"/>
            </a:pPr>
            <a:r>
              <a:rPr lang="en-US" sz="1400" i="1" dirty="0">
                <a:solidFill>
                  <a:schemeClr val="accent1"/>
                </a:solidFill>
              </a:rPr>
              <a:t>1375 MW </a:t>
            </a:r>
            <a:r>
              <a:rPr lang="en-US" sz="1400" i="1" dirty="0" smtClean="0">
                <a:solidFill>
                  <a:schemeClr val="accent1"/>
                </a:solidFill>
              </a:rPr>
              <a:t>or 2000 MW?</a:t>
            </a:r>
            <a:endParaRPr lang="en-US" sz="1400" i="1" dirty="0">
              <a:solidFill>
                <a:schemeClr val="accent1"/>
              </a:solidFill>
            </a:endParaRPr>
          </a:p>
          <a:p>
            <a:endParaRPr lang="en-US" sz="800" dirty="0" smtClean="0">
              <a:solidFill>
                <a:schemeClr val="tx1"/>
              </a:solidFill>
            </a:endParaRPr>
          </a:p>
        </p:txBody>
      </p:sp>
    </p:spTree>
    <p:extLst>
      <p:ext uri="{BB962C8B-B14F-4D97-AF65-F5344CB8AC3E}">
        <p14:creationId xmlns:p14="http://schemas.microsoft.com/office/powerpoint/2010/main" val="39321678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Recap of Feb 2018 OWG</a:t>
            </a:r>
            <a:endParaRPr lang="en-US" dirty="0"/>
          </a:p>
        </p:txBody>
      </p:sp>
      <p:sp>
        <p:nvSpPr>
          <p:cNvPr id="3" name="Content Placeholder 2"/>
          <p:cNvSpPr>
            <a:spLocks noGrp="1"/>
          </p:cNvSpPr>
          <p:nvPr>
            <p:ph idx="1"/>
          </p:nvPr>
        </p:nvSpPr>
        <p:spPr/>
        <p:txBody>
          <a:bodyPr/>
          <a:lstStyle/>
          <a:p>
            <a:r>
              <a:rPr lang="en-US" b="1" dirty="0" smtClean="0"/>
              <a:t>Proposed Recommendation</a:t>
            </a:r>
          </a:p>
          <a:p>
            <a:pPr lvl="1"/>
            <a:r>
              <a:rPr lang="en-US" dirty="0" smtClean="0"/>
              <a:t>Southern Cross DC Tie, a </a:t>
            </a:r>
            <a:r>
              <a:rPr lang="en-US" dirty="0" err="1" smtClean="0"/>
              <a:t>bipole</a:t>
            </a:r>
            <a:r>
              <a:rPr lang="en-US" dirty="0" smtClean="0"/>
              <a:t> DC line, can import up to 2000 MW into ERCOT.</a:t>
            </a:r>
          </a:p>
          <a:p>
            <a:pPr lvl="1"/>
            <a:r>
              <a:rPr lang="en-US" dirty="0" smtClean="0"/>
              <a:t>ERCOT recommends that the loss of the </a:t>
            </a:r>
            <a:r>
              <a:rPr lang="en-US" dirty="0" err="1" smtClean="0"/>
              <a:t>bipole</a:t>
            </a:r>
            <a:r>
              <a:rPr lang="en-US" dirty="0" smtClean="0"/>
              <a:t> Southern Cross DC Tie is a credible contingency that qualifies as a single event for the purpose of defining a Balancing Contingency Event per the current BAL-002-2 standard.</a:t>
            </a:r>
          </a:p>
          <a:p>
            <a:pPr lvl="1"/>
            <a:r>
              <a:rPr lang="en-US" dirty="0" smtClean="0"/>
              <a:t>Further, ERCOT recommends that upon </a:t>
            </a:r>
            <a:r>
              <a:rPr lang="en-US" dirty="0"/>
              <a:t>interconnection </a:t>
            </a:r>
            <a:r>
              <a:rPr lang="en-US" dirty="0" smtClean="0"/>
              <a:t>of the Southern Cross DC Tie into the ERCOT grid, ERCOT’s MSSC be changed to 2000 MW.</a:t>
            </a:r>
          </a:p>
          <a:p>
            <a:pPr lvl="1"/>
            <a:endParaRPr lang="en-US" dirty="0" smtClean="0"/>
          </a:p>
          <a:p>
            <a:r>
              <a:rPr lang="en-US" b="1" dirty="0" smtClean="0"/>
              <a:t>Requested Follow Ups</a:t>
            </a:r>
          </a:p>
          <a:p>
            <a:pPr marL="685800" lvl="1" indent="-342900">
              <a:buFont typeface="+mj-lt"/>
              <a:buAutoNum type="arabicPeriod"/>
            </a:pPr>
            <a:r>
              <a:rPr lang="en-US" dirty="0" smtClean="0"/>
              <a:t>Identify the potential impacts (to Market Rules, Ancillary Services etc.) changing MSSC would have.</a:t>
            </a:r>
          </a:p>
          <a:p>
            <a:pPr marL="685800" lvl="1" indent="-342900">
              <a:buFont typeface="+mj-lt"/>
              <a:buAutoNum type="arabicPeriod"/>
            </a:pPr>
            <a:endParaRPr lang="en-US" dirty="0" smtClean="0"/>
          </a:p>
          <a:p>
            <a:pPr marL="685800" lvl="1" indent="-342900">
              <a:buFont typeface="+mj-lt"/>
              <a:buAutoNum type="arabicPeriod"/>
            </a:pPr>
            <a:r>
              <a:rPr lang="en-US" dirty="0" smtClean="0"/>
              <a:t>Some </a:t>
            </a:r>
            <a:r>
              <a:rPr lang="en-US" dirty="0" smtClean="0"/>
              <a:t>more </a:t>
            </a:r>
            <a:r>
              <a:rPr lang="en-US" dirty="0" smtClean="0"/>
              <a:t>details </a:t>
            </a:r>
            <a:r>
              <a:rPr lang="en-US" dirty="0" smtClean="0"/>
              <a:t>on DC Ties </a:t>
            </a:r>
            <a:r>
              <a:rPr lang="en-US" dirty="0" smtClean="0"/>
              <a:t>in the various regions that ERCOT surveyed as a part of this effort.</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Implications of Changing MSSC</a:t>
            </a:r>
            <a:endParaRPr lang="en-US" dirty="0"/>
          </a:p>
        </p:txBody>
      </p:sp>
      <p:sp>
        <p:nvSpPr>
          <p:cNvPr id="3" name="Content Placeholder 2"/>
          <p:cNvSpPr>
            <a:spLocks noGrp="1"/>
          </p:cNvSpPr>
          <p:nvPr>
            <p:ph idx="1"/>
          </p:nvPr>
        </p:nvSpPr>
        <p:spPr/>
        <p:txBody>
          <a:bodyPr/>
          <a:lstStyle/>
          <a:p>
            <a:pPr marL="342900" indent="-342900">
              <a:buFont typeface="+mj-lt"/>
              <a:buAutoNum type="arabicPeriod"/>
            </a:pPr>
            <a:r>
              <a:rPr lang="en-US" dirty="0" smtClean="0"/>
              <a:t>In the current </a:t>
            </a:r>
            <a:r>
              <a:rPr lang="en-US" dirty="0" smtClean="0">
                <a:hlinkClick r:id="rId3"/>
              </a:rPr>
              <a:t>Ancillary Service Methodology</a:t>
            </a:r>
            <a:r>
              <a:rPr lang="en-US" dirty="0" smtClean="0"/>
              <a:t>, when determining quantities for Non Spinning Reserve a floor that is equal to ERCOT’s MSSC is applied to on-peak hours (HE 7 thru HE 22).</a:t>
            </a:r>
          </a:p>
          <a:p>
            <a:pPr lvl="1"/>
            <a:r>
              <a:rPr lang="en-US" dirty="0" smtClean="0"/>
              <a:t>With MSSC change and current A/S Methodology there is a potential for increase in the quantity of Non Spinning </a:t>
            </a:r>
            <a:r>
              <a:rPr lang="en-US" dirty="0"/>
              <a:t>Reserves for on-peak </a:t>
            </a:r>
            <a:r>
              <a:rPr lang="en-US" dirty="0" smtClean="0"/>
              <a:t>hours if Southern Cross DC Tie were to be operational.</a:t>
            </a:r>
            <a:endParaRPr lang="en-US" dirty="0"/>
          </a:p>
          <a:p>
            <a:endParaRPr lang="en-US" dirty="0" smtClean="0"/>
          </a:p>
          <a:p>
            <a:pPr marL="342900" indent="-342900">
              <a:buFont typeface="+mj-lt"/>
              <a:buAutoNum type="arabicPeriod" startAt="2"/>
            </a:pPr>
            <a:r>
              <a:rPr lang="en-US" dirty="0" smtClean="0"/>
              <a:t>In the current </a:t>
            </a:r>
            <a:r>
              <a:rPr lang="en-US" dirty="0" smtClean="0">
                <a:hlinkClick r:id="rId4"/>
              </a:rPr>
              <a:t>Nodal Protocols Section 6.5.9.4.2</a:t>
            </a:r>
            <a:r>
              <a:rPr lang="en-US" dirty="0" smtClean="0"/>
              <a:t>, Energy Emergency Alert Level 3 (EEA3) may be declared when PRC cannot </a:t>
            </a:r>
            <a:r>
              <a:rPr lang="en-US" dirty="0" smtClean="0"/>
              <a:t>be </a:t>
            </a:r>
            <a:r>
              <a:rPr lang="en-US" dirty="0" smtClean="0"/>
              <a:t>maintained above 1375 MW (ERCOT’s minimum Contingency Reserve). </a:t>
            </a:r>
            <a:endParaRPr lang="en-US" dirty="0" smtClean="0"/>
          </a:p>
          <a:p>
            <a:pPr marL="576263" lvl="1" indent="-238125">
              <a:buFont typeface="Arial" panose="020B0604020202020204" pitchFamily="34" charset="0"/>
              <a:buChar char="‒"/>
            </a:pPr>
            <a:r>
              <a:rPr lang="en-US" dirty="0" smtClean="0"/>
              <a:t>NERC’s </a:t>
            </a:r>
            <a:r>
              <a:rPr lang="en-US" dirty="0"/>
              <a:t>EOP-011-1 </a:t>
            </a:r>
            <a:r>
              <a:rPr lang="en-US" dirty="0" smtClean="0"/>
              <a:t>has established this tie between EEA3 and MSSC.</a:t>
            </a:r>
            <a:endParaRPr lang="en-US" dirty="0" smtClean="0"/>
          </a:p>
          <a:p>
            <a:pPr lvl="1"/>
            <a:r>
              <a:rPr lang="en-US" dirty="0" smtClean="0"/>
              <a:t>Current EEA Levels</a:t>
            </a:r>
          </a:p>
          <a:p>
            <a:pPr lvl="2"/>
            <a:r>
              <a:rPr lang="en-US" dirty="0" smtClean="0"/>
              <a:t>EEA </a:t>
            </a:r>
            <a:r>
              <a:rPr lang="en-US" dirty="0" smtClean="0"/>
              <a:t>1: PRC &lt; 2300 MW and cannot be recovered in 30 min</a:t>
            </a:r>
          </a:p>
          <a:p>
            <a:pPr lvl="2"/>
            <a:r>
              <a:rPr lang="en-US" dirty="0" smtClean="0"/>
              <a:t>EEA 2: PRC &lt; 1750 MW and cannot be recovered in 30 min</a:t>
            </a:r>
          </a:p>
          <a:p>
            <a:pPr lvl="2"/>
            <a:r>
              <a:rPr lang="en-US" dirty="0" smtClean="0"/>
              <a:t>EEA 3: PRC cannot be maintained above 1375 </a:t>
            </a:r>
            <a:r>
              <a:rPr lang="en-US" dirty="0" smtClean="0"/>
              <a:t>MW</a:t>
            </a:r>
          </a:p>
          <a:p>
            <a:pPr lvl="1"/>
            <a:r>
              <a:rPr lang="en-US" dirty="0"/>
              <a:t>With MSSC change, to maintain compliance with Nodal Protocols and NERC’s EOP-011-1, EEA3 and EEA2 level will need to be raised. </a:t>
            </a:r>
          </a:p>
          <a:p>
            <a:pPr lvl="2"/>
            <a:endParaRPr lang="en-US"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cxnSp>
        <p:nvCxnSpPr>
          <p:cNvPr id="9" name="Straight Connector 8"/>
          <p:cNvCxnSpPr/>
          <p:nvPr/>
        </p:nvCxnSpPr>
        <p:spPr>
          <a:xfrm>
            <a:off x="5029200" y="5204460"/>
            <a:ext cx="914400" cy="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019800" y="5050572"/>
            <a:ext cx="1219200" cy="307776"/>
          </a:xfrm>
          <a:prstGeom prst="rect">
            <a:avLst/>
          </a:prstGeom>
          <a:noFill/>
        </p:spPr>
        <p:txBody>
          <a:bodyPr wrap="square" rtlCol="0">
            <a:spAutoFit/>
          </a:bodyPr>
          <a:lstStyle/>
          <a:p>
            <a:r>
              <a:rPr lang="en-US" sz="1600" b="1" dirty="0">
                <a:solidFill>
                  <a:schemeClr val="tx2"/>
                </a:solidFill>
              </a:rPr>
              <a:t>2000 MW</a:t>
            </a:r>
            <a:endParaRPr lang="en-US" sz="1600" dirty="0">
              <a:solidFill>
                <a:schemeClr val="tx2"/>
              </a:solidFill>
            </a:endParaRPr>
          </a:p>
        </p:txBody>
      </p:sp>
      <p:sp>
        <p:nvSpPr>
          <p:cNvPr id="10" name="TextBox 9"/>
          <p:cNvSpPr txBox="1"/>
          <p:nvPr/>
        </p:nvSpPr>
        <p:spPr>
          <a:xfrm>
            <a:off x="6629400" y="4733786"/>
            <a:ext cx="533400" cy="400110"/>
          </a:xfrm>
          <a:prstGeom prst="rect">
            <a:avLst/>
          </a:prstGeom>
          <a:noFill/>
        </p:spPr>
        <p:txBody>
          <a:bodyPr wrap="square" rtlCol="0">
            <a:spAutoFit/>
          </a:bodyPr>
          <a:lstStyle/>
          <a:p>
            <a:r>
              <a:rPr lang="en-US" sz="2000" b="1" dirty="0" smtClean="0">
                <a:solidFill>
                  <a:srgbClr val="FF0000"/>
                </a:solidFill>
              </a:rPr>
              <a:t>??</a:t>
            </a:r>
            <a:endParaRPr lang="en-US" sz="1600" dirty="0">
              <a:solidFill>
                <a:srgbClr val="FF0000"/>
              </a:solidFill>
            </a:endParaRPr>
          </a:p>
        </p:txBody>
      </p:sp>
    </p:spTree>
    <p:extLst>
      <p:ext uri="{BB962C8B-B14F-4D97-AF65-F5344CB8AC3E}">
        <p14:creationId xmlns:p14="http://schemas.microsoft.com/office/powerpoint/2010/main" val="3422180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45"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fade">
                                      <p:cBhvr>
                                        <p:cTn id="39" dur="2000"/>
                                        <p:tgtEl>
                                          <p:spTgt spid="10"/>
                                        </p:tgtEl>
                                      </p:cBhvr>
                                    </p:animEffect>
                                    <p:anim calcmode="lin" valueType="num">
                                      <p:cBhvr>
                                        <p:cTn id="40" dur="2000" fill="hold"/>
                                        <p:tgtEl>
                                          <p:spTgt spid="10"/>
                                        </p:tgtEl>
                                        <p:attrNameLst>
                                          <p:attrName>ppt_w</p:attrName>
                                        </p:attrNameLst>
                                      </p:cBhvr>
                                      <p:tavLst>
                                        <p:tav tm="0" fmla="#ppt_w*sin(2.5*pi*$)">
                                          <p:val>
                                            <p:fltVal val="0"/>
                                          </p:val>
                                        </p:tav>
                                        <p:tav tm="100000">
                                          <p:val>
                                            <p:fltVal val="1"/>
                                          </p:val>
                                        </p:tav>
                                      </p:tavLst>
                                    </p:anim>
                                    <p:anim calcmode="lin" valueType="num">
                                      <p:cBhvr>
                                        <p:cTn id="41" dur="20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However…</a:t>
            </a:r>
            <a:endParaRPr lang="en-US" dirty="0"/>
          </a:p>
        </p:txBody>
      </p:sp>
      <p:sp>
        <p:nvSpPr>
          <p:cNvPr id="7" name="Content Placeholder 6"/>
          <p:cNvSpPr>
            <a:spLocks noGrp="1"/>
          </p:cNvSpPr>
          <p:nvPr>
            <p:ph idx="1"/>
          </p:nvPr>
        </p:nvSpPr>
        <p:spPr/>
        <p:txBody>
          <a:bodyPr/>
          <a:lstStyle/>
          <a:p>
            <a:r>
              <a:rPr lang="en-US" dirty="0" smtClean="0"/>
              <a:t>If the </a:t>
            </a:r>
            <a:r>
              <a:rPr lang="en-US" u="sng" dirty="0" smtClean="0"/>
              <a:t>imports over DC Ties </a:t>
            </a:r>
            <a:r>
              <a:rPr lang="en-US" dirty="0" smtClean="0"/>
              <a:t>into ERCOT were </a:t>
            </a:r>
            <a:r>
              <a:rPr lang="en-US" u="sng" dirty="0" smtClean="0"/>
              <a:t>limited to be less than 1375 MW </a:t>
            </a:r>
            <a:r>
              <a:rPr lang="en-US" dirty="0" smtClean="0"/>
              <a:t>(ERCOT’s current MSSC), there would be </a:t>
            </a:r>
            <a:r>
              <a:rPr lang="en-US" u="sng" dirty="0" smtClean="0"/>
              <a:t>no impact</a:t>
            </a:r>
            <a:r>
              <a:rPr lang="en-US" dirty="0" smtClean="0"/>
              <a:t> of integrating the Southern Cross DC Tie to ERCOT operations and planning practices.</a:t>
            </a:r>
          </a:p>
          <a:p>
            <a:pPr lvl="1"/>
            <a:endParaRPr lang="en-US" dirty="0" smtClean="0"/>
          </a:p>
          <a:p>
            <a:pPr lvl="1"/>
            <a:r>
              <a:rPr lang="en-US" dirty="0" smtClean="0">
                <a:hlinkClick r:id="rId3"/>
              </a:rPr>
              <a:t>NE-ISO</a:t>
            </a:r>
            <a:r>
              <a:rPr lang="en-US" dirty="0" smtClean="0"/>
              <a:t>, NY-ISO &amp; PJM impose similar </a:t>
            </a:r>
            <a:r>
              <a:rPr lang="en-US" dirty="0" smtClean="0">
                <a:hlinkClick r:id="rId4"/>
              </a:rPr>
              <a:t>import </a:t>
            </a:r>
            <a:r>
              <a:rPr lang="en-US" dirty="0" smtClean="0">
                <a:hlinkClick r:id="rId4"/>
              </a:rPr>
              <a:t>limit</a:t>
            </a:r>
            <a:r>
              <a:rPr lang="en-US" dirty="0" smtClean="0"/>
              <a:t> on the HVDC between them and </a:t>
            </a:r>
            <a:r>
              <a:rPr lang="en-US" dirty="0"/>
              <a:t>Hydro-Quebec (Quebec - New England HVDC).</a:t>
            </a:r>
            <a:endParaRPr lang="en-US" dirty="0" smtClean="0"/>
          </a:p>
          <a:p>
            <a:pPr lvl="1"/>
            <a:endParaRPr lang="en-US" dirty="0"/>
          </a:p>
          <a:p>
            <a:pPr lvl="1"/>
            <a:r>
              <a:rPr lang="en-US" dirty="0" smtClean="0"/>
              <a:t>Hydro-Quebec uses </a:t>
            </a:r>
            <a:r>
              <a:rPr lang="en-US" dirty="0" smtClean="0"/>
              <a:t>an </a:t>
            </a:r>
            <a:r>
              <a:rPr lang="en-US" dirty="0" smtClean="0"/>
              <a:t>import </a:t>
            </a:r>
            <a:r>
              <a:rPr lang="en-US" dirty="0" smtClean="0"/>
              <a:t>limit philosophy on the HVDC tie with </a:t>
            </a:r>
            <a:r>
              <a:rPr lang="en-US" dirty="0" smtClean="0"/>
              <a:t>IESO as well.</a:t>
            </a:r>
            <a:endParaRPr lang="en-US" dirty="0" smtClean="0"/>
          </a:p>
          <a:p>
            <a:pPr lvl="1"/>
            <a:endParaRPr lang="en-US" dirty="0"/>
          </a:p>
          <a:p>
            <a:r>
              <a:rPr lang="en-US" dirty="0" smtClean="0"/>
              <a:t>Note that, under this approach, ERCOT should  have the flexibility to request more imports over the DC Tie under EEA conditions.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2659474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Lastly…</a:t>
            </a:r>
            <a:endParaRPr lang="en-US" dirty="0"/>
          </a:p>
        </p:txBody>
      </p:sp>
      <p:sp>
        <p:nvSpPr>
          <p:cNvPr id="3" name="Content Placeholder 2"/>
          <p:cNvSpPr>
            <a:spLocks noGrp="1"/>
          </p:cNvSpPr>
          <p:nvPr>
            <p:ph idx="1"/>
          </p:nvPr>
        </p:nvSpPr>
        <p:spPr/>
        <p:txBody>
          <a:bodyPr/>
          <a:lstStyle/>
          <a:p>
            <a:r>
              <a:rPr lang="en-US" dirty="0" smtClean="0"/>
              <a:t>In the long term, an approach that may be considered is having a dynamic MSSC (based on expected Real Time conditions). This may reduce some of the </a:t>
            </a:r>
            <a:r>
              <a:rPr lang="en-US" dirty="0"/>
              <a:t>Non Spinning </a:t>
            </a:r>
            <a:r>
              <a:rPr lang="en-US" dirty="0" smtClean="0"/>
              <a:t>reserve impact while still allowing greater import over the DC ties.</a:t>
            </a:r>
          </a:p>
          <a:p>
            <a:pPr lvl="1"/>
            <a:r>
              <a:rPr lang="en-US" dirty="0" smtClean="0"/>
              <a:t>This </a:t>
            </a:r>
            <a:r>
              <a:rPr lang="en-US" dirty="0"/>
              <a:t>will likely result in changes to Non Spinning reserve requirements closer to Real Time and </a:t>
            </a:r>
            <a:r>
              <a:rPr lang="en-US" dirty="0" smtClean="0"/>
              <a:t>will also require </a:t>
            </a:r>
            <a:r>
              <a:rPr lang="en-US" dirty="0"/>
              <a:t>EEA </a:t>
            </a:r>
            <a:r>
              <a:rPr lang="en-US" dirty="0" smtClean="0"/>
              <a:t>levels to </a:t>
            </a:r>
            <a:r>
              <a:rPr lang="en-US" dirty="0"/>
              <a:t>change dynamically with changing </a:t>
            </a:r>
            <a:r>
              <a:rPr lang="en-US" dirty="0" smtClean="0"/>
              <a:t>MSSC </a:t>
            </a:r>
            <a:r>
              <a:rPr lang="en-US" dirty="0"/>
              <a:t>to maintain compliance with EOP-011</a:t>
            </a:r>
            <a:r>
              <a:rPr lang="en-US" dirty="0" smtClean="0"/>
              <a:t>.</a:t>
            </a:r>
          </a:p>
          <a:p>
            <a:pPr lvl="1"/>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2397391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smtClean="0"/>
              <a:t>ERCOT will put together a whitepaper that summarizes this OWG discussion, the potential options that will aid the </a:t>
            </a:r>
            <a:r>
              <a:rPr lang="en-US" dirty="0"/>
              <a:t>reliable interconnection of the Southern Cross DC </a:t>
            </a:r>
            <a:r>
              <a:rPr lang="en-US" dirty="0" smtClean="0"/>
              <a:t>tie </a:t>
            </a:r>
            <a:r>
              <a:rPr lang="en-US" dirty="0"/>
              <a:t>and their </a:t>
            </a:r>
            <a:r>
              <a:rPr lang="en-US" dirty="0" smtClean="0"/>
              <a:t>associated impacts.</a:t>
            </a:r>
          </a:p>
          <a:p>
            <a:endParaRPr lang="en-US" dirty="0"/>
          </a:p>
          <a:p>
            <a:r>
              <a:rPr lang="en-US" dirty="0" smtClean="0"/>
              <a:t>ERCOT will bring a draft of this whitepaper at the April 19, 2018  meeting for OWG’s review.</a:t>
            </a:r>
          </a:p>
          <a:p>
            <a:endParaRPr lang="en-US"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32699745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t>8</a:t>
            </a:fld>
            <a:endParaRPr lang="en-US" dirty="0"/>
          </a:p>
        </p:txBody>
      </p:sp>
      <p:sp>
        <p:nvSpPr>
          <p:cNvPr id="3" name="Content Placeholder 2"/>
          <p:cNvSpPr>
            <a:spLocks noGrp="1"/>
          </p:cNvSpPr>
          <p:nvPr>
            <p:ph idx="16"/>
          </p:nvPr>
        </p:nvSpPr>
        <p:spPr/>
        <p:txBody>
          <a:bodyPr/>
          <a:lstStyle/>
          <a:p>
            <a:r>
              <a:rPr lang="en-US" dirty="0" smtClean="0"/>
              <a:t>Appendix: Other ISO Survey</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Survey of Other ISOs</a:t>
            </a:r>
            <a:endParaRPr lang="en-US" dirty="0"/>
          </a:p>
        </p:txBody>
      </p:sp>
      <p:sp>
        <p:nvSpPr>
          <p:cNvPr id="3" name="Content Placeholder 2"/>
          <p:cNvSpPr>
            <a:spLocks noGrp="1"/>
          </p:cNvSpPr>
          <p:nvPr>
            <p:ph idx="1"/>
          </p:nvPr>
        </p:nvSpPr>
        <p:spPr/>
        <p:txBody>
          <a:bodyPr/>
          <a:lstStyle/>
          <a:p>
            <a:r>
              <a:rPr lang="en-US" dirty="0" smtClean="0"/>
              <a:t>New England ISO</a:t>
            </a:r>
          </a:p>
          <a:p>
            <a:pPr lvl="1"/>
            <a:r>
              <a:rPr lang="en-US" dirty="0" smtClean="0"/>
              <a:t>MSSC is 2000MW </a:t>
            </a:r>
          </a:p>
          <a:p>
            <a:pPr lvl="2"/>
            <a:r>
              <a:rPr lang="en-US" dirty="0" smtClean="0"/>
              <a:t>Based on </a:t>
            </a:r>
            <a:r>
              <a:rPr lang="en-US" dirty="0" smtClean="0">
                <a:hlinkClick r:id="rId3"/>
              </a:rPr>
              <a:t>Quebec - New England HVDC</a:t>
            </a:r>
            <a:r>
              <a:rPr lang="en-US" dirty="0" smtClean="0"/>
              <a:t>, a </a:t>
            </a:r>
            <a:r>
              <a:rPr lang="en-US" dirty="0" err="1" smtClean="0"/>
              <a:t>bipole</a:t>
            </a:r>
            <a:r>
              <a:rPr lang="en-US" dirty="0" smtClean="0"/>
              <a:t> DC line, that can transfer up to 2000 MW.</a:t>
            </a:r>
          </a:p>
          <a:p>
            <a:pPr lvl="2"/>
            <a:endParaRPr lang="en-US" dirty="0" smtClean="0"/>
          </a:p>
          <a:p>
            <a:r>
              <a:rPr lang="en-US" dirty="0" smtClean="0"/>
              <a:t>California ISO</a:t>
            </a:r>
          </a:p>
          <a:p>
            <a:pPr lvl="1"/>
            <a:r>
              <a:rPr lang="en-US" dirty="0" smtClean="0"/>
              <a:t>MSSC is 2400 MW</a:t>
            </a:r>
          </a:p>
          <a:p>
            <a:pPr lvl="2"/>
            <a:r>
              <a:rPr lang="en-US" dirty="0" smtClean="0"/>
              <a:t>Based on </a:t>
            </a:r>
            <a:r>
              <a:rPr lang="en-US" dirty="0" smtClean="0">
                <a:hlinkClick r:id="rId4"/>
              </a:rPr>
              <a:t>Pacific DC Intertie</a:t>
            </a:r>
            <a:r>
              <a:rPr lang="en-US" dirty="0" smtClean="0"/>
              <a:t>, a </a:t>
            </a:r>
            <a:r>
              <a:rPr lang="en-US" dirty="0" err="1" smtClean="0"/>
              <a:t>bipole</a:t>
            </a:r>
            <a:r>
              <a:rPr lang="en-US" dirty="0" smtClean="0"/>
              <a:t> DC line.</a:t>
            </a:r>
          </a:p>
          <a:p>
            <a:pPr lvl="2"/>
            <a:endParaRPr lang="en-US" dirty="0" smtClean="0"/>
          </a:p>
          <a:p>
            <a:r>
              <a:rPr lang="en-US" dirty="0" smtClean="0"/>
              <a:t>Hydro Quebec</a:t>
            </a:r>
          </a:p>
          <a:p>
            <a:pPr lvl="1"/>
            <a:r>
              <a:rPr lang="en-US" dirty="0" smtClean="0"/>
              <a:t>MSSC is based on Hydro Unit ~1000 MW</a:t>
            </a:r>
          </a:p>
          <a:p>
            <a:pPr lvl="2"/>
            <a:r>
              <a:rPr lang="en-US" dirty="0" smtClean="0"/>
              <a:t>Methodology includes assessing import on DC Ties. DC Tie with IESO under special operational configuration can become HQ’s MSSC.</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Tree>
    <p:extLst>
      <p:ext uri="{BB962C8B-B14F-4D97-AF65-F5344CB8AC3E}">
        <p14:creationId xmlns:p14="http://schemas.microsoft.com/office/powerpoint/2010/main" val="882208983"/>
      </p:ext>
    </p:extLst>
  </p:cSld>
  <p:clrMapOvr>
    <a:masterClrMapping/>
  </p:clrMapOvr>
  <p:timing>
    <p:tnLst>
      <p:par>
        <p:cTn id="1" dur="indefinite" restart="never" nodeType="tmRoot"/>
      </p:par>
    </p:tnLst>
  </p:timing>
</p:sld>
</file>

<file path=ppt/theme/theme1.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1651</TotalTime>
  <Words>1457</Words>
  <Application>Microsoft Office PowerPoint</Application>
  <PresentationFormat>On-screen Show (4:3)</PresentationFormat>
  <Paragraphs>159</Paragraphs>
  <Slides>16</Slides>
  <Notes>16</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16</vt:i4>
      </vt:variant>
    </vt:vector>
  </HeadingPairs>
  <TitlesOfParts>
    <vt:vector size="23" baseType="lpstr">
      <vt:lpstr>Arial</vt:lpstr>
      <vt:lpstr>Calibri</vt:lpstr>
      <vt:lpstr>Courier New</vt:lpstr>
      <vt:lpstr>Wingdings</vt:lpstr>
      <vt:lpstr>2_Custom Design</vt:lpstr>
      <vt:lpstr>3_Custom Design</vt:lpstr>
      <vt:lpstr>1_Office Theme</vt:lpstr>
      <vt:lpstr>PowerPoint Presentation</vt:lpstr>
      <vt:lpstr>Directive #9</vt:lpstr>
      <vt:lpstr>Recap of Feb 2018 OWG</vt:lpstr>
      <vt:lpstr>Implications of Changing MSSC</vt:lpstr>
      <vt:lpstr>However…</vt:lpstr>
      <vt:lpstr>Lastly…</vt:lpstr>
      <vt:lpstr>Next Steps</vt:lpstr>
      <vt:lpstr>PowerPoint Presentation</vt:lpstr>
      <vt:lpstr>Survey of Other ISOs</vt:lpstr>
      <vt:lpstr>Survey of Other ISOs: ISO New England </vt:lpstr>
      <vt:lpstr>Survey of Other ISOs: CAISO</vt:lpstr>
      <vt:lpstr>Survey of Other ISOs: Hydro Quebec </vt:lpstr>
      <vt:lpstr>PowerPoint Presentation</vt:lpstr>
      <vt:lpstr>NERC Rules &amp; MSSC</vt:lpstr>
      <vt:lpstr>NERC Rules &amp; MSSC</vt:lpstr>
      <vt:lpstr>Reference Links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Mago, Nitika</cp:lastModifiedBy>
  <cp:revision>275</cp:revision>
  <cp:lastPrinted>2018-03-14T17:43:29Z</cp:lastPrinted>
  <dcterms:created xsi:type="dcterms:W3CDTF">2016-01-21T15:20:00Z</dcterms:created>
  <dcterms:modified xsi:type="dcterms:W3CDTF">2018-03-15T14:48:10Z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y fmtid="{D5CDD505-2E9C-101B-9397-08002B2CF9AE}" pid="3" name="KSOProductBuildVer">
    <vt:lpwstr>1033-10.2.0.5996</vt:lpwstr>
  </property>
</Properties>
</file>