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61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8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202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09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81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443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15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9769" y="6480908"/>
            <a:ext cx="10883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 smtClean="0">
                <a:solidFill>
                  <a:schemeClr val="tx2"/>
                </a:solidFill>
              </a:rPr>
              <a:t>ERCOT Public</a:t>
            </a:r>
            <a:endParaRPr lang="en-US" sz="10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Default and Mass Transition</a:t>
            </a:r>
            <a:endParaRPr lang="en-US" sz="2000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Mark Ruane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Credit Work Group/Market Credit Working Group</a:t>
            </a:r>
          </a:p>
          <a:p>
            <a:r>
              <a:rPr lang="en-US" dirty="0" smtClean="0"/>
              <a:t>March 21, 2018</a:t>
            </a:r>
          </a:p>
          <a:p>
            <a:r>
              <a:rPr lang="en-US" dirty="0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Default and Mass Transition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2057400"/>
            <a:ext cx="9144000" cy="434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68968" y="921870"/>
            <a:ext cx="7614920" cy="47397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Historical ERCOT Mass Transitions and uplifts</a:t>
            </a:r>
          </a:p>
          <a:p>
            <a:endParaRPr lang="en-US" sz="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1363762"/>
            <a:ext cx="5105400" cy="4088643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27919" y="5535726"/>
            <a:ext cx="8341360" cy="78175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This does not include 15 additional defaults involving no Mass Transition or uplift (primarily traders).</a:t>
            </a:r>
          </a:p>
          <a:p>
            <a:endParaRPr lang="en-US" sz="400" dirty="0" smtClean="0"/>
          </a:p>
        </p:txBody>
      </p:sp>
    </p:spTree>
    <p:extLst>
      <p:ext uri="{BB962C8B-B14F-4D97-AF65-F5344CB8AC3E}">
        <p14:creationId xmlns:p14="http://schemas.microsoft.com/office/powerpoint/2010/main" val="368047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Default and Mass Transition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2057400"/>
            <a:ext cx="9144000" cy="434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98784" y="1130980"/>
            <a:ext cx="8845216" cy="488133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If an invoice is not paid ERCOT will look first to available cash collateral and withhold payments to the QSE before short-paying the market (§9.19).</a:t>
            </a:r>
          </a:p>
          <a:p>
            <a:r>
              <a:rPr lang="en-US" sz="2000" dirty="0" smtClean="0"/>
              <a:t>Payment Breach is a default under the Standard Form Agreement unless cured within one Bank Business Day after notification from ERCOT (§16.11.6).  Note that liquidation of non-cash collateral may require more than one Bank Business Day.</a:t>
            </a:r>
          </a:p>
          <a:p>
            <a:r>
              <a:rPr lang="en-US" sz="2000" dirty="0" smtClean="0"/>
              <a:t>Collateral calls are due by: </a:t>
            </a:r>
          </a:p>
          <a:p>
            <a:pPr lvl="1"/>
            <a:r>
              <a:rPr lang="en-US" sz="1600" dirty="0" smtClean="0"/>
              <a:t>15:00 on the second Bank Business Day from Notice if ERCOT delivered Notice before 1500</a:t>
            </a:r>
          </a:p>
          <a:p>
            <a:pPr lvl="1"/>
            <a:r>
              <a:rPr lang="en-US" sz="1600" dirty="0" smtClean="0"/>
              <a:t>17:00 on the second Bank Business Day from Notice if ERCOT delivered Notice between 15:00 and 17:00 (§16.11.5(6).</a:t>
            </a:r>
          </a:p>
          <a:p>
            <a:r>
              <a:rPr lang="en-US" sz="2000" dirty="0" smtClean="0"/>
              <a:t>Upon Breach ERCOT issues a Breach Notice allowing one Bank Business Day to cure (SFA §8.A(1)) </a:t>
            </a:r>
          </a:p>
          <a:p>
            <a:r>
              <a:rPr lang="en-US" sz="2000" dirty="0" smtClean="0"/>
              <a:t>If applicable, a Mass Transition begins at this point. </a:t>
            </a:r>
          </a:p>
          <a:p>
            <a:endParaRPr lang="en-US" sz="4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730871"/>
            <a:ext cx="761492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Default timeline</a:t>
            </a:r>
            <a:endParaRPr lang="en-US" sz="400" dirty="0" smtClean="0"/>
          </a:p>
        </p:txBody>
      </p:sp>
    </p:spTree>
    <p:extLst>
      <p:ext uri="{BB962C8B-B14F-4D97-AF65-F5344CB8AC3E}">
        <p14:creationId xmlns:p14="http://schemas.microsoft.com/office/powerpoint/2010/main" val="62279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Default and Mass Transition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2057400"/>
            <a:ext cx="9144000" cy="434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98784" y="1130980"/>
            <a:ext cx="8845216" cy="483209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Notification Day (pre-Launch stage) has historically followed immediately upon termination of the REP’s SFA.  This is a collaboration between PUCT Staff and ERCOT.  </a:t>
            </a:r>
          </a:p>
          <a:p>
            <a:r>
              <a:rPr lang="en-US" sz="2000" dirty="0" smtClean="0"/>
              <a:t>Mass Transition processes are addressed in Retail Market Guide §7.11.1, Retail Market Guide Section 9 Appendices F1-F3, Protocol Section 15.1.3.1, and PUCT Rules.</a:t>
            </a:r>
          </a:p>
          <a:p>
            <a:r>
              <a:rPr lang="en-US" sz="2000" dirty="0" smtClean="0"/>
              <a:t>Note that Protocol Section 1.3.1.1, Items Considered Protected Information, includes </a:t>
            </a:r>
          </a:p>
          <a:p>
            <a:pPr lvl="1"/>
            <a:r>
              <a:rPr lang="en-US" sz="1600" dirty="0"/>
              <a:t>(h)	Raw and Adjusted Metered Load (AML) data (demand and energy) identifiable to:</a:t>
            </a:r>
          </a:p>
          <a:p>
            <a:pPr lvl="2"/>
            <a:r>
              <a:rPr lang="en-US" sz="1200" dirty="0"/>
              <a:t>(</a:t>
            </a:r>
            <a:r>
              <a:rPr lang="en-US" sz="1200" dirty="0" err="1"/>
              <a:t>i</a:t>
            </a:r>
            <a:r>
              <a:rPr lang="en-US" sz="1200" dirty="0"/>
              <a:t>)	A specific QSE or Load Serving Entity (LSE).  The Protected Information status of this information shall expire 180 days after the applicable Operating Day; or</a:t>
            </a:r>
          </a:p>
          <a:p>
            <a:pPr lvl="2"/>
            <a:r>
              <a:rPr lang="en-US" sz="1200" dirty="0"/>
              <a:t>(ii)	A specific Customer or Electric Service Identifier (ESI ID);</a:t>
            </a:r>
          </a:p>
          <a:p>
            <a:pPr lvl="1"/>
            <a:r>
              <a:rPr lang="en-US" sz="1600" dirty="0"/>
              <a:t>(k)	Number of ESI IDs identifiable to a specific LSE.  The Protected Information status of this information shall expire 365 days after the applicable Operating Day;</a:t>
            </a:r>
          </a:p>
          <a:p>
            <a:endParaRPr lang="en-US" sz="2000" dirty="0" smtClean="0"/>
          </a:p>
          <a:p>
            <a:endParaRPr lang="en-US" sz="4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730871"/>
            <a:ext cx="761492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Default timeline</a:t>
            </a:r>
            <a:endParaRPr lang="en-US" sz="400" dirty="0" smtClean="0"/>
          </a:p>
        </p:txBody>
      </p:sp>
    </p:spTree>
    <p:extLst>
      <p:ext uri="{BB962C8B-B14F-4D97-AF65-F5344CB8AC3E}">
        <p14:creationId xmlns:p14="http://schemas.microsoft.com/office/powerpoint/2010/main" val="99975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Default and Mass Transition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2057400"/>
            <a:ext cx="9144000" cy="434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730871"/>
            <a:ext cx="761492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Sample Mass Transition timeline</a:t>
            </a:r>
            <a:endParaRPr lang="en-US" sz="400" dirty="0" smtClean="0"/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838200" y="159410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Rectangle 65"/>
          <p:cNvSpPr>
            <a:spLocks noChangeArrowheads="1"/>
          </p:cNvSpPr>
          <p:nvPr/>
        </p:nvSpPr>
        <p:spPr bwMode="auto">
          <a:xfrm>
            <a:off x="1311275" y="155558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 = Competitive Retailer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TDSP = Transmission and/or Distribution Service Provider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POLR = Provider of Last Resort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ESI ID = Electric Service Identifier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5" name="Group 41"/>
          <p:cNvGrpSpPr>
            <a:grpSpLocks noChangeAspect="1"/>
          </p:cNvGrpSpPr>
          <p:nvPr/>
        </p:nvGrpSpPr>
        <p:grpSpPr bwMode="auto">
          <a:xfrm>
            <a:off x="1311275" y="2012783"/>
            <a:ext cx="6521450" cy="4371975"/>
            <a:chOff x="3863" y="6510"/>
            <a:chExt cx="8330" cy="5585"/>
          </a:xfrm>
        </p:grpSpPr>
        <p:sp>
          <p:nvSpPr>
            <p:cNvPr id="36" name="AutoShape 64"/>
            <p:cNvSpPr>
              <a:spLocks noChangeAspect="1" noChangeArrowheads="1" noTextEdit="1"/>
            </p:cNvSpPr>
            <p:nvPr/>
          </p:nvSpPr>
          <p:spPr bwMode="auto">
            <a:xfrm>
              <a:off x="3863" y="6510"/>
              <a:ext cx="8330" cy="55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63"/>
            <p:cNvSpPr>
              <a:spLocks noChangeShapeType="1"/>
            </p:cNvSpPr>
            <p:nvPr/>
          </p:nvSpPr>
          <p:spPr bwMode="auto">
            <a:xfrm flipV="1">
              <a:off x="4683" y="11035"/>
              <a:ext cx="6852" cy="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Text Box 62"/>
            <p:cNvSpPr txBox="1">
              <a:spLocks noChangeArrowheads="1"/>
            </p:cNvSpPr>
            <p:nvPr/>
          </p:nvSpPr>
          <p:spPr bwMode="auto">
            <a:xfrm>
              <a:off x="4286" y="11040"/>
              <a:ext cx="792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Day 0</a:t>
              </a: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ea typeface="Times New Roman" panose="02020603050405020304" pitchFamily="18" charset="0"/>
                </a:rPr>
                <a:t>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61"/>
            <p:cNvSpPr txBox="1">
              <a:spLocks noChangeArrowheads="1"/>
            </p:cNvSpPr>
            <p:nvPr/>
          </p:nvSpPr>
          <p:spPr bwMode="auto">
            <a:xfrm>
              <a:off x="8937" y="9881"/>
              <a:ext cx="305" cy="3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/>
              </a:r>
              <a:b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</a:b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/>
              </a:r>
              <a:b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</a:b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60"/>
            <p:cNvSpPr>
              <a:spLocks noChangeArrowheads="1"/>
            </p:cNvSpPr>
            <p:nvPr/>
          </p:nvSpPr>
          <p:spPr bwMode="auto">
            <a:xfrm>
              <a:off x="4023" y="6920"/>
              <a:ext cx="2065" cy="385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Default confirmed by ERCOT legal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Initial Notification e-mail sent before 1500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Initial Market Call will be scheduled no later than 1800 on Day 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Mass Transition process: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ESI ID allocation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814_03s flow requesting second calendar day.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ESI ID lists for POLRs and/or Designated CRs and affected TDSPs are generated.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ERCOT requests Customer billing Contact Information.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59"/>
            <p:cNvSpPr>
              <a:spLocks noChangeArrowheads="1"/>
            </p:cNvSpPr>
            <p:nvPr/>
          </p:nvSpPr>
          <p:spPr bwMode="auto">
            <a:xfrm>
              <a:off x="6354" y="6983"/>
              <a:ext cx="1707" cy="379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Market Status Call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867_02s from TDSP to ERCOT.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814_04s from TDSP to ERCOT. 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814_11s from ERCOT to Losing CR.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814_14s from ERCOT to POLR and/or Designated CRs.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Customer billing information sent by ERCOT to POLR and/or Designated CRs and affected TDSP(s).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Line 58"/>
            <p:cNvSpPr>
              <a:spLocks noChangeShapeType="1"/>
            </p:cNvSpPr>
            <p:nvPr/>
          </p:nvSpPr>
          <p:spPr bwMode="auto">
            <a:xfrm flipH="1">
              <a:off x="4683" y="11302"/>
              <a:ext cx="4315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diamond" w="med" len="med"/>
              <a:tailEnd type="diamond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57"/>
            <p:cNvSpPr>
              <a:spLocks noChangeShapeType="1"/>
            </p:cNvSpPr>
            <p:nvPr/>
          </p:nvSpPr>
          <p:spPr bwMode="auto">
            <a:xfrm flipH="1">
              <a:off x="4683" y="11566"/>
              <a:ext cx="6852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diamond" w="med" len="med"/>
              <a:tailEnd type="diamond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56"/>
            <p:cNvSpPr>
              <a:spLocks noChangeArrowheads="1"/>
            </p:cNvSpPr>
            <p:nvPr/>
          </p:nvSpPr>
          <p:spPr bwMode="auto">
            <a:xfrm rot="10800000" flipV="1">
              <a:off x="8222" y="8203"/>
              <a:ext cx="1318" cy="255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Transition Date 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Market Status Call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TDSP performs meter reads (actuals or estimates) for Self-Selected Switch requested date.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55"/>
            <p:cNvSpPr>
              <a:spLocks noChangeArrowheads="1"/>
            </p:cNvSpPr>
            <p:nvPr/>
          </p:nvSpPr>
          <p:spPr bwMode="auto">
            <a:xfrm rot="10800000" flipV="1">
              <a:off x="10714" y="6983"/>
              <a:ext cx="1479" cy="379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Market Status Call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TDSP sends to ERCOT – Final 867_03s (for calendar day 2) and ERCOT forwards to Losing CR.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TDSP sends 867_04s (for calendar day 2) to ERCOT and ERCOT forwards to POLR and/or Designated CRs.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ESI ID(s) - Mass Transition completes at ERCOT.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Line 54"/>
            <p:cNvSpPr>
              <a:spLocks noChangeShapeType="1"/>
            </p:cNvSpPr>
            <p:nvPr/>
          </p:nvSpPr>
          <p:spPr bwMode="auto">
            <a:xfrm>
              <a:off x="10345" y="7728"/>
              <a:ext cx="2" cy="331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53"/>
            <p:cNvSpPr>
              <a:spLocks noChangeShapeType="1"/>
            </p:cNvSpPr>
            <p:nvPr/>
          </p:nvSpPr>
          <p:spPr bwMode="auto">
            <a:xfrm>
              <a:off x="4682" y="10753"/>
              <a:ext cx="1" cy="2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>
              <a:off x="11534" y="10777"/>
              <a:ext cx="1" cy="2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51"/>
            <p:cNvSpPr>
              <a:spLocks noChangeArrowheads="1"/>
            </p:cNvSpPr>
            <p:nvPr/>
          </p:nvSpPr>
          <p:spPr bwMode="auto">
            <a:xfrm rot="10800000" flipV="1">
              <a:off x="5736" y="11831"/>
              <a:ext cx="4877" cy="26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5327" tIns="27662" rIns="55327" bIns="2766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 smtClean="0">
                  <a:ln>
                    <a:noFill/>
                  </a:ln>
                  <a:solidFill>
                    <a:srgbClr val="0099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Customer transition should be completed in no more than five calendar days.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Line 50"/>
            <p:cNvSpPr>
              <a:spLocks noChangeShapeType="1"/>
            </p:cNvSpPr>
            <p:nvPr/>
          </p:nvSpPr>
          <p:spPr bwMode="auto">
            <a:xfrm>
              <a:off x="9815" y="7690"/>
              <a:ext cx="2" cy="331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9"/>
            <p:cNvSpPr>
              <a:spLocks noChangeArrowheads="1"/>
            </p:cNvSpPr>
            <p:nvPr/>
          </p:nvSpPr>
          <p:spPr bwMode="auto">
            <a:xfrm>
              <a:off x="8810" y="11001"/>
              <a:ext cx="261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7241" y="11001"/>
              <a:ext cx="263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7"/>
            <p:cNvSpPr>
              <a:spLocks noChangeArrowheads="1"/>
            </p:cNvSpPr>
            <p:nvPr/>
          </p:nvSpPr>
          <p:spPr bwMode="auto">
            <a:xfrm>
              <a:off x="9711" y="11001"/>
              <a:ext cx="263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46"/>
            <p:cNvSpPr>
              <a:spLocks noChangeArrowheads="1"/>
            </p:cNvSpPr>
            <p:nvPr/>
          </p:nvSpPr>
          <p:spPr bwMode="auto">
            <a:xfrm>
              <a:off x="10198" y="11001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11375" y="11001"/>
              <a:ext cx="263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Line 44"/>
            <p:cNvSpPr>
              <a:spLocks noChangeShapeType="1"/>
            </p:cNvSpPr>
            <p:nvPr/>
          </p:nvSpPr>
          <p:spPr bwMode="auto">
            <a:xfrm>
              <a:off x="7369" y="10777"/>
              <a:ext cx="1" cy="2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43"/>
            <p:cNvSpPr>
              <a:spLocks noChangeShapeType="1"/>
            </p:cNvSpPr>
            <p:nvPr/>
          </p:nvSpPr>
          <p:spPr bwMode="auto">
            <a:xfrm>
              <a:off x="8937" y="10752"/>
              <a:ext cx="1" cy="2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42"/>
            <p:cNvSpPr>
              <a:spLocks noChangeArrowheads="1"/>
            </p:cNvSpPr>
            <p:nvPr/>
          </p:nvSpPr>
          <p:spPr bwMode="auto">
            <a:xfrm>
              <a:off x="5558" y="6565"/>
              <a:ext cx="5055" cy="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660000"/>
                    </a:outerShdw>
                  </a:effectLst>
                </a14:hiddenEffects>
              </a:ext>
            </a:extLst>
          </p:spPr>
          <p:txBody>
            <a:bodyPr vert="horz" wrap="square" lIns="57804" tIns="28902" rIns="57804" bIns="2890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</a:rPr>
                <a:t>Initial Notification E-mail Sent Before 1500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57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2261</TotalTime>
  <Words>507</Words>
  <Application>Microsoft Office PowerPoint</Application>
  <PresentationFormat>On-screen Show (4:3)</PresentationFormat>
  <Paragraphs>73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Default and Mass Transition</vt:lpstr>
      <vt:lpstr>Default and Mass Transition</vt:lpstr>
      <vt:lpstr>Default and Mass Transition</vt:lpstr>
      <vt:lpstr>Default and Mass Transition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98</cp:revision>
  <cp:lastPrinted>2016-01-21T20:53:15Z</cp:lastPrinted>
  <dcterms:created xsi:type="dcterms:W3CDTF">2016-01-21T15:20:31Z</dcterms:created>
  <dcterms:modified xsi:type="dcterms:W3CDTF">2018-03-15T16:57:47Z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