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5"/>
  </p:notesMasterIdLst>
  <p:handoutMasterIdLst>
    <p:handoutMasterId r:id="rId16"/>
  </p:handoutMasterIdLst>
  <p:sldIdLst>
    <p:sldId id="260" r:id="rId7"/>
    <p:sldId id="267" r:id="rId8"/>
    <p:sldId id="263" r:id="rId9"/>
    <p:sldId id="265" r:id="rId10"/>
    <p:sldId id="269" r:id="rId11"/>
    <p:sldId id="268" r:id="rId12"/>
    <p:sldId id="270" r:id="rId13"/>
    <p:sldId id="264" r:id="rId14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07" d="100"/>
          <a:sy n="107" d="100"/>
        </p:scale>
        <p:origin x="114" y="12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4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3/15/2018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3/15/2018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21629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03022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16742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80437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Footer text goes here.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dirty="0" smtClean="0"/>
              <a:t>Footer text goes here.</a:t>
            </a:r>
            <a:endParaRPr lang="en-US" dirty="0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413338"/>
            <a:ext cx="5029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en-US" sz="2400" b="1" dirty="0"/>
              <a:t>Credit Updates</a:t>
            </a:r>
          </a:p>
          <a:p>
            <a:endParaRPr lang="en-US" dirty="0"/>
          </a:p>
          <a:p>
            <a:r>
              <a:rPr lang="en-US" dirty="0"/>
              <a:t>Credit Work Group</a:t>
            </a:r>
          </a:p>
          <a:p>
            <a:r>
              <a:rPr lang="en-US" dirty="0"/>
              <a:t>ERCOT Public</a:t>
            </a:r>
          </a:p>
          <a:p>
            <a:r>
              <a:rPr lang="en-US" dirty="0" smtClean="0"/>
              <a:t>March 21,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2000" dirty="0"/>
              <a:t>Credit Updates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715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600" dirty="0" smtClean="0"/>
              <a:t>Approved Revision / Change Requests</a:t>
            </a:r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 smtClean="0"/>
          </a:p>
          <a:p>
            <a:endParaRPr lang="en-US" sz="1600" dirty="0" smtClean="0"/>
          </a:p>
          <a:p>
            <a:endParaRPr lang="en-US" sz="1200" dirty="0" smtClean="0"/>
          </a:p>
          <a:p>
            <a:pPr lvl="1"/>
            <a:endParaRPr lang="en-US" sz="1200" dirty="0"/>
          </a:p>
          <a:p>
            <a:pPr lvl="1"/>
            <a:endParaRPr lang="en-US" sz="1200" dirty="0" smtClean="0"/>
          </a:p>
          <a:p>
            <a:pPr lvl="1"/>
            <a:endParaRPr lang="en-US" sz="1200" dirty="0"/>
          </a:p>
        </p:txBody>
      </p:sp>
      <p:sp>
        <p:nvSpPr>
          <p:cNvPr id="9" name="TextBox 21"/>
          <p:cNvSpPr txBox="1">
            <a:spLocks noChangeArrowheads="1"/>
          </p:cNvSpPr>
          <p:nvPr/>
        </p:nvSpPr>
        <p:spPr bwMode="auto">
          <a:xfrm>
            <a:off x="533400" y="5843275"/>
            <a:ext cx="7640522" cy="3693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900" b="0" dirty="0" smtClean="0"/>
              <a:t>Project Status Codes: NS = Not Started, I = Initiation, P = Planning, E = Execution, H = On Hold</a:t>
            </a:r>
          </a:p>
          <a:p>
            <a:pPr eaLnBrk="1" hangingPunct="1"/>
            <a:r>
              <a:rPr lang="en-US" sz="900" b="0" dirty="0" smtClean="0"/>
              <a:t>TBD = To Be Determined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4092" y="1386683"/>
            <a:ext cx="7039708" cy="34901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6796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/>
              <a:t>Credit Updates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455341" y="914400"/>
            <a:ext cx="8229600" cy="525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Implemented Change Requests</a:t>
            </a:r>
          </a:p>
          <a:p>
            <a:pPr marL="342900" marR="0" lvl="0" indent="-34290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NPRR 673 - Correction to Estimated Aggregate Liability (EAL) for a QSE that 			                  Represents Neither Load nor Generation </a:t>
            </a:r>
          </a:p>
          <a:p>
            <a:pPr marL="342900" marR="0" lvl="0" indent="-34290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NPRR 671 – Incorporation of DAM Credit Parameters into Protocols</a:t>
            </a:r>
          </a:p>
          <a:p>
            <a:pPr marL="342900" marR="0" lvl="0" indent="-34290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NPRR 670 – Clarification of Portfolio-Weighted Auction Clearing Price (PWACP)</a:t>
            </a:r>
          </a:p>
          <a:p>
            <a:pPr marL="342900" marR="0" lvl="0" indent="-34290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NPRR 612 – Reduction of Cure Period Subsequent to Event of Default</a:t>
            </a: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</a:p>
          <a:p>
            <a:pPr marL="342900" marR="0" lvl="0" indent="-34290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SCR   778 – Credit Exposure Calculations for NOIE Options Linked to RTM PTP 				  Obligations</a:t>
            </a:r>
          </a:p>
          <a:p>
            <a:pPr marL="342900" marR="0" lvl="0" indent="-34290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NPRR 559 – Revisions to MCE Calculation</a:t>
            </a:r>
          </a:p>
          <a:p>
            <a:pPr marL="342900" marR="0" lvl="1" indent="-34290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NPRR 597 - Utilize Initial Estimated Liability (IEL) Only During Initial Market Activity</a:t>
            </a:r>
          </a:p>
          <a:p>
            <a:pPr marL="342900" marR="0" lvl="0" indent="-34290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NPRR 601 - Inclusion of Incremental Exposure in Mass Transitions to Counter-				  Parties that are Registered as QSEs and LSEs and Provide POLR              			  Service</a:t>
            </a:r>
          </a:p>
          <a:p>
            <a:pPr marL="342900" marR="0" lvl="1" indent="-34290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NPRR 639 - Correction to Minimum Current Exposure</a:t>
            </a:r>
          </a:p>
          <a:p>
            <a:pPr marL="342900" marR="0" lvl="1" indent="-34290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NPRR 690 – Incorporation of Creditworthiness Standards in Protocols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342900" marR="0" lvl="1" indent="-34290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NPRR 692 – Removal of MIS Posting Requirement of DAM Credit Parameters</a:t>
            </a:r>
          </a:p>
          <a:p>
            <a:pPr marL="342900" marR="0" lvl="1" indent="-34290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NPRR 728  - Removal of Language Related to NPRR484, Revisions to Congestion 			  Revenue Rights Credit Calculations and Payments, and NPRR554,  				  Clarification of Future Credit Exposure Calculation</a:t>
            </a:r>
          </a:p>
          <a:p>
            <a:pPr marL="342900" marR="0" lvl="1" indent="-34290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342900" marR="0" lvl="0" indent="-34290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342900" marR="0" lvl="0" indent="-34290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342900" marR="0" lvl="0" indent="-34290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     </a:t>
            </a:r>
            <a:r>
              <a:rPr kumimoji="0" lang="en-US" sz="105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ERCOT Public</a:t>
            </a:r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08778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dirty="0" smtClean="0"/>
              <a:t>Credit Updates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153400" cy="4929433"/>
          </a:xfrm>
        </p:spPr>
        <p:txBody>
          <a:bodyPr/>
          <a:lstStyle/>
          <a:p>
            <a:pPr marL="0" lvl="0" indent="0" defTabSz="457200" eaLnBrk="0" fontAlgn="base" hangingPunct="0">
              <a:spcAft>
                <a:spcPct val="0"/>
              </a:spcAft>
              <a:buNone/>
              <a:defRPr/>
            </a:pPr>
            <a:r>
              <a:rPr lang="en-US" sz="1600" dirty="0" smtClean="0">
                <a:solidFill>
                  <a:sysClr val="windowText" lastClr="000000"/>
                </a:solidFill>
              </a:rPr>
              <a:t>Implemented </a:t>
            </a:r>
            <a:r>
              <a:rPr lang="en-US" sz="1600" dirty="0">
                <a:solidFill>
                  <a:sysClr val="windowText" lastClr="000000"/>
                </a:solidFill>
              </a:rPr>
              <a:t>Change </a:t>
            </a:r>
            <a:r>
              <a:rPr lang="en-US" sz="1600" dirty="0" smtClean="0">
                <a:solidFill>
                  <a:sysClr val="windowText" lastClr="000000"/>
                </a:solidFill>
              </a:rPr>
              <a:t>Requests</a:t>
            </a:r>
          </a:p>
          <a:p>
            <a:pPr defTabSz="457200" eaLnBrk="0" fontAlgn="base" hangingPunct="0">
              <a:spcAft>
                <a:spcPct val="0"/>
              </a:spcAft>
              <a:defRPr/>
            </a:pPr>
            <a:r>
              <a:rPr lang="en-US" sz="1600" dirty="0" smtClean="0"/>
              <a:t>NPRR </a:t>
            </a:r>
            <a:r>
              <a:rPr lang="en-US" sz="1600" dirty="0"/>
              <a:t>741</a:t>
            </a:r>
            <a:r>
              <a:rPr lang="en-US" sz="1600" dirty="0" smtClean="0">
                <a:solidFill>
                  <a:sysClr val="windowText" lastClr="000000"/>
                </a:solidFill>
              </a:rPr>
              <a:t> </a:t>
            </a:r>
            <a:r>
              <a:rPr lang="en-US" sz="1600" dirty="0">
                <a:solidFill>
                  <a:sysClr val="windowText" lastClr="000000"/>
                </a:solidFill>
              </a:rPr>
              <a:t>- </a:t>
            </a:r>
            <a:r>
              <a:rPr lang="en-US" sz="1600" dirty="0"/>
              <a:t>Clarifications to TPE and </a:t>
            </a:r>
            <a:r>
              <a:rPr lang="en-US" sz="1600" dirty="0" smtClean="0"/>
              <a:t>EAL Credit Exposure Calculations</a:t>
            </a:r>
          </a:p>
          <a:p>
            <a:pPr lvl="3" defTabSz="457200" eaLnBrk="0" fontAlgn="base" hangingPunct="0">
              <a:spcAft>
                <a:spcPct val="0"/>
              </a:spcAft>
              <a:defRPr/>
            </a:pPr>
            <a:r>
              <a:rPr lang="en-US" sz="1200" dirty="0" smtClean="0"/>
              <a:t>Reports will be updated in December 2018</a:t>
            </a:r>
          </a:p>
          <a:p>
            <a:pPr defTabSz="457200" eaLnBrk="0" fontAlgn="base" hangingPunct="0">
              <a:spcAft>
                <a:spcPct val="0"/>
              </a:spcAft>
              <a:defRPr/>
            </a:pPr>
            <a:r>
              <a:rPr lang="en-US" sz="1600" dirty="0" smtClean="0"/>
              <a:t>NPRR 773 – Broadening Scope of Acceptable Letter of Credit Issuers</a:t>
            </a:r>
          </a:p>
          <a:p>
            <a:pPr defTabSz="457200" eaLnBrk="0" fontAlgn="base" hangingPunct="0">
              <a:spcAft>
                <a:spcPct val="0"/>
              </a:spcAft>
              <a:defRPr/>
            </a:pPr>
            <a:r>
              <a:rPr lang="en-US" sz="1600" dirty="0" smtClean="0"/>
              <a:t>NPRR 791 – Clarifications to IEL, MCE, and Aggregate Amount Owed by Breaching Party</a:t>
            </a:r>
          </a:p>
          <a:p>
            <a:pPr defTabSz="457200" eaLnBrk="0" fontAlgn="base" hangingPunct="0">
              <a:spcAft>
                <a:spcPct val="0"/>
              </a:spcAft>
              <a:defRPr/>
            </a:pPr>
            <a:r>
              <a:rPr lang="en-US" sz="1600" dirty="0" smtClean="0"/>
              <a:t>NPRR 803 – Remove Grey-boxed Language from NPRR 439, Updating a Counter-Party’s Credit Limit for Current Day DAM</a:t>
            </a:r>
          </a:p>
          <a:p>
            <a:pPr defTabSz="457200" eaLnBrk="0" fontAlgn="base" hangingPunct="0">
              <a:spcAft>
                <a:spcPct val="0"/>
              </a:spcAft>
              <a:defRPr/>
            </a:pPr>
            <a:r>
              <a:rPr lang="en-US" sz="1600" dirty="0" smtClean="0"/>
              <a:t>NPRR 808 – Three-Year CRR Auction</a:t>
            </a:r>
          </a:p>
          <a:p>
            <a:pPr defTabSz="457200" eaLnBrk="0" fontAlgn="base" hangingPunct="0">
              <a:spcAft>
                <a:spcPct val="0"/>
              </a:spcAft>
              <a:defRPr/>
            </a:pPr>
            <a:r>
              <a:rPr lang="en-US" sz="1600" dirty="0" smtClean="0"/>
              <a:t>NPRR 683 – Revision to Available Credit Limit Calculation</a:t>
            </a:r>
          </a:p>
          <a:p>
            <a:pPr defTabSz="457200" eaLnBrk="0" fontAlgn="base" hangingPunct="0">
              <a:spcAft>
                <a:spcPct val="0"/>
              </a:spcAft>
              <a:defRPr/>
            </a:pPr>
            <a:r>
              <a:rPr lang="en-US" sz="1600" dirty="0" smtClean="0"/>
              <a:t>NPRR 648 – Remove Reference to </a:t>
            </a:r>
            <a:r>
              <a:rPr lang="en-US" sz="1600" dirty="0" err="1" smtClean="0"/>
              <a:t>Flowgate</a:t>
            </a:r>
            <a:r>
              <a:rPr lang="en-US" sz="1600" dirty="0" smtClean="0"/>
              <a:t> Rights</a:t>
            </a:r>
          </a:p>
          <a:p>
            <a:pPr defTabSz="457200" eaLnBrk="0" fontAlgn="base" hangingPunct="0">
              <a:spcAft>
                <a:spcPct val="0"/>
              </a:spcAft>
              <a:defRPr/>
            </a:pPr>
            <a:r>
              <a:rPr lang="en-US" sz="1600" dirty="0" smtClean="0"/>
              <a:t>NPRR 743 – Revision to MCE to have a Floor for Load Exposure</a:t>
            </a:r>
          </a:p>
          <a:p>
            <a:pPr defTabSz="457200" eaLnBrk="0" fontAlgn="base" hangingPunct="0">
              <a:spcAft>
                <a:spcPct val="0"/>
              </a:spcAft>
              <a:defRPr/>
            </a:pPr>
            <a:r>
              <a:rPr lang="en-US" sz="1600" dirty="0" smtClean="0"/>
              <a:t>NPRR 800 – Revisions to Credit Exposure Calculations to Use Electricity Future         			   Market Prices </a:t>
            </a:r>
          </a:p>
          <a:p>
            <a:pPr defTabSz="457200" eaLnBrk="0" fontAlgn="base" hangingPunct="0">
              <a:spcAft>
                <a:spcPct val="0"/>
              </a:spcAft>
              <a:defRPr/>
            </a:pPr>
            <a:r>
              <a:rPr lang="en-US" sz="1600" dirty="0" smtClean="0"/>
              <a:t>NPRR 760 – Calculation of Exposure Variables For Days With No Activity</a:t>
            </a:r>
          </a:p>
          <a:p>
            <a:pPr marL="0" indent="0" defTabSz="457200" eaLnBrk="0" fontAlgn="base" hangingPunct="0">
              <a:spcAft>
                <a:spcPct val="0"/>
              </a:spcAft>
              <a:buNone/>
              <a:defRPr/>
            </a:pPr>
            <a:endParaRPr lang="en-US" sz="1600" dirty="0" smtClean="0"/>
          </a:p>
          <a:p>
            <a:pPr marL="0" indent="0" defTabSz="457200" eaLnBrk="0" fontAlgn="base" hangingPunct="0">
              <a:spcAft>
                <a:spcPct val="0"/>
              </a:spcAft>
              <a:buNone/>
              <a:defRPr/>
            </a:pPr>
            <a:endParaRPr lang="en-US" sz="1600" dirty="0"/>
          </a:p>
          <a:p>
            <a:pPr defTabSz="457200" eaLnBrk="0" fontAlgn="base" hangingPunct="0">
              <a:spcAft>
                <a:spcPct val="0"/>
              </a:spcAft>
              <a:defRPr/>
            </a:pPr>
            <a:endParaRPr lang="en-US" sz="16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0250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Credit Updates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defTabSz="457200" eaLnBrk="0" fontAlgn="base" hangingPunct="0">
              <a:spcAft>
                <a:spcPct val="0"/>
              </a:spcAft>
              <a:buNone/>
              <a:defRPr/>
            </a:pPr>
            <a:r>
              <a:rPr lang="en-US" sz="1600" dirty="0"/>
              <a:t>Withdrawn Change Requests</a:t>
            </a:r>
          </a:p>
          <a:p>
            <a:pPr defTabSz="457200" eaLnBrk="0" fontAlgn="base" hangingPunct="0">
              <a:spcAft>
                <a:spcPct val="0"/>
              </a:spcAft>
              <a:defRPr/>
            </a:pPr>
            <a:r>
              <a:rPr lang="en-US" sz="1600" dirty="0"/>
              <a:t>SCR 785 – Update RTL calculation to include Real-Time Reserve Price Adder-based components</a:t>
            </a:r>
          </a:p>
          <a:p>
            <a:pPr defTabSz="457200" eaLnBrk="0" fontAlgn="base" hangingPunct="0">
              <a:spcAft>
                <a:spcPct val="0"/>
              </a:spcAft>
              <a:defRPr/>
            </a:pPr>
            <a:r>
              <a:rPr lang="en-US" sz="1600" dirty="0"/>
              <a:t>NPRR 811 – Two Day Cure Period for Foreign Market Participant Guarantee Agreements </a:t>
            </a:r>
          </a:p>
          <a:p>
            <a:pPr defTabSz="457200" eaLnBrk="0" fontAlgn="base" hangingPunct="0">
              <a:spcAft>
                <a:spcPct val="0"/>
              </a:spcAft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19607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899318"/>
          </a:xfrm>
        </p:spPr>
        <p:txBody>
          <a:bodyPr/>
          <a:lstStyle/>
          <a:p>
            <a:r>
              <a:rPr lang="en-US" dirty="0" smtClean="0"/>
              <a:t>Credit Updates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788" y="1219200"/>
            <a:ext cx="8534400" cy="4700832"/>
          </a:xfrm>
        </p:spPr>
        <p:txBody>
          <a:bodyPr/>
          <a:lstStyle/>
          <a:p>
            <a:r>
              <a:rPr lang="en-US" sz="2000" dirty="0" smtClean="0"/>
              <a:t>Regular CWG/MCWG update at April F&amp;A/Board</a:t>
            </a:r>
            <a:endParaRPr lang="en-US" sz="1600" dirty="0" smtClean="0"/>
          </a:p>
          <a:p>
            <a:pPr marL="457200" lvl="1" indent="0">
              <a:buNone/>
            </a:pPr>
            <a:endParaRPr lang="en-US" sz="1400" dirty="0" smtClean="0"/>
          </a:p>
          <a:p>
            <a:r>
              <a:rPr lang="en-US" sz="2000" dirty="0" smtClean="0"/>
              <a:t>Audited </a:t>
            </a:r>
            <a:r>
              <a:rPr lang="en-US" sz="2000" dirty="0"/>
              <a:t>financials and Standard Form Agreement Attachment A required by April 30</a:t>
            </a:r>
            <a:r>
              <a:rPr lang="en-US" sz="2000" baseline="30000" dirty="0"/>
              <a:t>th</a:t>
            </a:r>
            <a:r>
              <a:rPr lang="en-US" sz="2000" dirty="0"/>
              <a:t> for Counter-Parties with December 31, </a:t>
            </a:r>
            <a:r>
              <a:rPr lang="en-US" sz="2000" dirty="0" smtClean="0"/>
              <a:t>2017 </a:t>
            </a:r>
            <a:r>
              <a:rPr lang="en-US" sz="2000" dirty="0"/>
              <a:t>financial year </a:t>
            </a:r>
            <a:r>
              <a:rPr lang="en-US" sz="2000" dirty="0" smtClean="0"/>
              <a:t>ends</a:t>
            </a:r>
          </a:p>
          <a:p>
            <a:endParaRPr lang="en-US" sz="2000" dirty="0"/>
          </a:p>
          <a:p>
            <a:r>
              <a:rPr lang="en-US" sz="2000" dirty="0" smtClean="0"/>
              <a:t>Regular CWG/MCWG update at the June F&amp;A/Board</a:t>
            </a:r>
          </a:p>
          <a:p>
            <a:pPr lvl="1"/>
            <a:r>
              <a:rPr lang="en-US" sz="1600" smtClean="0"/>
              <a:t>Credit </a:t>
            </a:r>
            <a:r>
              <a:rPr lang="en-US" sz="1600" smtClean="0"/>
              <a:t>presentation </a:t>
            </a:r>
            <a:r>
              <a:rPr lang="en-US" sz="1600" smtClean="0"/>
              <a:t>for </a:t>
            </a:r>
            <a:r>
              <a:rPr lang="en-US" sz="1600" dirty="0" smtClean="0"/>
              <a:t>Summer of 2018</a:t>
            </a: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97863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 smtClean="0"/>
              <a:t>2018 </a:t>
            </a:r>
            <a:r>
              <a:rPr lang="en-US" dirty="0" smtClean="0"/>
              <a:t>Credit </a:t>
            </a:r>
            <a:r>
              <a:rPr lang="en-US" dirty="0" smtClean="0"/>
              <a:t>Working Group Goals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7</a:t>
            </a:fld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>
            <a:noAutofit/>
          </a:bodyPr>
          <a:lstStyle/>
          <a:p>
            <a:r>
              <a:rPr lang="en-US" sz="2000" dirty="0" smtClean="0">
                <a:latin typeface="+mj-lt"/>
              </a:rPr>
              <a:t>Review the implementation of NPRR800, the incorporation of a forward price curve-based methodology in collateral requirement calculations</a:t>
            </a:r>
          </a:p>
          <a:p>
            <a:r>
              <a:rPr lang="en-US" sz="2000" dirty="0"/>
              <a:t>Provide support to the ERCOT stakeholder process </a:t>
            </a:r>
            <a:r>
              <a:rPr lang="en-US" sz="2000" dirty="0" smtClean="0"/>
              <a:t>for Market Suspension and Restart (NPRR850</a:t>
            </a:r>
            <a:r>
              <a:rPr lang="en-US" sz="2000" dirty="0"/>
              <a:t>) </a:t>
            </a:r>
            <a:endParaRPr lang="en-US" sz="2000" dirty="0" smtClean="0"/>
          </a:p>
          <a:p>
            <a:r>
              <a:rPr lang="en-US" sz="2000" dirty="0" smtClean="0">
                <a:latin typeface="+mj-lt"/>
              </a:rPr>
              <a:t>Clarify the market’s risk tolerance/appetite level and provide regular updates on credit exposure to the ERCOT Board</a:t>
            </a:r>
          </a:p>
          <a:p>
            <a:r>
              <a:rPr lang="en-US" sz="2000" dirty="0" smtClean="0">
                <a:latin typeface="+mj-lt"/>
              </a:rPr>
              <a:t>Evaluate and quantify potential market risk under current credit rules and examine a framework for reviewing rules in flight</a:t>
            </a:r>
          </a:p>
          <a:p>
            <a:r>
              <a:rPr lang="en-US" sz="2000" dirty="0" smtClean="0">
                <a:latin typeface="+mj-lt"/>
              </a:rPr>
              <a:t>Explore potential usage of letter of credit/credit insurance</a:t>
            </a:r>
          </a:p>
          <a:p>
            <a:r>
              <a:rPr lang="en-US" sz="2000" dirty="0"/>
              <a:t>Pursue a calculator to allow market participants to calculate their requirements for CRR auctions</a:t>
            </a:r>
          </a:p>
          <a:p>
            <a:endParaRPr lang="en-US" sz="2000" dirty="0" smtClean="0">
              <a:latin typeface="+mj-lt"/>
            </a:endParaRPr>
          </a:p>
          <a:p>
            <a:endParaRPr lang="en-US" sz="2000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26036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/>
              <a:t>Credit Updates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8</a:t>
            </a:fld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661711" y="2708275"/>
            <a:ext cx="3820577" cy="719241"/>
          </a:xfrm>
        </p:spPr>
        <p:txBody>
          <a:bodyPr/>
          <a:lstStyle/>
          <a:p>
            <a:pPr marL="0" indent="0" algn="ctr" eaLnBrk="1" hangingPunct="1">
              <a:buFont typeface="Arial" charset="0"/>
              <a:buNone/>
              <a:defRPr/>
            </a:pPr>
            <a:r>
              <a:rPr lang="en-US" altLang="en-US" sz="2000" dirty="0" smtClean="0"/>
              <a:t>Questions</a:t>
            </a:r>
          </a:p>
        </p:txBody>
      </p:sp>
    </p:spTree>
    <p:extLst>
      <p:ext uri="{BB962C8B-B14F-4D97-AF65-F5344CB8AC3E}">
        <p14:creationId xmlns:p14="http://schemas.microsoft.com/office/powerpoint/2010/main" val="1836079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0E9AA12-8AF9-4AA6-90FE-24669859CDF3}">
  <ds:schemaRefs>
    <ds:schemaRef ds:uri="http://schemas.microsoft.com/office/2006/documentManagement/types"/>
    <ds:schemaRef ds:uri="http://schemas.openxmlformats.org/package/2006/metadata/core-properties"/>
    <ds:schemaRef ds:uri="http://www.w3.org/XML/1998/namespace"/>
    <ds:schemaRef ds:uri="http://purl.org/dc/dcmitype/"/>
    <ds:schemaRef ds:uri="http://purl.org/dc/terms/"/>
    <ds:schemaRef ds:uri="http://purl.org/dc/elements/1.1/"/>
    <ds:schemaRef ds:uri="http://schemas.microsoft.com/office/infopath/2007/PartnerControls"/>
    <ds:schemaRef ds:uri="c34af464-7aa1-4edd-9be4-83dffc1cb926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1337</TotalTime>
  <Words>369</Words>
  <Application>Microsoft Office PowerPoint</Application>
  <PresentationFormat>On-screen Show (4:3)</PresentationFormat>
  <Paragraphs>93</Paragraphs>
  <Slides>8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1_Custom Design</vt:lpstr>
      <vt:lpstr>Office Theme</vt:lpstr>
      <vt:lpstr>Custom Design</vt:lpstr>
      <vt:lpstr>PowerPoint Presentation</vt:lpstr>
      <vt:lpstr>Credit Updates</vt:lpstr>
      <vt:lpstr>Credit Updates</vt:lpstr>
      <vt:lpstr>Credit Updates</vt:lpstr>
      <vt:lpstr>Credit Updates</vt:lpstr>
      <vt:lpstr>Credit Updates</vt:lpstr>
      <vt:lpstr>2018 Credit Working Group Goals </vt:lpstr>
      <vt:lpstr>Credit Updates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Spells, Vanessa</cp:lastModifiedBy>
  <cp:revision>144</cp:revision>
  <cp:lastPrinted>2018-03-15T18:40:26Z</cp:lastPrinted>
  <dcterms:created xsi:type="dcterms:W3CDTF">2016-01-21T15:20:31Z</dcterms:created>
  <dcterms:modified xsi:type="dcterms:W3CDTF">2018-03-15T21:28:17Z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