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275" r:id="rId8"/>
    <p:sldId id="288" r:id="rId9"/>
    <p:sldId id="298" r:id="rId10"/>
    <p:sldId id="303" r:id="rId11"/>
    <p:sldId id="295" r:id="rId12"/>
    <p:sldId id="296" r:id="rId13"/>
    <p:sldId id="305" r:id="rId14"/>
    <p:sldId id="306" r:id="rId15"/>
    <p:sldId id="307" r:id="rId16"/>
    <p:sldId id="309" r:id="rId17"/>
    <p:sldId id="310" r:id="rId18"/>
    <p:sldId id="257" r:id="rId19"/>
    <p:sldId id="304" r:id="rId20"/>
    <p:sldId id="293" r:id="rId21"/>
    <p:sldId id="282" r:id="rId22"/>
    <p:sldId id="290" r:id="rId23"/>
    <p:sldId id="291" r:id="rId24"/>
    <p:sldId id="294" r:id="rId25"/>
    <p:sldId id="297" r:id="rId26"/>
    <p:sldId id="261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 autoAdjust="0"/>
  </p:normalViewPr>
  <p:slideViewPr>
    <p:cSldViewPr showGuides="1">
      <p:cViewPr>
        <p:scale>
          <a:sx n="90" d="100"/>
          <a:sy n="90" d="100"/>
        </p:scale>
        <p:origin x="23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5T10:07:44.850" idx="11">
    <p:pos x="5571" y="274"/>
    <p:text>Also 740 and 760 adjusting in null values, lowering average</p:text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15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79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15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42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782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36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Mark Ruane</a:t>
            </a:r>
            <a:endParaRPr lang="en-US" dirty="0" smtClean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March 21,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45040"/>
            <a:ext cx="6400800" cy="38347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894735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Day-Ahead Forward Adjustment Factor (DFAF)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5334000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DFAF </a:t>
            </a:r>
            <a:r>
              <a:rPr lang="en-US" sz="1600" dirty="0"/>
              <a:t>is calculated using 21 days of ICE future prices and 7</a:t>
            </a:r>
            <a:r>
              <a:rPr lang="en-US" sz="1600" dirty="0" smtClean="0"/>
              <a:t> </a:t>
            </a:r>
            <a:r>
              <a:rPr lang="en-US" sz="1600" dirty="0"/>
              <a:t>days of ERCOT </a:t>
            </a:r>
            <a:r>
              <a:rPr lang="en-US" sz="1600" dirty="0" smtClean="0"/>
              <a:t>Day Ahead Settled </a:t>
            </a:r>
            <a:r>
              <a:rPr lang="en-US" sz="1600" dirty="0"/>
              <a:t>Prices for HB_NORTH settlement 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3240" y="1345040"/>
            <a:ext cx="187452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ICE Forward Curves April – August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4582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31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ICE Forward Curves April – August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5532" y="898963"/>
            <a:ext cx="7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August ICE forward price evolution for weekdays and weekends. 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1676400"/>
            <a:ext cx="7848600" cy="417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00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748" y="25146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Appendix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Market Segment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981200"/>
            <a:ext cx="8663501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458200" cy="4292436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Rating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G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02" y="2019300"/>
            <a:ext cx="7761744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Active Counter-Parties distribution by rating and category- Feb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559" y="2068494"/>
            <a:ext cx="7490881" cy="272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484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Total Potential Exposure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distribution-Feb 2018</a:t>
            </a: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366" y="2049471"/>
            <a:ext cx="7823267" cy="275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47008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Excess Collateral distribution</a:t>
            </a:r>
            <a:r>
              <a:rPr lang="en-US" sz="22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Feb 2018</a:t>
            </a: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1323" y="5357587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 smtClean="0"/>
              <a:t>*Excess Collateral is a voluntary disposition by Counterparty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971" y="1806741"/>
            <a:ext cx="7872057" cy="324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istribution in the Bottom Quintile of Excess 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Feb 2018</a:t>
            </a: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508" y="5539032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/>
              <a:t>*Excess Collateral is a voluntary </a:t>
            </a:r>
            <a:r>
              <a:rPr lang="en-US" sz="1200" dirty="0" smtClean="0"/>
              <a:t>disposition </a:t>
            </a:r>
            <a:r>
              <a:rPr lang="en-US" sz="1200" dirty="0"/>
              <a:t>by Counterparty</a:t>
            </a:r>
          </a:p>
          <a:p>
            <a:endParaRPr lang="en-US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32" y="1388241"/>
            <a:ext cx="8379368" cy="40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>
                <a:latin typeface="+mj-lt"/>
                <a:cs typeface="Times New Roman" panose="02020603050405020304" pitchFamily="18" charset="0"/>
              </a:rPr>
              <a:t>Inputs </a:t>
            </a:r>
            <a:r>
              <a:rPr lang="en-US" sz="2800" b="1" dirty="0" smtClean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800" b="1" dirty="0">
                <a:latin typeface="+mj-lt"/>
                <a:cs typeface="Times New Roman" panose="02020603050405020304" pitchFamily="18" charset="0"/>
              </a:rPr>
              <a:t>Assumptions:</a:t>
            </a:r>
            <a:endParaRPr lang="en-US" sz="28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Only Active Counter-Parties are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Counter-Parties are classified by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rating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market activity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collateral balances used are averages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for January and February(7</a:t>
            </a:r>
            <a:r>
              <a:rPr lang="en-US" sz="2000" baseline="30000" dirty="0">
                <a:latin typeface="+mj-lt"/>
                <a:cs typeface="Times New Roman" panose="02020603050405020304" pitchFamily="18" charset="0"/>
              </a:rPr>
              <a:t>th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-28</a:t>
            </a:r>
            <a:r>
              <a:rPr lang="en-US" sz="2000" baseline="30000" dirty="0" smtClean="0">
                <a:latin typeface="+mj-lt"/>
                <a:cs typeface="Times New Roman" panose="02020603050405020304" pitchFamily="18" charset="0"/>
              </a:rPr>
              <a:t>th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) 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Counter-Parties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that are subsidiaries of, or guaranteed by, rated entities are given the parent/guarantor’s rating, adjusted down one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2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Distribution in the Bottom Quintile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of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Excess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-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Feb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969" y="1860306"/>
            <a:ext cx="8395031" cy="389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+mn-lt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January </a:t>
            </a:r>
            <a:r>
              <a:rPr lang="en-US" sz="1800" b="1" dirty="0">
                <a:latin typeface="+mj-lt"/>
                <a:cs typeface="Times New Roman" panose="02020603050405020304" pitchFamily="18" charset="0"/>
              </a:rPr>
              <a:t>2018 compared to 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post-NPRR800 February</a:t>
            </a:r>
            <a:endParaRPr lang="en-US" sz="1800" baseline="30000" dirty="0" smtClean="0"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Market-wide average 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decreased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$430.6 million to $398.5 million.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decreased by $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39.9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million for “Load and Generation” category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decreased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by $4.1 million for “CRR Only”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$12.1 million across all other categories.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Excess collateral increased from $1,822 million to $1,828 million.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26.4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for “Load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Generation”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category </a:t>
            </a:r>
            <a:endParaRPr lang="en-US" sz="1800" dirty="0" smtClean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decreased by $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25.0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for “Trader”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$4.1 million across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all other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categories.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High volatility in Real-Time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prices during both months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cs typeface="Times New Roman" panose="02020603050405020304" pitchFamily="18" charset="0"/>
              </a:rPr>
              <a:t>Number </a:t>
            </a:r>
            <a:r>
              <a:rPr lang="en-US" sz="1800" dirty="0">
                <a:cs typeface="Times New Roman" panose="02020603050405020304" pitchFamily="18" charset="0"/>
              </a:rPr>
              <a:t>of active Counter-Parties decreased from 215 to </a:t>
            </a:r>
            <a:r>
              <a:rPr lang="en-US" sz="1800" dirty="0" smtClean="0">
                <a:cs typeface="Times New Roman" panose="02020603050405020304" pitchFamily="18" charset="0"/>
              </a:rPr>
              <a:t>213</a:t>
            </a: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587" y="1066800"/>
            <a:ext cx="8340213" cy="457200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7162800" y="1767682"/>
            <a:ext cx="0" cy="295671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ine Callout 2 6"/>
          <p:cNvSpPr/>
          <p:nvPr/>
        </p:nvSpPr>
        <p:spPr>
          <a:xfrm>
            <a:off x="7777125" y="434182"/>
            <a:ext cx="1066800" cy="44211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11636"/>
              <a:gd name="adj6" fmla="val -524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NPRR800 go-live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859" y="1066800"/>
            <a:ext cx="8492245" cy="429178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6705600" y="1386682"/>
            <a:ext cx="0" cy="295671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Callout 2 9"/>
          <p:cNvSpPr/>
          <p:nvPr/>
        </p:nvSpPr>
        <p:spPr>
          <a:xfrm>
            <a:off x="7391400" y="394084"/>
            <a:ext cx="1066800" cy="44211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46800"/>
              <a:gd name="adj6" fmla="val -589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NPRR800 go-live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3" y="1145850"/>
            <a:ext cx="7949873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12" y="1042209"/>
            <a:ext cx="7943776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" y="1066800"/>
            <a:ext cx="7562406" cy="441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33" y="1352269"/>
            <a:ext cx="6267664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5533" y="89896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Real-Time Forward Adjustment Factor (RFAF)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4102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RFAF is calculated using 21 days of ICE future prices and 14 days of ERCOT Real Time Settled Prices for HB_NORTH settlement point</a:t>
            </a:r>
            <a:endParaRPr lang="en-US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4837" y="1409823"/>
            <a:ext cx="2209800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4654</TotalTime>
  <Words>441</Words>
  <Application>Microsoft Office PowerPoint</Application>
  <PresentationFormat>On-screen Show (4:3)</PresentationFormat>
  <Paragraphs>110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ICE Forward Curves April – August 2018</vt:lpstr>
      <vt:lpstr>ICE Forward Curves April – August 2018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185</cp:revision>
  <cp:lastPrinted>2018-03-15T13:19:03Z</cp:lastPrinted>
  <dcterms:created xsi:type="dcterms:W3CDTF">2016-01-21T15:20:31Z</dcterms:created>
  <dcterms:modified xsi:type="dcterms:W3CDTF">2018-03-15T18:32:57Z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