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275" r:id="rId8"/>
    <p:sldId id="288" r:id="rId9"/>
    <p:sldId id="298" r:id="rId10"/>
    <p:sldId id="303" r:id="rId11"/>
    <p:sldId id="295" r:id="rId12"/>
    <p:sldId id="296" r:id="rId13"/>
    <p:sldId id="305" r:id="rId14"/>
    <p:sldId id="306" r:id="rId15"/>
    <p:sldId id="307" r:id="rId16"/>
    <p:sldId id="309" r:id="rId17"/>
    <p:sldId id="310" r:id="rId18"/>
    <p:sldId id="257" r:id="rId19"/>
    <p:sldId id="304" r:id="rId20"/>
    <p:sldId id="293" r:id="rId21"/>
    <p:sldId id="282" r:id="rId22"/>
    <p:sldId id="290" r:id="rId23"/>
    <p:sldId id="291" r:id="rId24"/>
    <p:sldId id="294" r:id="rId25"/>
    <p:sldId id="297" r:id="rId26"/>
    <p:sldId id="26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howGuides="1">
      <p:cViewPr>
        <p:scale>
          <a:sx n="90" d="100"/>
          <a:sy n="90" d="100"/>
        </p:scale>
        <p:origin x="23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5T10:07:44.850" idx="11">
    <p:pos x="5571" y="274"/>
    <p:text>Also 740 and 760 adjusting in null values, lowering average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9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Mark Ruane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March 21,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45040"/>
            <a:ext cx="6400800" cy="3834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240" y="1345040"/>
            <a:ext cx="187452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April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458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3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April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5532" y="898963"/>
            <a:ext cx="7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 ICE forward price evolution for weekdays and weekends.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676400"/>
            <a:ext cx="7848600" cy="417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0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866350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02" y="2019300"/>
            <a:ext cx="776174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Feb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59" y="2068494"/>
            <a:ext cx="7490881" cy="272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distribution-Feb 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66" y="2049471"/>
            <a:ext cx="7823267" cy="275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Feb 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71" y="1806741"/>
            <a:ext cx="7872057" cy="324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Feb 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32" y="1388241"/>
            <a:ext cx="8379368" cy="4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January and February(7</a:t>
            </a:r>
            <a:r>
              <a:rPr lang="en-US" sz="2000" baseline="30000" dirty="0"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-28</a:t>
            </a:r>
            <a:r>
              <a:rPr lang="en-US" sz="2000" baseline="30000" dirty="0" smtClean="0"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Distribution in the Bottom Quintile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Excess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Feb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69" y="1860306"/>
            <a:ext cx="8395031" cy="38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January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2018 compared to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post-NPRR800 February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$430.6 million to $398.5 million.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decreased by $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39.9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million for “Load and Generation” category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decreased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by $4.1 million for “CRR Only”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$12.1 million across all other 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Excess collateral increased from $1,822 million to $1,828 million.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26.4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for “Load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Generation”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 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decreased by $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25.0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for “Trader”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$4.1 million across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all other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High volatility in Real-Time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prices during both months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decreased from 215 to </a:t>
            </a:r>
            <a:r>
              <a:rPr lang="en-US" sz="1800" dirty="0" smtClean="0">
                <a:cs typeface="Times New Roman" panose="02020603050405020304" pitchFamily="18" charset="0"/>
              </a:rPr>
              <a:t>213</a:t>
            </a: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87" y="1066800"/>
            <a:ext cx="8340213" cy="457200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7162800" y="1767682"/>
            <a:ext cx="0" cy="295671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Callout 2 6"/>
          <p:cNvSpPr/>
          <p:nvPr/>
        </p:nvSpPr>
        <p:spPr>
          <a:xfrm>
            <a:off x="7777125" y="434182"/>
            <a:ext cx="1066800" cy="44211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1636"/>
              <a:gd name="adj6" fmla="val -52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NPRR800 go-live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59" y="1066800"/>
            <a:ext cx="8492245" cy="429178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705600" y="1386682"/>
            <a:ext cx="0" cy="295671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Callout 2 9"/>
          <p:cNvSpPr/>
          <p:nvPr/>
        </p:nvSpPr>
        <p:spPr>
          <a:xfrm>
            <a:off x="7391400" y="394084"/>
            <a:ext cx="1066800" cy="44211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46800"/>
              <a:gd name="adj6" fmla="val -58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NPRR800 go-live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1145850"/>
            <a:ext cx="7949873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12" y="1042209"/>
            <a:ext cx="7943776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1066800"/>
            <a:ext cx="7562406" cy="441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33" y="1352269"/>
            <a:ext cx="6267664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837" y="1409823"/>
            <a:ext cx="2209800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4654</TotalTime>
  <Words>441</Words>
  <Application>Microsoft Office PowerPoint</Application>
  <PresentationFormat>On-screen Show (4:3)</PresentationFormat>
  <Paragraphs>110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ICE Forward Curves April – August 2018</vt:lpstr>
      <vt:lpstr>ICE Forward Curves April – August 2018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185</cp:revision>
  <cp:lastPrinted>2018-03-15T13:19:03Z</cp:lastPrinted>
  <dcterms:created xsi:type="dcterms:W3CDTF">2016-01-21T15:20:31Z</dcterms:created>
  <dcterms:modified xsi:type="dcterms:W3CDTF">2018-03-15T18:32:57Z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