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40"/>
  </p:notesMasterIdLst>
  <p:handoutMasterIdLst>
    <p:handoutMasterId r:id="rId41"/>
  </p:handoutMasterIdLst>
  <p:sldIdLst>
    <p:sldId id="260" r:id="rId6"/>
    <p:sldId id="282" r:id="rId7"/>
    <p:sldId id="291" r:id="rId8"/>
    <p:sldId id="283" r:id="rId9"/>
    <p:sldId id="288" r:id="rId10"/>
    <p:sldId id="289" r:id="rId11"/>
    <p:sldId id="290" r:id="rId12"/>
    <p:sldId id="292" r:id="rId13"/>
    <p:sldId id="284" r:id="rId14"/>
    <p:sldId id="297" r:id="rId15"/>
    <p:sldId id="306" r:id="rId16"/>
    <p:sldId id="298" r:id="rId17"/>
    <p:sldId id="300" r:id="rId18"/>
    <p:sldId id="301" r:id="rId19"/>
    <p:sldId id="302" r:id="rId20"/>
    <p:sldId id="303" r:id="rId21"/>
    <p:sldId id="304" r:id="rId22"/>
    <p:sldId id="305" r:id="rId23"/>
    <p:sldId id="312" r:id="rId24"/>
    <p:sldId id="313" r:id="rId25"/>
    <p:sldId id="314" r:id="rId26"/>
    <p:sldId id="316" r:id="rId27"/>
    <p:sldId id="299" r:id="rId28"/>
    <p:sldId id="317" r:id="rId29"/>
    <p:sldId id="318" r:id="rId30"/>
    <p:sldId id="281" r:id="rId31"/>
    <p:sldId id="287" r:id="rId32"/>
    <p:sldId id="295" r:id="rId33"/>
    <p:sldId id="296" r:id="rId34"/>
    <p:sldId id="308" r:id="rId35"/>
    <p:sldId id="309" r:id="rId36"/>
    <p:sldId id="310" r:id="rId37"/>
    <p:sldId id="311" r:id="rId38"/>
    <p:sldId id="315" r:id="rId3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0" d="100"/>
          <a:sy n="70" d="100"/>
        </p:scale>
        <p:origin x="1386" y="7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3/15/2018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3/15/2018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smtClean="0">
                <a:solidFill>
                  <a:schemeClr val="tx1"/>
                </a:solidFill>
              </a:rPr>
              <a:t>Item 10</a:t>
            </a:r>
            <a:endParaRPr lang="en-US" sz="1000" b="1" baseline="0" dirty="0" smtClean="0">
              <a:solidFill>
                <a:schemeClr val="tx1"/>
              </a:solidFill>
            </a:endParaRPr>
          </a:p>
          <a:p>
            <a:pPr algn="l"/>
            <a:r>
              <a:rPr lang="en-US" sz="1000" b="0" baseline="0" dirty="0" smtClean="0">
                <a:solidFill>
                  <a:schemeClr val="tx1"/>
                </a:solidFill>
              </a:rPr>
              <a:t>ERCOT Public</a:t>
            </a:r>
            <a:endParaRPr lang="en-US" sz="1000" b="0"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hyperlink" Target="http://www.ercot.com/calendar/2018/2/22/138438-TAC" TargetMode="Externa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447800"/>
            <a:ext cx="5553740" cy="4616648"/>
          </a:xfrm>
          <a:prstGeom prst="rect">
            <a:avLst/>
          </a:prstGeom>
          <a:noFill/>
        </p:spPr>
        <p:txBody>
          <a:bodyPr wrap="square" rtlCol="0">
            <a:spAutoFit/>
          </a:bodyPr>
          <a:lstStyle/>
          <a:p>
            <a:r>
              <a:rPr lang="en-US" sz="2000" b="1" dirty="0" smtClean="0"/>
              <a:t>Item 10: Endorsement of Proposed Amendments to ERCOT Articles of Incorporation and Bylaws</a:t>
            </a:r>
          </a:p>
          <a:p>
            <a:endParaRPr lang="en-US" b="1" dirty="0" smtClean="0"/>
          </a:p>
          <a:p>
            <a:r>
              <a:rPr lang="en-US" i="1" dirty="0" smtClean="0"/>
              <a:t>Vickie Leady</a:t>
            </a:r>
            <a:endParaRPr lang="en-US" i="1" dirty="0"/>
          </a:p>
          <a:p>
            <a:r>
              <a:rPr lang="en-US" dirty="0" smtClean="0"/>
              <a:t>ERCOT Assistant General Counsel and </a:t>
            </a:r>
          </a:p>
          <a:p>
            <a:r>
              <a:rPr lang="en-US" dirty="0" smtClean="0"/>
              <a:t>Assistant Corporate Secretary </a:t>
            </a:r>
          </a:p>
          <a:p>
            <a:endParaRPr lang="en-US" dirty="0" smtClean="0"/>
          </a:p>
          <a:p>
            <a:r>
              <a:rPr lang="en-US" i="1" dirty="0" smtClean="0"/>
              <a:t>Jon Levine</a:t>
            </a:r>
          </a:p>
          <a:p>
            <a:r>
              <a:rPr lang="en-US" dirty="0" smtClean="0"/>
              <a:t>ERCOT Senior Corporate Counsel</a:t>
            </a:r>
          </a:p>
          <a:p>
            <a:endParaRPr lang="en-US" dirty="0"/>
          </a:p>
          <a:p>
            <a:r>
              <a:rPr lang="en-US" dirty="0" smtClean="0"/>
              <a:t>Technical Advisory Committee Meeting</a:t>
            </a:r>
          </a:p>
          <a:p>
            <a:endParaRPr lang="en-US" dirty="0" smtClean="0"/>
          </a:p>
          <a:p>
            <a:endParaRPr lang="en-US" dirty="0"/>
          </a:p>
          <a:p>
            <a:r>
              <a:rPr lang="en-US" dirty="0" smtClean="0"/>
              <a:t>ERCOT Public</a:t>
            </a:r>
          </a:p>
          <a:p>
            <a:r>
              <a:rPr lang="en-US" dirty="0" smtClean="0"/>
              <a:t>March 22, 2018</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Comments on ERCOT Bylaws</a:t>
            </a:r>
            <a:endParaRPr lang="en-US" dirty="0"/>
          </a:p>
        </p:txBody>
      </p:sp>
      <p:sp>
        <p:nvSpPr>
          <p:cNvPr id="3" name="Content Placeholder 2"/>
          <p:cNvSpPr>
            <a:spLocks noGrp="1"/>
          </p:cNvSpPr>
          <p:nvPr>
            <p:ph idx="1"/>
          </p:nvPr>
        </p:nvSpPr>
        <p:spPr/>
        <p:txBody>
          <a:bodyPr/>
          <a:lstStyle/>
          <a:p>
            <a:r>
              <a:rPr lang="en-US" sz="2800" dirty="0" smtClean="0"/>
              <a:t>Stakeholder comments were </a:t>
            </a:r>
            <a:r>
              <a:rPr lang="en-US" sz="2800" dirty="0" smtClean="0"/>
              <a:t>received </a:t>
            </a:r>
            <a:r>
              <a:rPr lang="en-US" sz="2800" smtClean="0"/>
              <a:t>(contained in the </a:t>
            </a:r>
            <a:r>
              <a:rPr lang="en-US" sz="2800" dirty="0" smtClean="0"/>
              <a:t>meeting materials)</a:t>
            </a:r>
            <a:endParaRPr lang="en-US" sz="2800" dirty="0" smtClean="0"/>
          </a:p>
          <a:p>
            <a:pPr lvl="1"/>
            <a:r>
              <a:rPr lang="en-US" dirty="0" smtClean="0"/>
              <a:t>Affiliate definition</a:t>
            </a:r>
          </a:p>
          <a:p>
            <a:pPr lvl="1"/>
            <a:r>
              <a:rPr lang="en-US" dirty="0" smtClean="0"/>
              <a:t>Membership Segment definition  </a:t>
            </a:r>
          </a:p>
          <a:p>
            <a:pPr lvl="1"/>
            <a:r>
              <a:rPr lang="en-US" dirty="0"/>
              <a:t>A</a:t>
            </a:r>
            <a:r>
              <a:rPr lang="en-US" dirty="0" smtClean="0"/>
              <a:t> technical legal code update (Cooperatives)</a:t>
            </a:r>
          </a:p>
          <a:p>
            <a:r>
              <a:rPr lang="en-US" sz="2800" dirty="0" smtClean="0"/>
              <a:t>ERCOT </a:t>
            </a:r>
            <a:r>
              <a:rPr lang="en-US" sz="2800" dirty="0" smtClean="0"/>
              <a:t>Legal appreciates the feedback and has reviewed the comments for discussion at the TAC </a:t>
            </a:r>
            <a:r>
              <a:rPr lang="en-US" sz="2800" dirty="0" smtClean="0"/>
              <a:t>meeting</a:t>
            </a:r>
          </a:p>
          <a:p>
            <a:r>
              <a:rPr lang="en-US" sz="2800" dirty="0" smtClean="0"/>
              <a:t>A red-lined version </a:t>
            </a:r>
            <a:r>
              <a:rPr lang="en-US" sz="2800" dirty="0"/>
              <a:t>of the proposed </a:t>
            </a:r>
            <a:r>
              <a:rPr lang="en-US" sz="2800" dirty="0" smtClean="0"/>
              <a:t>amendments </a:t>
            </a:r>
            <a:r>
              <a:rPr lang="en-US" sz="2800" dirty="0"/>
              <a:t>to the </a:t>
            </a:r>
            <a:r>
              <a:rPr lang="en-US" sz="2800" dirty="0" smtClean="0"/>
              <a:t>Bylaws will be provided at a later date</a:t>
            </a:r>
            <a:endParaRPr lang="en-US" sz="2800" dirty="0" smtClean="0"/>
          </a:p>
          <a:p>
            <a:pPr marL="0" indent="0">
              <a:buNone/>
            </a:pPr>
            <a:endParaRPr lang="en-US" dirty="0" smtClean="0"/>
          </a:p>
          <a:p>
            <a:pPr lvl="1"/>
            <a:endParaRPr lang="en-US" dirty="0" smtClean="0"/>
          </a:p>
          <a:p>
            <a:pPr marL="0" indent="0">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209168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of Amending Affiliate Definition</a:t>
            </a:r>
            <a:endParaRPr lang="en-US" dirty="0"/>
          </a:p>
        </p:txBody>
      </p:sp>
      <p:sp>
        <p:nvSpPr>
          <p:cNvPr id="3" name="Content Placeholder 2"/>
          <p:cNvSpPr>
            <a:spLocks noGrp="1"/>
          </p:cNvSpPr>
          <p:nvPr>
            <p:ph idx="1"/>
          </p:nvPr>
        </p:nvSpPr>
        <p:spPr/>
        <p:txBody>
          <a:bodyPr/>
          <a:lstStyle/>
          <a:p>
            <a:pPr marL="0" indent="0">
              <a:buNone/>
            </a:pPr>
            <a:r>
              <a:rPr lang="en-US" dirty="0" smtClean="0"/>
              <a:t>To update the Affiliate definition with </a:t>
            </a:r>
            <a:r>
              <a:rPr lang="en-US" dirty="0"/>
              <a:t>c</a:t>
            </a:r>
            <a:r>
              <a:rPr lang="en-US" dirty="0" smtClean="0"/>
              <a:t>orporate best practice for addressing passive investments by </a:t>
            </a:r>
            <a:r>
              <a:rPr lang="en-US" smtClean="0"/>
              <a:t>a single person </a:t>
            </a:r>
            <a:r>
              <a:rPr lang="en-US" dirty="0" smtClean="0"/>
              <a:t>in more than one Member while still avoiding a concentration of influence or control over ERCOT by multiple Members controlled by the same person</a:t>
            </a:r>
          </a:p>
          <a:p>
            <a:pPr marL="0" indent="0">
              <a:buNone/>
            </a:pPr>
            <a:endParaRPr lang="en-US" dirty="0"/>
          </a:p>
          <a:p>
            <a:endParaRPr lang="en-US" dirty="0" smtClean="0"/>
          </a:p>
          <a:p>
            <a:endParaRPr lang="en-US"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22214035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Comments on Affiliate Definition</a:t>
            </a:r>
            <a:endParaRPr lang="en-US" dirty="0"/>
          </a:p>
        </p:txBody>
      </p:sp>
      <p:sp>
        <p:nvSpPr>
          <p:cNvPr id="3" name="Content Placeholder 2"/>
          <p:cNvSpPr>
            <a:spLocks noGrp="1"/>
          </p:cNvSpPr>
          <p:nvPr>
            <p:ph idx="1"/>
          </p:nvPr>
        </p:nvSpPr>
        <p:spPr>
          <a:xfrm>
            <a:off x="259773" y="814633"/>
            <a:ext cx="8534400" cy="5205167"/>
          </a:xfrm>
        </p:spPr>
        <p:txBody>
          <a:bodyPr/>
          <a:lstStyle/>
          <a:p>
            <a:pPr marL="0" indent="0">
              <a:buNone/>
            </a:pPr>
            <a:r>
              <a:rPr lang="en-US" sz="2400" dirty="0" smtClean="0"/>
              <a:t>Proposed edits on Affiliate definition received jointly from</a:t>
            </a:r>
          </a:p>
          <a:p>
            <a:pPr lvl="1"/>
            <a:endParaRPr lang="en-US" sz="1400" dirty="0"/>
          </a:p>
          <a:p>
            <a:pPr lvl="1"/>
            <a:r>
              <a:rPr lang="en-US" sz="2400" dirty="0" smtClean="0"/>
              <a:t>American Electric Power Service Corporation</a:t>
            </a:r>
          </a:p>
          <a:p>
            <a:pPr lvl="1"/>
            <a:r>
              <a:rPr lang="en-US" sz="2400" dirty="0" smtClean="0"/>
              <a:t>CenterPoint Energy Inc.</a:t>
            </a:r>
          </a:p>
          <a:p>
            <a:pPr lvl="1"/>
            <a:r>
              <a:rPr lang="en-US" sz="2400" dirty="0" smtClean="0"/>
              <a:t>Dynegy Inc.</a:t>
            </a:r>
          </a:p>
          <a:p>
            <a:pPr lvl="1"/>
            <a:r>
              <a:rPr lang="en-US" sz="2400" dirty="0" smtClean="0"/>
              <a:t>Exelon Corporation</a:t>
            </a:r>
          </a:p>
          <a:p>
            <a:pPr lvl="1"/>
            <a:r>
              <a:rPr lang="en-US" sz="2400" dirty="0" smtClean="0"/>
              <a:t>First Solar Inc.</a:t>
            </a:r>
          </a:p>
          <a:p>
            <a:pPr lvl="1"/>
            <a:r>
              <a:rPr lang="en-US" sz="2400" dirty="0" smtClean="0"/>
              <a:t>Lone Star Transmission LLC</a:t>
            </a:r>
          </a:p>
          <a:p>
            <a:pPr lvl="1"/>
            <a:r>
              <a:rPr lang="en-US" sz="2400" dirty="0" err="1" smtClean="0"/>
              <a:t>Luminant</a:t>
            </a:r>
            <a:r>
              <a:rPr lang="en-US" sz="2400" dirty="0" smtClean="0"/>
              <a:t> Generation Company LLC</a:t>
            </a:r>
          </a:p>
          <a:p>
            <a:pPr lvl="1"/>
            <a:r>
              <a:rPr lang="en-US" sz="2400" dirty="0" smtClean="0"/>
              <a:t>Reliant Energy Retail Services LLC</a:t>
            </a:r>
          </a:p>
          <a:p>
            <a:pPr lvl="1"/>
            <a:r>
              <a:rPr lang="en-US" sz="2400" dirty="0" smtClean="0"/>
              <a:t>Oncor Electric Delivery Company LLC</a:t>
            </a:r>
          </a:p>
          <a:p>
            <a:pPr lvl="1"/>
            <a:r>
              <a:rPr lang="en-US" sz="2400" dirty="0" smtClean="0"/>
              <a:t>Texas Industrial Energy Consumers </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452935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on Affiliate Definition </a:t>
            </a:r>
            <a:r>
              <a:rPr lang="en-US" dirty="0"/>
              <a:t>– </a:t>
            </a:r>
            <a:r>
              <a:rPr lang="en-US" sz="1800" i="1" dirty="0"/>
              <a:t>cont’d</a:t>
            </a:r>
            <a:r>
              <a:rPr lang="en-US" sz="1800" dirty="0" smtClean="0"/>
              <a:t> </a:t>
            </a:r>
            <a:endParaRPr lang="en-US" sz="1800" dirty="0"/>
          </a:p>
        </p:txBody>
      </p:sp>
      <p:sp>
        <p:nvSpPr>
          <p:cNvPr id="3" name="Content Placeholder 2"/>
          <p:cNvSpPr>
            <a:spLocks noGrp="1"/>
          </p:cNvSpPr>
          <p:nvPr>
            <p:ph idx="1"/>
          </p:nvPr>
        </p:nvSpPr>
        <p:spPr>
          <a:xfrm>
            <a:off x="377536" y="985743"/>
            <a:ext cx="8496300" cy="4982066"/>
          </a:xfrm>
        </p:spPr>
        <p:txBody>
          <a:bodyPr/>
          <a:lstStyle/>
          <a:p>
            <a:pPr marL="0" indent="0">
              <a:buNone/>
            </a:pPr>
            <a:r>
              <a:rPr lang="en-US" sz="2400" dirty="0" smtClean="0"/>
              <a:t>Suggested edits to refine ERCOT </a:t>
            </a:r>
            <a:r>
              <a:rPr lang="en-US" sz="2400" dirty="0" err="1" smtClean="0"/>
              <a:t>Legal’s</a:t>
            </a:r>
            <a:r>
              <a:rPr lang="en-US" sz="2400" dirty="0" smtClean="0"/>
              <a:t> proposed definition</a:t>
            </a:r>
          </a:p>
          <a:p>
            <a:pPr marL="0" indent="0">
              <a:buNone/>
            </a:pPr>
            <a:endParaRPr lang="en-US" sz="1000" dirty="0" smtClean="0"/>
          </a:p>
          <a:p>
            <a:pPr marL="457200" indent="-457200">
              <a:buFont typeface="+mj-lt"/>
              <a:buAutoNum type="arabicPeriod"/>
            </a:pPr>
            <a:r>
              <a:rPr lang="en-US" sz="2400" dirty="0" smtClean="0"/>
              <a:t>To incorporate </a:t>
            </a:r>
            <a:r>
              <a:rPr lang="en-US" sz="2400" dirty="0"/>
              <a:t>exclusions in PURA’s definition of affiliate to streamline analysis for certain types of investors, and to align the definition with the governing </a:t>
            </a:r>
            <a:r>
              <a:rPr lang="en-US" sz="2400" dirty="0" smtClean="0"/>
              <a:t>statute</a:t>
            </a:r>
          </a:p>
          <a:p>
            <a:pPr marL="457200" indent="-457200">
              <a:buFont typeface="+mj-lt"/>
              <a:buAutoNum type="arabicPeriod"/>
            </a:pPr>
            <a:r>
              <a:rPr lang="en-US" sz="2400" dirty="0" smtClean="0"/>
              <a:t>To make </a:t>
            </a:r>
            <a:r>
              <a:rPr lang="en-US" sz="2400" dirty="0"/>
              <a:t>the 10% ownership threshold an independent variable for evaluating </a:t>
            </a:r>
            <a:r>
              <a:rPr lang="en-US" sz="2400" dirty="0" smtClean="0"/>
              <a:t>control</a:t>
            </a:r>
          </a:p>
          <a:p>
            <a:pPr marL="457200" indent="-457200">
              <a:buFont typeface="+mj-lt"/>
              <a:buAutoNum type="arabicPeriod"/>
            </a:pPr>
            <a:r>
              <a:rPr lang="en-US" sz="2400" dirty="0"/>
              <a:t>I</a:t>
            </a:r>
            <a:r>
              <a:rPr lang="en-US" sz="2400" dirty="0" smtClean="0"/>
              <a:t>n </a:t>
            </a:r>
            <a:r>
              <a:rPr lang="en-US" sz="2400" dirty="0"/>
              <a:t>cases where the question of affiliation arises because of the common ownership by an upstream investor, </a:t>
            </a:r>
            <a:r>
              <a:rPr lang="en-US" sz="2400" dirty="0" smtClean="0"/>
              <a:t>to clarify </a:t>
            </a:r>
            <a:r>
              <a:rPr lang="en-US" sz="2400" dirty="0"/>
              <a:t>that non-control of either ERCOT </a:t>
            </a:r>
            <a:r>
              <a:rPr lang="en-US" sz="2400" dirty="0" smtClean="0"/>
              <a:t>Member </a:t>
            </a:r>
            <a:r>
              <a:rPr lang="en-US" sz="2400" dirty="0"/>
              <a:t>results in no affiliation with respect to the </a:t>
            </a:r>
            <a:r>
              <a:rPr lang="en-US" sz="2400" dirty="0" smtClean="0"/>
              <a:t>other</a:t>
            </a:r>
          </a:p>
          <a:p>
            <a:pPr marL="457200" indent="-457200">
              <a:buFont typeface="+mj-lt"/>
              <a:buAutoNum type="arabicPeriod"/>
            </a:pPr>
            <a:r>
              <a:rPr lang="en-US" sz="2400" dirty="0" smtClean="0"/>
              <a:t>To introduce </a:t>
            </a:r>
            <a:r>
              <a:rPr lang="en-US" sz="2400" dirty="0"/>
              <a:t>a process for rebutting a presumption of </a:t>
            </a:r>
            <a:r>
              <a:rPr lang="en-US" sz="2400" dirty="0" smtClean="0"/>
              <a:t>control </a:t>
            </a:r>
            <a:endParaRPr lang="en-US" sz="2400" dirty="0"/>
          </a:p>
          <a:p>
            <a:pPr marL="0" indent="0">
              <a:buNone/>
            </a:pPr>
            <a:endParaRPr lang="en-US" sz="2400" dirty="0"/>
          </a:p>
          <a:p>
            <a:pPr marL="914400" lvl="1" indent="-457200">
              <a:buFont typeface="+mj-lt"/>
              <a:buAutoNum type="arabicPeriod"/>
            </a:pP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spTree>
    <p:extLst>
      <p:ext uri="{BB962C8B-B14F-4D97-AF65-F5344CB8AC3E}">
        <p14:creationId xmlns:p14="http://schemas.microsoft.com/office/powerpoint/2010/main" val="9109048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Blacklined Edits </a:t>
            </a:r>
            <a:r>
              <a:rPr lang="en-US" sz="1800" dirty="0" smtClean="0"/>
              <a:t>(first of five slides)</a:t>
            </a:r>
            <a:endParaRPr lang="en-US" dirty="0"/>
          </a:p>
        </p:txBody>
      </p:sp>
      <p:sp>
        <p:nvSpPr>
          <p:cNvPr id="3" name="Content Placeholder 2"/>
          <p:cNvSpPr>
            <a:spLocks noGrp="1"/>
          </p:cNvSpPr>
          <p:nvPr>
            <p:ph idx="1"/>
          </p:nvPr>
        </p:nvSpPr>
        <p:spPr>
          <a:xfrm>
            <a:off x="304800" y="814633"/>
            <a:ext cx="8534400" cy="4853233"/>
          </a:xfrm>
        </p:spPr>
        <p:txBody>
          <a:bodyPr/>
          <a:lstStyle/>
          <a:p>
            <a:pPr marL="0" indent="0">
              <a:buNone/>
            </a:pPr>
            <a:r>
              <a:rPr lang="en-US" sz="2400" dirty="0"/>
              <a:t>These </a:t>
            </a:r>
            <a:r>
              <a:rPr lang="en-US" sz="2400" dirty="0" smtClean="0"/>
              <a:t>stakeholder comments </a:t>
            </a:r>
            <a:r>
              <a:rPr lang="en-US" sz="2400" dirty="0"/>
              <a:t>accept ERCOT </a:t>
            </a:r>
            <a:r>
              <a:rPr lang="en-US" sz="2400" dirty="0" err="1"/>
              <a:t>Legal’s</a:t>
            </a:r>
            <a:r>
              <a:rPr lang="en-US" sz="2400" dirty="0"/>
              <a:t> proposed changes and show proposed additions with a double underline and proposed deletions with a single strikethrough. </a:t>
            </a:r>
          </a:p>
          <a:p>
            <a:pPr marL="0" indent="0">
              <a:buNone/>
            </a:pPr>
            <a:endParaRPr lang="en-US" sz="1600" dirty="0"/>
          </a:p>
          <a:p>
            <a:pPr marL="0" indent="0">
              <a:buNone/>
            </a:pPr>
            <a:r>
              <a:rPr lang="en-US" sz="2400" dirty="0"/>
              <a:t>1. 	</a:t>
            </a:r>
            <a:r>
              <a:rPr lang="en-US" sz="2400" b="1" dirty="0"/>
              <a:t>Affiliate.</a:t>
            </a:r>
            <a:r>
              <a:rPr lang="en-US" sz="2400" dirty="0"/>
              <a:t> Affiliate shall mean, with respect to any person, (</a:t>
            </a:r>
            <a:r>
              <a:rPr lang="en-US" sz="2400" dirty="0" err="1"/>
              <a:t>i</a:t>
            </a:r>
            <a:r>
              <a:rPr lang="en-US" sz="2400" dirty="0"/>
              <a:t>) any other person who, directly or indirectly, through one or more intermediaries, controls, is controlled by, or is under common control with such person, and (ii) any other person determined by ERCOT, after notice and opportunity </a:t>
            </a:r>
            <a:r>
              <a:rPr lang="en-US" sz="2400" b="1" strike="sngStrike" dirty="0"/>
              <a:t>for </a:t>
            </a:r>
            <a:r>
              <a:rPr lang="en-US" sz="2400" b="1" strike="sngStrike" dirty="0" err="1"/>
              <a:t>hearing</a:t>
            </a:r>
            <a:r>
              <a:rPr lang="en-US" sz="2400" b="1" u="dbl" dirty="0" err="1"/>
              <a:t>to</a:t>
            </a:r>
            <a:r>
              <a:rPr lang="en-US" sz="2400" b="1" u="dbl" dirty="0"/>
              <a:t> be heard at a Board meeting</a:t>
            </a:r>
            <a:r>
              <a:rPr lang="en-US" sz="2400" dirty="0"/>
              <a:t>, to exercise, directly or indirectly, through one or more intermediaries, </a:t>
            </a:r>
            <a:r>
              <a:rPr lang="en-US" sz="2400" b="1" strike="sngStrike" dirty="0"/>
              <a:t>substantial influence or</a:t>
            </a:r>
            <a:r>
              <a:rPr lang="en-US" sz="2400" dirty="0"/>
              <a:t> control over such person. </a:t>
            </a:r>
            <a:r>
              <a:rPr lang="en-US" sz="2400" i="1" dirty="0" smtClean="0">
                <a:solidFill>
                  <a:schemeClr val="bg1">
                    <a:lumMod val="65000"/>
                  </a:schemeClr>
                </a:solidFill>
              </a:rPr>
              <a:t>{definition continued on next slide}</a:t>
            </a:r>
            <a:endParaRPr lang="en-US" sz="2400" dirty="0">
              <a:solidFill>
                <a:schemeClr val="bg1">
                  <a:lumMod val="65000"/>
                </a:schemeClr>
              </a:solidFill>
            </a:endParaRPr>
          </a:p>
          <a:p>
            <a:pPr marL="57150" indent="0">
              <a:buNone/>
            </a:pPr>
            <a:endParaRPr lang="en-US" sz="2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spTree>
    <p:extLst>
      <p:ext uri="{BB962C8B-B14F-4D97-AF65-F5344CB8AC3E}">
        <p14:creationId xmlns:p14="http://schemas.microsoft.com/office/powerpoint/2010/main" val="22613613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Stakeholder Blacklined Edits – </a:t>
            </a:r>
            <a:r>
              <a:rPr lang="en-US" sz="1800" i="1" dirty="0"/>
              <a:t>cont’d</a:t>
            </a:r>
            <a:r>
              <a:rPr lang="en-US" dirty="0"/>
              <a:t> </a:t>
            </a:r>
          </a:p>
        </p:txBody>
      </p:sp>
      <p:sp>
        <p:nvSpPr>
          <p:cNvPr id="3" name="Content Placeholder 2"/>
          <p:cNvSpPr>
            <a:spLocks noGrp="1"/>
          </p:cNvSpPr>
          <p:nvPr>
            <p:ph idx="1"/>
          </p:nvPr>
        </p:nvSpPr>
        <p:spPr>
          <a:xfrm>
            <a:off x="304800" y="821560"/>
            <a:ext cx="8686800" cy="4853233"/>
          </a:xfrm>
        </p:spPr>
        <p:txBody>
          <a:bodyPr/>
          <a:lstStyle/>
          <a:p>
            <a:pPr marL="0" indent="0">
              <a:buNone/>
            </a:pPr>
            <a:r>
              <a:rPr lang="en-US" sz="2400" dirty="0"/>
              <a:t>As used in this definition, (x) </a:t>
            </a:r>
            <a:r>
              <a:rPr lang="en-US" sz="2400" b="1" u="sng" dirty="0"/>
              <a:t>“</a:t>
            </a:r>
            <a:r>
              <a:rPr lang="en-US" sz="2400" dirty="0"/>
              <a:t>person</a:t>
            </a:r>
            <a:r>
              <a:rPr lang="en-US" sz="2400" b="1" u="sng" dirty="0"/>
              <a:t>”</a:t>
            </a:r>
            <a:r>
              <a:rPr lang="en-US" sz="2400" dirty="0"/>
              <a:t> shall mean any individual, corporation, limited liability company, partnership, firm, </a:t>
            </a:r>
            <a:r>
              <a:rPr lang="en-US" sz="2400" b="1" strike="sngStrike" dirty="0"/>
              <a:t>joint venture, </a:t>
            </a:r>
            <a:r>
              <a:rPr lang="en-US" sz="2400" dirty="0"/>
              <a:t>association, joint stock company, trust, unincorporated organization, or other entity, </a:t>
            </a:r>
            <a:r>
              <a:rPr lang="en-US" sz="2400" b="1" u="dbl" dirty="0"/>
              <a:t>but shall exclude all of the entities listed in Section 11.0042(a)(1)-(4) of the Public Utility Regulatory Act (“PURA”), as well as the entities listed in PURA § 11.0042(a)(5) if the conditions in PURA § 11.0042(a)(5)(A) and (B) are satisfied</a:t>
            </a:r>
            <a:r>
              <a:rPr lang="en-US" sz="2400" u="sng" dirty="0"/>
              <a:t>,</a:t>
            </a:r>
            <a:r>
              <a:rPr lang="en-US" sz="2400" dirty="0"/>
              <a:t> and (y) “controls”, “controlled by”, or “under common control with” means the possession </a:t>
            </a:r>
            <a:r>
              <a:rPr lang="en-US" sz="2400" b="1" u="dbl" dirty="0"/>
              <a:t>by a person</a:t>
            </a:r>
            <a:r>
              <a:rPr lang="en-US" sz="2400" dirty="0"/>
              <a:t>, directly or indirectly, through one or more intermediaries, of the power to direct or cause the direction of the management and/or policies and procedures of another person, whether through voting securities, contract or otherwise. </a:t>
            </a:r>
            <a:r>
              <a:rPr lang="en-US" sz="2400" i="1" dirty="0">
                <a:solidFill>
                  <a:schemeClr val="bg1">
                    <a:lumMod val="65000"/>
                  </a:schemeClr>
                </a:solidFill>
              </a:rPr>
              <a:t>{</a:t>
            </a:r>
            <a:r>
              <a:rPr lang="en-US" sz="2400" i="1" dirty="0" smtClean="0">
                <a:solidFill>
                  <a:schemeClr val="bg1">
                    <a:lumMod val="65000"/>
                  </a:schemeClr>
                </a:solidFill>
              </a:rPr>
              <a:t>def. cont’d </a:t>
            </a:r>
            <a:r>
              <a:rPr lang="en-US" sz="2400" i="1" dirty="0">
                <a:solidFill>
                  <a:schemeClr val="bg1">
                    <a:lumMod val="65000"/>
                  </a:schemeClr>
                </a:solidFill>
              </a:rPr>
              <a:t>on next slide}</a:t>
            </a:r>
            <a:endParaRPr lang="en-US" sz="2400" dirty="0">
              <a:solidFill>
                <a:schemeClr val="bg1">
                  <a:lumMod val="65000"/>
                </a:schemeClr>
              </a:solidFill>
            </a:endParaRPr>
          </a:p>
          <a:p>
            <a:pPr marL="0" indent="0">
              <a:buNone/>
            </a:pP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a:p>
        </p:txBody>
      </p:sp>
    </p:spTree>
    <p:extLst>
      <p:ext uri="{BB962C8B-B14F-4D97-AF65-F5344CB8AC3E}">
        <p14:creationId xmlns:p14="http://schemas.microsoft.com/office/powerpoint/2010/main" val="37881836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Stakeholder Blacklined Edits – </a:t>
            </a:r>
            <a:r>
              <a:rPr lang="en-US" sz="1800" i="1" dirty="0"/>
              <a:t>cont’d</a:t>
            </a:r>
            <a:r>
              <a:rPr lang="en-US" dirty="0"/>
              <a:t> </a:t>
            </a:r>
          </a:p>
        </p:txBody>
      </p:sp>
      <p:sp>
        <p:nvSpPr>
          <p:cNvPr id="3" name="Content Placeholder 2"/>
          <p:cNvSpPr>
            <a:spLocks noGrp="1"/>
          </p:cNvSpPr>
          <p:nvPr>
            <p:ph idx="1"/>
          </p:nvPr>
        </p:nvSpPr>
        <p:spPr>
          <a:xfrm>
            <a:off x="342900" y="914400"/>
            <a:ext cx="8534400" cy="4853233"/>
          </a:xfrm>
        </p:spPr>
        <p:txBody>
          <a:bodyPr/>
          <a:lstStyle/>
          <a:p>
            <a:pPr marL="0" indent="0">
              <a:buNone/>
            </a:pPr>
            <a:r>
              <a:rPr lang="en-US" sz="2400" dirty="0"/>
              <a:t>Ownership </a:t>
            </a:r>
            <a:r>
              <a:rPr lang="en-US" sz="2400" b="1" u="dbl" dirty="0"/>
              <a:t>by a person</a:t>
            </a:r>
            <a:r>
              <a:rPr lang="en-US" sz="2400" dirty="0"/>
              <a:t> of equity securities (whether publicly traded or not) of another person shall not result in control or affiliation for purposes of this definition if </a:t>
            </a:r>
            <a:r>
              <a:rPr lang="en-US" sz="2400" b="1" strike="sngStrike" dirty="0"/>
              <a:t>(a) the securities are held as an investment, (b)</a:t>
            </a:r>
            <a:r>
              <a:rPr lang="en-US" sz="2400" dirty="0"/>
              <a:t> the holder owns (in its name or via intermediaries) less than 10 percent of the outstanding securities of the person</a:t>
            </a:r>
            <a:r>
              <a:rPr lang="en-US" sz="2400" b="1" u="dbl" dirty="0"/>
              <a:t>. Ownership by a person of equity securities equal to or greater than 10 percent of the outstanding securities of another person shall not result in control or affiliation for purposes of this definition if (a) the securities are held as an investment, </a:t>
            </a:r>
            <a:r>
              <a:rPr lang="en-US" sz="2400" dirty="0"/>
              <a:t>(</a:t>
            </a:r>
            <a:r>
              <a:rPr lang="en-US" sz="2400" b="1" strike="sngStrike" dirty="0" err="1"/>
              <a:t>c</a:t>
            </a:r>
            <a:r>
              <a:rPr lang="en-US" sz="2400" b="1" u="dbl" dirty="0" err="1"/>
              <a:t>b</a:t>
            </a:r>
            <a:r>
              <a:rPr lang="en-US" sz="2400" dirty="0"/>
              <a:t>) the holder does not have representation on the person’s board of directors (or equivalent governing body) </a:t>
            </a:r>
            <a:r>
              <a:rPr lang="en-US" sz="2400" b="1" strike="sngStrike" dirty="0"/>
              <a:t>or vice versa</a:t>
            </a:r>
            <a:r>
              <a:rPr lang="en-US" sz="2400" dirty="0"/>
              <a:t> and (</a:t>
            </a:r>
            <a:r>
              <a:rPr lang="en-US" sz="2400" b="1" strike="sngStrike" dirty="0"/>
              <a:t>d</a:t>
            </a:r>
            <a:r>
              <a:rPr lang="en-US" sz="2400" b="1" u="dbl" dirty="0"/>
              <a:t>c</a:t>
            </a:r>
            <a:r>
              <a:rPr lang="en-US" sz="2400" dirty="0"/>
              <a:t>) the holder does not in fact exercise influence over day to day management decisions. </a:t>
            </a:r>
            <a:r>
              <a:rPr lang="en-US" sz="2400" i="1" dirty="0">
                <a:solidFill>
                  <a:schemeClr val="bg1">
                    <a:lumMod val="65000"/>
                  </a:schemeClr>
                </a:solidFill>
              </a:rPr>
              <a:t>{</a:t>
            </a:r>
            <a:r>
              <a:rPr lang="en-US" sz="2400" i="1" dirty="0" smtClean="0">
                <a:solidFill>
                  <a:schemeClr val="bg1">
                    <a:lumMod val="65000"/>
                  </a:schemeClr>
                </a:solidFill>
              </a:rPr>
              <a:t>def. cont’d </a:t>
            </a:r>
            <a:r>
              <a:rPr lang="en-US" sz="2400" i="1" dirty="0">
                <a:solidFill>
                  <a:schemeClr val="bg1">
                    <a:lumMod val="65000"/>
                  </a:schemeClr>
                </a:solidFill>
              </a:rPr>
              <a:t>on next slide}</a:t>
            </a:r>
            <a:endParaRPr lang="en-US" sz="2400" dirty="0">
              <a:solidFill>
                <a:schemeClr val="bg1">
                  <a:lumMod val="65000"/>
                </a:schemeClr>
              </a:solidFill>
            </a:endParaRPr>
          </a:p>
          <a:p>
            <a:pPr marL="0" indent="0">
              <a:buNone/>
            </a:pP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a:p>
        </p:txBody>
      </p:sp>
    </p:spTree>
    <p:extLst>
      <p:ext uri="{BB962C8B-B14F-4D97-AF65-F5344CB8AC3E}">
        <p14:creationId xmlns:p14="http://schemas.microsoft.com/office/powerpoint/2010/main" val="743278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Stakeholder Blacklined Edits – </a:t>
            </a:r>
            <a:r>
              <a:rPr lang="en-US" sz="1800" i="1" dirty="0"/>
              <a:t>cont’d</a:t>
            </a:r>
            <a:r>
              <a:rPr lang="en-US" dirty="0"/>
              <a:t> </a:t>
            </a:r>
          </a:p>
        </p:txBody>
      </p:sp>
      <p:sp>
        <p:nvSpPr>
          <p:cNvPr id="3" name="Content Placeholder 2"/>
          <p:cNvSpPr>
            <a:spLocks noGrp="1"/>
          </p:cNvSpPr>
          <p:nvPr>
            <p:ph idx="1"/>
          </p:nvPr>
        </p:nvSpPr>
        <p:spPr/>
        <p:txBody>
          <a:bodyPr/>
          <a:lstStyle/>
          <a:p>
            <a:pPr marL="0" indent="0">
              <a:buNone/>
            </a:pPr>
            <a:r>
              <a:rPr lang="en-US" sz="2400" dirty="0"/>
              <a:t>A voting interest of ten percent or more </a:t>
            </a:r>
            <a:r>
              <a:rPr lang="en-US" sz="2400" b="1" u="dbl" dirty="0"/>
              <a:t>by a person whose ownership does not meet the foregoing conditions</a:t>
            </a:r>
            <a:r>
              <a:rPr lang="en-US" sz="2400" dirty="0"/>
              <a:t> shall create a rebuttable presumption of control. </a:t>
            </a:r>
            <a:r>
              <a:rPr lang="en-US" sz="2400" b="1" u="dbl" dirty="0"/>
              <a:t>For purposes of determining whether two otherwise unrelated persons are affiliated based on a holder’s ownership of equity securities of both persons, the holder’s ownership interest shall not result in common control for purposes of this definition if such holder’s ownership meets the foregoing conditions for either person. </a:t>
            </a:r>
            <a:r>
              <a:rPr lang="en-US" sz="2400" i="1" dirty="0">
                <a:solidFill>
                  <a:schemeClr val="bg1">
                    <a:lumMod val="65000"/>
                  </a:schemeClr>
                </a:solidFill>
              </a:rPr>
              <a:t>{definition continued on next slide}</a:t>
            </a:r>
            <a:endParaRPr lang="en-US" sz="2400" dirty="0">
              <a:solidFill>
                <a:schemeClr val="bg1">
                  <a:lumMod val="65000"/>
                </a:schemeClr>
              </a:solidFill>
            </a:endParaRPr>
          </a:p>
          <a:p>
            <a:pPr marL="0" indent="0">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a:p>
        </p:txBody>
      </p:sp>
    </p:spTree>
    <p:extLst>
      <p:ext uri="{BB962C8B-B14F-4D97-AF65-F5344CB8AC3E}">
        <p14:creationId xmlns:p14="http://schemas.microsoft.com/office/powerpoint/2010/main" val="13584912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Stakeholder Blacklined Edits – </a:t>
            </a:r>
            <a:r>
              <a:rPr lang="en-US" sz="1800" i="1" dirty="0"/>
              <a:t>cont’d</a:t>
            </a:r>
            <a:r>
              <a:rPr lang="en-US" dirty="0"/>
              <a:t> </a:t>
            </a:r>
          </a:p>
        </p:txBody>
      </p:sp>
      <p:sp>
        <p:nvSpPr>
          <p:cNvPr id="3" name="Content Placeholder 2"/>
          <p:cNvSpPr>
            <a:spLocks noGrp="1"/>
          </p:cNvSpPr>
          <p:nvPr>
            <p:ph idx="1"/>
          </p:nvPr>
        </p:nvSpPr>
        <p:spPr/>
        <p:txBody>
          <a:bodyPr/>
          <a:lstStyle/>
          <a:p>
            <a:pPr marL="0" indent="0">
              <a:buNone/>
            </a:pPr>
            <a:r>
              <a:rPr lang="en-US" sz="2400" b="1" strike="sngStrike" dirty="0"/>
              <a:t>In cases where the level of control or influence is disputed, </a:t>
            </a:r>
            <a:r>
              <a:rPr lang="en-US" sz="2400" b="1" u="dbl" dirty="0"/>
              <a:t>A person wishing to rebut a presumption of control may submit to the Board a request to be heard, and </a:t>
            </a:r>
            <a:r>
              <a:rPr lang="en-US" sz="2400" dirty="0"/>
              <a:t>the Board shall have discretion to determine whether or not the </a:t>
            </a:r>
            <a:r>
              <a:rPr lang="en-US" sz="2400" b="1" strike="sngStrike" dirty="0"/>
              <a:t>entities</a:t>
            </a:r>
            <a:r>
              <a:rPr lang="en-US" sz="2400" strike="sngStrike" dirty="0"/>
              <a:t> </a:t>
            </a:r>
            <a:r>
              <a:rPr lang="en-US" sz="2400" b="1" u="dbl" dirty="0"/>
              <a:t>persons </a:t>
            </a:r>
            <a:r>
              <a:rPr lang="en-US" sz="2400" dirty="0"/>
              <a:t>are Affiliates of one another for the purpose of determining Member Segment and voting rights by reference to the foregoing factors and other persuasive evidence. Membership in ERCOT shall not create an affiliation with ERCOT.</a:t>
            </a:r>
          </a:p>
          <a:p>
            <a:pPr marL="0" indent="0">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a:p>
        </p:txBody>
      </p:sp>
    </p:spTree>
    <p:extLst>
      <p:ext uri="{BB962C8B-B14F-4D97-AF65-F5344CB8AC3E}">
        <p14:creationId xmlns:p14="http://schemas.microsoft.com/office/powerpoint/2010/main" val="34106060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Legal Response </a:t>
            </a:r>
            <a:endParaRPr lang="en-US" dirty="0"/>
          </a:p>
        </p:txBody>
      </p:sp>
      <p:sp>
        <p:nvSpPr>
          <p:cNvPr id="3" name="Content Placeholder 2"/>
          <p:cNvSpPr>
            <a:spLocks noGrp="1"/>
          </p:cNvSpPr>
          <p:nvPr>
            <p:ph idx="1"/>
          </p:nvPr>
        </p:nvSpPr>
        <p:spPr/>
        <p:txBody>
          <a:bodyPr/>
          <a:lstStyle/>
          <a:p>
            <a:r>
              <a:rPr lang="en-US" sz="2400" dirty="0" smtClean="0"/>
              <a:t>ERCOT Legal will propose an increase in the threshold percentage of control from the proposed 10% to 20% (after another review of actual submissions of passive investor holdings from Members)</a:t>
            </a:r>
          </a:p>
          <a:p>
            <a:pPr marL="0" indent="0">
              <a:buNone/>
            </a:pPr>
            <a:endParaRPr lang="en-US" sz="2400" dirty="0" smtClean="0"/>
          </a:p>
          <a:p>
            <a:r>
              <a:rPr lang="en-US" sz="2400" dirty="0" smtClean="0"/>
              <a:t>Exclusions to Section 11.0042(a)(1)-(5) of the Public Utility Regulatory Act (PURA) are too narrow to pick up all of the different types of passive investors in ERCOT Members. Suggested edit could be accepted with more simplistic and standard definitions of affiliate, person and control, combined with a presumption of affiliation at 20%</a:t>
            </a:r>
          </a:p>
          <a:p>
            <a:endParaRPr lang="en-US" sz="2400" dirty="0" smtClean="0"/>
          </a:p>
          <a:p>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a:p>
        </p:txBody>
      </p:sp>
    </p:spTree>
    <p:extLst>
      <p:ext uri="{BB962C8B-B14F-4D97-AF65-F5344CB8AC3E}">
        <p14:creationId xmlns:p14="http://schemas.microsoft.com/office/powerpoint/2010/main" val="1761456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Governing Documents Amendments</a:t>
            </a:r>
            <a:endParaRPr lang="en-US" dirty="0"/>
          </a:p>
        </p:txBody>
      </p:sp>
      <p:sp>
        <p:nvSpPr>
          <p:cNvPr id="3" name="Content Placeholder 2"/>
          <p:cNvSpPr>
            <a:spLocks noGrp="1"/>
          </p:cNvSpPr>
          <p:nvPr>
            <p:ph idx="1"/>
          </p:nvPr>
        </p:nvSpPr>
        <p:spPr/>
        <p:txBody>
          <a:bodyPr/>
          <a:lstStyle/>
          <a:p>
            <a:pPr marL="0" indent="0">
              <a:buNone/>
            </a:pPr>
            <a:r>
              <a:rPr lang="en-US" sz="2800" dirty="0" smtClean="0"/>
              <a:t>At the April 2018 Human Resources and Governance Committee (HR&amp;G) and Board of Directors meetings, ERCOT Legal expects to propose for vote and approval amendments to its governing documents, that is:</a:t>
            </a:r>
          </a:p>
          <a:p>
            <a:pPr marL="0" indent="0">
              <a:buNone/>
            </a:pPr>
            <a:endParaRPr lang="en-US" sz="2800" dirty="0"/>
          </a:p>
          <a:p>
            <a:pPr lvl="1">
              <a:buFont typeface="Arial" panose="020B0604020202020204" pitchFamily="34" charset="0"/>
              <a:buChar char="•"/>
            </a:pPr>
            <a:r>
              <a:rPr lang="en-US" dirty="0" smtClean="0"/>
              <a:t>ERCOT Articles of Incorporation</a:t>
            </a:r>
          </a:p>
          <a:p>
            <a:pPr marL="857250" lvl="1" indent="-457200">
              <a:buFont typeface="Arial" panose="020B0604020202020204" pitchFamily="34" charset="0"/>
              <a:buChar char="•"/>
            </a:pPr>
            <a:endParaRPr lang="en-US" sz="1600" dirty="0" smtClean="0"/>
          </a:p>
          <a:p>
            <a:pPr lvl="1">
              <a:buFont typeface="Arial" panose="020B0604020202020204" pitchFamily="34" charset="0"/>
              <a:buChar char="•"/>
            </a:pPr>
            <a:r>
              <a:rPr lang="en-US" dirty="0" smtClean="0"/>
              <a:t>ERCOT Bylaws</a:t>
            </a:r>
          </a:p>
          <a:p>
            <a:pPr lvl="1"/>
            <a:endParaRPr lang="en-US" dirty="0" smtClean="0"/>
          </a:p>
          <a:p>
            <a:pPr lvl="1"/>
            <a:endParaRPr lang="en-US" dirty="0"/>
          </a:p>
          <a:p>
            <a:pPr lvl="1"/>
            <a:endParaRPr lang="en-US" dirty="0" smtClean="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2325570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Legal Response – </a:t>
            </a:r>
            <a:r>
              <a:rPr lang="en-US" sz="1800" i="1" dirty="0" smtClean="0"/>
              <a:t>cont’d</a:t>
            </a:r>
            <a:r>
              <a:rPr lang="en-US" dirty="0" smtClean="0"/>
              <a:t> </a:t>
            </a:r>
            <a:endParaRPr lang="en-US" dirty="0"/>
          </a:p>
        </p:txBody>
      </p:sp>
      <p:sp>
        <p:nvSpPr>
          <p:cNvPr id="3" name="Content Placeholder 2"/>
          <p:cNvSpPr>
            <a:spLocks noGrp="1"/>
          </p:cNvSpPr>
          <p:nvPr>
            <p:ph idx="1"/>
          </p:nvPr>
        </p:nvSpPr>
        <p:spPr/>
        <p:txBody>
          <a:bodyPr/>
          <a:lstStyle/>
          <a:p>
            <a:r>
              <a:rPr lang="en-US" sz="2400" dirty="0" smtClean="0"/>
              <a:t>Using a 20% threshold would eliminate the need for making the 10% threshold an independent variable for evaluating control</a:t>
            </a:r>
          </a:p>
          <a:p>
            <a:endParaRPr lang="en-US" sz="2400" dirty="0"/>
          </a:p>
          <a:p>
            <a:r>
              <a:rPr lang="en-US" sz="2400" dirty="0" smtClean="0"/>
              <a:t>Suggested clarification regarding common ownership of an upstream investor without control of one ERCOT Member, resulting in no affiliation with respect to the other, will be recommended by ERCOT Legal</a:t>
            </a:r>
          </a:p>
          <a:p>
            <a:endParaRPr lang="en-US" sz="2400" dirty="0"/>
          </a:p>
          <a:p>
            <a:r>
              <a:rPr lang="en-US" sz="2400" dirty="0" smtClean="0"/>
              <a:t>Suggested specific process for rebutting the presumption of control by the ERCOT Board will be recommended by ERCOT Legal</a:t>
            </a:r>
          </a:p>
          <a:p>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a:p>
        </p:txBody>
      </p:sp>
    </p:spTree>
    <p:extLst>
      <p:ext uri="{BB962C8B-B14F-4D97-AF65-F5344CB8AC3E}">
        <p14:creationId xmlns:p14="http://schemas.microsoft.com/office/powerpoint/2010/main" val="5697867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 Comment – Legal Code Updates</a:t>
            </a:r>
            <a:endParaRPr lang="en-US" dirty="0"/>
          </a:p>
        </p:txBody>
      </p:sp>
      <p:sp>
        <p:nvSpPr>
          <p:cNvPr id="3" name="Content Placeholder 2"/>
          <p:cNvSpPr>
            <a:spLocks noGrp="1"/>
          </p:cNvSpPr>
          <p:nvPr>
            <p:ph idx="1"/>
          </p:nvPr>
        </p:nvSpPr>
        <p:spPr/>
        <p:txBody>
          <a:bodyPr/>
          <a:lstStyle/>
          <a:p>
            <a:pPr marL="0" indent="0">
              <a:buNone/>
            </a:pPr>
            <a:r>
              <a:rPr lang="en-US" sz="2400" dirty="0" smtClean="0"/>
              <a:t>For the Cooperative Membership Segment definition, Brazos Electric Power Cooperative recommended a legal code update from Tex. Rev. Civ. Stat. 1396-50.01 to Chapter 251 of the Texas Business Organizations Code.</a:t>
            </a:r>
          </a:p>
          <a:p>
            <a:pPr marL="0" indent="0">
              <a:buNone/>
            </a:pPr>
            <a:endParaRPr lang="en-US" sz="2400" dirty="0"/>
          </a:p>
          <a:p>
            <a:pPr marL="0" indent="0">
              <a:buNone/>
            </a:pPr>
            <a:r>
              <a:rPr lang="en-US" sz="2400" dirty="0" smtClean="0"/>
              <a:t>ERCOT Legal agrees with the suggested edit and recommends such change to be incorporated as part of all other Bylaws amendments.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a:p>
        </p:txBody>
      </p:sp>
    </p:spTree>
    <p:extLst>
      <p:ext uri="{BB962C8B-B14F-4D97-AF65-F5344CB8AC3E}">
        <p14:creationId xmlns:p14="http://schemas.microsoft.com/office/powerpoint/2010/main" val="1492608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PUCT Directive related to Membership Definition</a:t>
            </a:r>
            <a:endParaRPr lang="en-US" dirty="0"/>
          </a:p>
        </p:txBody>
      </p:sp>
      <p:sp>
        <p:nvSpPr>
          <p:cNvPr id="3" name="Content Placeholder 2"/>
          <p:cNvSpPr>
            <a:spLocks noGrp="1"/>
          </p:cNvSpPr>
          <p:nvPr>
            <p:ph idx="1"/>
          </p:nvPr>
        </p:nvSpPr>
        <p:spPr/>
        <p:txBody>
          <a:bodyPr/>
          <a:lstStyle/>
          <a:p>
            <a:pPr marL="0" indent="0">
              <a:buNone/>
            </a:pPr>
            <a:r>
              <a:rPr lang="en-US" sz="2800" dirty="0" smtClean="0"/>
              <a:t>Directive #1 from May 23, 2017 Revised Order in PUC Project No. 46304 (in pertinent part):</a:t>
            </a:r>
          </a:p>
          <a:p>
            <a:pPr marL="0" indent="0">
              <a:buNone/>
            </a:pPr>
            <a:endParaRPr lang="en-US" dirty="0"/>
          </a:p>
          <a:p>
            <a:pPr marL="0" indent="0" algn="ctr">
              <a:buNone/>
            </a:pPr>
            <a:r>
              <a:rPr lang="en-US" sz="3000" b="1" dirty="0" smtClean="0"/>
              <a:t>“ERCOT shall . . . determine </a:t>
            </a:r>
            <a:r>
              <a:rPr lang="en-US" sz="3000" b="1" dirty="0"/>
              <a:t>the appropriate market segment for </a:t>
            </a:r>
            <a:r>
              <a:rPr lang="en-US" sz="3000" b="1" dirty="0" smtClean="0"/>
              <a:t>Southern Cross Transmission </a:t>
            </a:r>
            <a:r>
              <a:rPr lang="en-US" sz="3000" b="1" dirty="0"/>
              <a:t>and any other entity.”</a:t>
            </a:r>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22</a:t>
            </a:fld>
            <a:endParaRPr lang="en-US">
              <a:solidFill>
                <a:prstClr val="black">
                  <a:tint val="75000"/>
                </a:prstClr>
              </a:solidFill>
            </a:endParaRPr>
          </a:p>
        </p:txBody>
      </p:sp>
    </p:spTree>
    <p:extLst>
      <p:ext uri="{BB962C8B-B14F-4D97-AF65-F5344CB8AC3E}">
        <p14:creationId xmlns:p14="http://schemas.microsoft.com/office/powerpoint/2010/main" val="39112319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Stakeholder Comments on Membership Segment Definition</a:t>
            </a:r>
            <a:endParaRPr lang="en-US" sz="2400" dirty="0"/>
          </a:p>
        </p:txBody>
      </p:sp>
      <p:sp>
        <p:nvSpPr>
          <p:cNvPr id="3" name="Content Placeholder 2"/>
          <p:cNvSpPr>
            <a:spLocks noGrp="1"/>
          </p:cNvSpPr>
          <p:nvPr>
            <p:ph idx="1"/>
          </p:nvPr>
        </p:nvSpPr>
        <p:spPr>
          <a:xfrm>
            <a:off x="304800" y="1219200"/>
            <a:ext cx="8534400" cy="4853233"/>
          </a:xfrm>
        </p:spPr>
        <p:txBody>
          <a:bodyPr/>
          <a:lstStyle/>
          <a:p>
            <a:pPr marL="0" lvl="0" indent="0">
              <a:buNone/>
            </a:pPr>
            <a:r>
              <a:rPr lang="en-US" sz="2000" dirty="0" smtClean="0">
                <a:solidFill>
                  <a:prstClr val="black"/>
                </a:solidFill>
              </a:rPr>
              <a:t>Three sets of comments received on Membership Segment issue (all </a:t>
            </a:r>
            <a:r>
              <a:rPr lang="en-US" sz="2000" dirty="0">
                <a:solidFill>
                  <a:prstClr val="black"/>
                </a:solidFill>
              </a:rPr>
              <a:t>comments are </a:t>
            </a:r>
            <a:r>
              <a:rPr lang="en-US" sz="2000" dirty="0" smtClean="0">
                <a:solidFill>
                  <a:prstClr val="black"/>
                </a:solidFill>
              </a:rPr>
              <a:t>contained in the meeting materials).</a:t>
            </a:r>
          </a:p>
          <a:p>
            <a:pPr marL="0" lvl="0" indent="0">
              <a:buNone/>
            </a:pPr>
            <a:endParaRPr lang="en-US" sz="1200" dirty="0" smtClean="0">
              <a:solidFill>
                <a:prstClr val="black"/>
              </a:solidFill>
            </a:endParaRPr>
          </a:p>
          <a:p>
            <a:r>
              <a:rPr lang="en-US" sz="2000" dirty="0" smtClean="0">
                <a:solidFill>
                  <a:prstClr val="black"/>
                </a:solidFill>
              </a:rPr>
              <a:t>Two </a:t>
            </a:r>
            <a:r>
              <a:rPr lang="en-US" sz="2000" dirty="0">
                <a:solidFill>
                  <a:prstClr val="black"/>
                </a:solidFill>
              </a:rPr>
              <a:t>commenters recommended that SCT be placed in the IPM Segment:</a:t>
            </a:r>
          </a:p>
          <a:p>
            <a:pPr lvl="1"/>
            <a:r>
              <a:rPr lang="en-US" sz="2000" dirty="0">
                <a:solidFill>
                  <a:prstClr val="black"/>
                </a:solidFill>
              </a:rPr>
              <a:t>Oncor</a:t>
            </a:r>
          </a:p>
          <a:p>
            <a:pPr lvl="1"/>
            <a:r>
              <a:rPr lang="en-US" sz="2000" dirty="0">
                <a:solidFill>
                  <a:prstClr val="black"/>
                </a:solidFill>
              </a:rPr>
              <a:t>TIEC</a:t>
            </a:r>
          </a:p>
          <a:p>
            <a:pPr lvl="0"/>
            <a:endParaRPr lang="en-US" sz="1200" dirty="0">
              <a:solidFill>
                <a:prstClr val="black"/>
              </a:solidFill>
            </a:endParaRPr>
          </a:p>
          <a:p>
            <a:r>
              <a:rPr lang="en-US" sz="2000" dirty="0">
                <a:solidFill>
                  <a:prstClr val="black"/>
                </a:solidFill>
              </a:rPr>
              <a:t>One commenter recommended that SCT be placed in the IOU Segment:</a:t>
            </a:r>
          </a:p>
          <a:p>
            <a:pPr lvl="1"/>
            <a:r>
              <a:rPr lang="en-US" sz="2000" dirty="0">
                <a:solidFill>
                  <a:prstClr val="black"/>
                </a:solidFill>
              </a:rPr>
              <a:t>SCT</a:t>
            </a:r>
          </a:p>
          <a:p>
            <a:pPr marL="0" lvl="0" indent="0">
              <a:buNone/>
            </a:pPr>
            <a:endParaRPr lang="en-US" sz="1200" dirty="0">
              <a:solidFill>
                <a:prstClr val="black"/>
              </a:solidFill>
            </a:endParaRPr>
          </a:p>
          <a:p>
            <a:pPr marL="0" lvl="0" indent="0">
              <a:buNone/>
            </a:pPr>
            <a:r>
              <a:rPr lang="en-US" sz="2000" dirty="0">
                <a:solidFill>
                  <a:prstClr val="black"/>
                </a:solidFill>
              </a:rPr>
              <a:t>ERCOT continues to believe that the IOU and IPM Segments are the two most appropriate Segments to consider expanding to accommodate SCT’s membership.  See </a:t>
            </a:r>
            <a:r>
              <a:rPr lang="en-US" sz="2000" dirty="0">
                <a:solidFill>
                  <a:prstClr val="black"/>
                </a:solidFill>
                <a:hlinkClick r:id="rId2"/>
              </a:rPr>
              <a:t>ERCOT memo from 2/22/18 TAC meeting</a:t>
            </a:r>
            <a:r>
              <a:rPr lang="en-US" sz="2000" dirty="0">
                <a:solidFill>
                  <a:prstClr val="black"/>
                </a:solidFill>
              </a:rPr>
              <a:t>.</a:t>
            </a:r>
            <a:endParaRPr lang="en-US" sz="1950" dirty="0">
              <a:solidFill>
                <a:prstClr val="black"/>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a:p>
        </p:txBody>
      </p:sp>
    </p:spTree>
    <p:extLst>
      <p:ext uri="{BB962C8B-B14F-4D97-AF65-F5344CB8AC3E}">
        <p14:creationId xmlns:p14="http://schemas.microsoft.com/office/powerpoint/2010/main" val="918417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revisions for SCT in IOU Segment</a:t>
            </a:r>
            <a:endParaRPr lang="en-US" dirty="0"/>
          </a:p>
        </p:txBody>
      </p:sp>
      <p:sp>
        <p:nvSpPr>
          <p:cNvPr id="3" name="Content Placeholder 2"/>
          <p:cNvSpPr>
            <a:spLocks noGrp="1"/>
          </p:cNvSpPr>
          <p:nvPr>
            <p:ph idx="1"/>
          </p:nvPr>
        </p:nvSpPr>
        <p:spPr/>
        <p:txBody>
          <a:bodyPr/>
          <a:lstStyle/>
          <a:p>
            <a:pPr marL="114300" marR="457200" indent="0" algn="just">
              <a:spcBef>
                <a:spcPts val="0"/>
              </a:spcBef>
              <a:spcAft>
                <a:spcPts val="0"/>
              </a:spcAft>
              <a:buNone/>
            </a:pPr>
            <a:r>
              <a:rPr lang="en-US" sz="1400" dirty="0">
                <a:latin typeface="Arial" panose="020B0604020202020204" pitchFamily="34" charset="0"/>
                <a:ea typeface="Calibri" panose="020F0502020204030204" pitchFamily="34" charset="0"/>
              </a:rPr>
              <a:t>(1) Insert a new Section 11 in Article 2, to read as follows:</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dirty="0">
                <a:latin typeface="Arial" panose="020B0604020202020204" pitchFamily="34" charset="0"/>
                <a:ea typeface="Calibri" panose="020F0502020204030204" pitchFamily="34" charset="0"/>
              </a:rPr>
              <a:t> </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b="1" u="sng" dirty="0">
                <a:solidFill>
                  <a:srgbClr val="FF0000"/>
                </a:solidFill>
                <a:latin typeface="Arial" panose="020B0604020202020204" pitchFamily="34" charset="0"/>
                <a:ea typeface="Calibri" panose="020F0502020204030204" pitchFamily="34" charset="0"/>
              </a:rPr>
              <a:t>Independent DC Tie Operator.</a:t>
            </a:r>
            <a:r>
              <a:rPr lang="en-US" sz="1400" u="sng" dirty="0">
                <a:solidFill>
                  <a:srgbClr val="FF0000"/>
                </a:solidFill>
                <a:latin typeface="Arial" panose="020B0604020202020204" pitchFamily="34" charset="0"/>
                <a:ea typeface="Calibri" panose="020F0502020204030204" pitchFamily="34" charset="0"/>
              </a:rPr>
              <a:t> Any entity which is not a Transmission and Distribution (“T&amp;D”) Entity or Affiliate of a T&amp;D Entity and that (</a:t>
            </a:r>
            <a:r>
              <a:rPr lang="en-US" sz="1400" u="sng" dirty="0" err="1">
                <a:solidFill>
                  <a:srgbClr val="FF0000"/>
                </a:solidFill>
                <a:latin typeface="Arial" panose="020B0604020202020204" pitchFamily="34" charset="0"/>
                <a:ea typeface="Calibri" panose="020F0502020204030204" pitchFamily="34" charset="0"/>
              </a:rPr>
              <a:t>i</a:t>
            </a:r>
            <a:r>
              <a:rPr lang="en-US" sz="1400" u="sng" dirty="0">
                <a:solidFill>
                  <a:srgbClr val="FF0000"/>
                </a:solidFill>
                <a:latin typeface="Arial" panose="020B0604020202020204" pitchFamily="34" charset="0"/>
                <a:ea typeface="Calibri" panose="020F0502020204030204" pitchFamily="34" charset="0"/>
              </a:rPr>
              <a:t>) owns or operates a Direct Current Tie (“DC Tie”) interconnected to the ERCOT </a:t>
            </a:r>
            <a:r>
              <a:rPr lang="en-US" sz="1400" u="sng" dirty="0" smtClean="0">
                <a:solidFill>
                  <a:srgbClr val="FF0000"/>
                </a:solidFill>
                <a:latin typeface="Arial" panose="020B0604020202020204" pitchFamily="34" charset="0"/>
                <a:ea typeface="Calibri" panose="020F0502020204030204" pitchFamily="34" charset="0"/>
              </a:rPr>
              <a:t>System, </a:t>
            </a:r>
            <a:r>
              <a:rPr lang="en-US" sz="1400" u="sng" dirty="0">
                <a:solidFill>
                  <a:srgbClr val="FF0000"/>
                </a:solidFill>
                <a:latin typeface="Arial" panose="020B0604020202020204" pitchFamily="34" charset="0"/>
                <a:ea typeface="Calibri" panose="020F0502020204030204" pitchFamily="34" charset="0"/>
              </a:rPr>
              <a:t>or (ii) is </a:t>
            </a:r>
            <a:r>
              <a:rPr lang="en-US" sz="1400" u="sng" dirty="0" smtClean="0">
                <a:solidFill>
                  <a:srgbClr val="FF0000"/>
                </a:solidFill>
                <a:latin typeface="Arial" panose="020B0604020202020204" pitchFamily="34" charset="0"/>
                <a:ea typeface="Calibri" panose="020F0502020204030204" pitchFamily="34" charset="0"/>
              </a:rPr>
              <a:t>preparing* </a:t>
            </a:r>
            <a:r>
              <a:rPr lang="en-US" sz="1400" u="sng" dirty="0">
                <a:solidFill>
                  <a:srgbClr val="FF0000"/>
                </a:solidFill>
                <a:latin typeface="Arial" panose="020B0604020202020204" pitchFamily="34" charset="0"/>
                <a:ea typeface="Calibri" panose="020F0502020204030204" pitchFamily="34" charset="0"/>
              </a:rPr>
              <a:t>to own or operate a DC Tie to be interconnected to the ERCOT Transmission Grid. </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dirty="0">
                <a:latin typeface="Arial" panose="020B0604020202020204" pitchFamily="34" charset="0"/>
                <a:ea typeface="Calibri" panose="020F0502020204030204" pitchFamily="34" charset="0"/>
              </a:rPr>
              <a:t> </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dirty="0">
                <a:latin typeface="Arial" panose="020B0604020202020204" pitchFamily="34" charset="0"/>
                <a:ea typeface="Calibri" panose="020F0502020204030204" pitchFamily="34" charset="0"/>
              </a:rPr>
              <a:t>(2) Amend Article 2, Section 15 to read as follows:</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b="1" dirty="0">
                <a:latin typeface="Arial" panose="020B0604020202020204" pitchFamily="34" charset="0"/>
                <a:ea typeface="Calibri" panose="020F0502020204030204" pitchFamily="34" charset="0"/>
              </a:rPr>
              <a:t> </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b="1" dirty="0">
                <a:latin typeface="Arial" panose="020B0604020202020204" pitchFamily="34" charset="0"/>
                <a:ea typeface="Calibri" panose="020F0502020204030204" pitchFamily="34" charset="0"/>
              </a:rPr>
              <a:t>Investor-Owned Utility (“IOU”).</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dirty="0">
                <a:latin typeface="Arial" panose="020B0604020202020204" pitchFamily="34" charset="0"/>
                <a:ea typeface="Calibri" panose="020F0502020204030204" pitchFamily="34" charset="0"/>
              </a:rPr>
              <a:t> </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dirty="0">
                <a:latin typeface="Arial" panose="020B0604020202020204" pitchFamily="34" charset="0"/>
                <a:ea typeface="Calibri" panose="020F0502020204030204" pitchFamily="34" charset="0"/>
              </a:rPr>
              <a:t>a. An investor-held, for-profit “electric utility” as defined in PURA §31.002(6) that (a) operates within the ERCOT Region, (b) owns 345 KV interconnected transmission facilities in the ERCOT Region, (c) owns more than 500 pole miles of transmission facilities in the ERCOT Region, or (d) is an Affiliate of an entity described in (a), (b), or (c);</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dirty="0">
                <a:latin typeface="Arial" panose="020B0604020202020204" pitchFamily="34" charset="0"/>
                <a:ea typeface="Calibri" panose="020F0502020204030204" pitchFamily="34" charset="0"/>
              </a:rPr>
              <a:t> </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dirty="0">
                <a:latin typeface="Arial" panose="020B0604020202020204" pitchFamily="34" charset="0"/>
                <a:ea typeface="Calibri" panose="020F0502020204030204" pitchFamily="34" charset="0"/>
              </a:rPr>
              <a:t>b. A public holding company of any such electric utility</a:t>
            </a:r>
            <a:r>
              <a:rPr lang="en-US" sz="1400" u="sng" dirty="0">
                <a:solidFill>
                  <a:srgbClr val="FF0000"/>
                </a:solidFill>
                <a:latin typeface="Arial" panose="020B0604020202020204" pitchFamily="34" charset="0"/>
                <a:ea typeface="Calibri" panose="020F0502020204030204" pitchFamily="34" charset="0"/>
              </a:rPr>
              <a:t>; or</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dirty="0">
                <a:solidFill>
                  <a:srgbClr val="FF0000"/>
                </a:solidFill>
                <a:latin typeface="Arial" panose="020B0604020202020204" pitchFamily="34" charset="0"/>
                <a:ea typeface="Calibri" panose="020F0502020204030204" pitchFamily="34" charset="0"/>
              </a:rPr>
              <a:t> </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u="sng" dirty="0">
                <a:solidFill>
                  <a:srgbClr val="FF0000"/>
                </a:solidFill>
                <a:latin typeface="Arial" panose="020B0604020202020204" pitchFamily="34" charset="0"/>
                <a:ea typeface="Calibri" panose="020F0502020204030204" pitchFamily="34" charset="0"/>
              </a:rPr>
              <a:t>c. An Independent DC Tie Operator</a:t>
            </a:r>
            <a:r>
              <a:rPr lang="en-US" sz="1400" dirty="0">
                <a:latin typeface="Arial" panose="020B0604020202020204" pitchFamily="34" charset="0"/>
                <a:ea typeface="Calibri" panose="020F0502020204030204" pitchFamily="34" charset="0"/>
              </a:rPr>
              <a:t>.</a:t>
            </a:r>
            <a:endParaRPr lang="en-US" sz="1400" dirty="0">
              <a:latin typeface="Times New Roman" panose="02020603050405020304" pitchFamily="18" charset="0"/>
              <a:ea typeface="Calibri" panose="020F0502020204030204" pitchFamily="34" charset="0"/>
            </a:endParaRPr>
          </a:p>
          <a:p>
            <a:pPr marL="0" indent="0">
              <a:buNone/>
            </a:pPr>
            <a:endParaRPr lang="en-US" sz="1200" dirty="0" smtClean="0"/>
          </a:p>
          <a:p>
            <a:pPr marL="0" indent="0">
              <a:buNone/>
            </a:pPr>
            <a:r>
              <a:rPr lang="en-US" sz="1200" dirty="0" smtClean="0"/>
              <a:t>* It may be appropriate to add requirements for entities that are “preparing to own or operate” a DC Tie to qualify as an Independent DC Tie Operator.</a:t>
            </a:r>
            <a:endParaRPr lang="en-US" sz="1200"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24</a:t>
            </a:fld>
            <a:endParaRPr lang="en-US">
              <a:solidFill>
                <a:prstClr val="black">
                  <a:tint val="75000"/>
                </a:prstClr>
              </a:solidFill>
            </a:endParaRPr>
          </a:p>
        </p:txBody>
      </p:sp>
    </p:spTree>
    <p:extLst>
      <p:ext uri="{BB962C8B-B14F-4D97-AF65-F5344CB8AC3E}">
        <p14:creationId xmlns:p14="http://schemas.microsoft.com/office/powerpoint/2010/main" val="35469222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revisions for SCT in IPM Segment</a:t>
            </a:r>
            <a:endParaRPr lang="en-US" dirty="0"/>
          </a:p>
        </p:txBody>
      </p:sp>
      <p:sp>
        <p:nvSpPr>
          <p:cNvPr id="3" name="Content Placeholder 2"/>
          <p:cNvSpPr>
            <a:spLocks noGrp="1"/>
          </p:cNvSpPr>
          <p:nvPr>
            <p:ph idx="1"/>
          </p:nvPr>
        </p:nvSpPr>
        <p:spPr/>
        <p:txBody>
          <a:bodyPr/>
          <a:lstStyle/>
          <a:p>
            <a:pPr marL="114300" marR="457200" indent="0" algn="just">
              <a:spcBef>
                <a:spcPts val="0"/>
              </a:spcBef>
              <a:spcAft>
                <a:spcPts val="0"/>
              </a:spcAft>
              <a:buNone/>
            </a:pPr>
            <a:r>
              <a:rPr lang="en-US" sz="1400" dirty="0">
                <a:latin typeface="Arial" panose="020B0604020202020204" pitchFamily="34" charset="0"/>
                <a:ea typeface="Calibri" panose="020F0502020204030204" pitchFamily="34" charset="0"/>
              </a:rPr>
              <a:t>(1) Insert a new Section 11 in Article 2, to read as follows:</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dirty="0">
                <a:latin typeface="Arial" panose="020B0604020202020204" pitchFamily="34" charset="0"/>
                <a:ea typeface="Calibri" panose="020F0502020204030204" pitchFamily="34" charset="0"/>
              </a:rPr>
              <a:t> </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b="1" u="sng" dirty="0">
                <a:solidFill>
                  <a:srgbClr val="FF0000"/>
                </a:solidFill>
                <a:latin typeface="Arial" panose="020B0604020202020204" pitchFamily="34" charset="0"/>
                <a:ea typeface="Calibri" panose="020F0502020204030204" pitchFamily="34" charset="0"/>
              </a:rPr>
              <a:t>Independent DC Tie Operator.</a:t>
            </a:r>
            <a:r>
              <a:rPr lang="en-US" sz="1400" u="sng" dirty="0">
                <a:solidFill>
                  <a:srgbClr val="FF0000"/>
                </a:solidFill>
                <a:latin typeface="Arial" panose="020B0604020202020204" pitchFamily="34" charset="0"/>
                <a:ea typeface="Calibri" panose="020F0502020204030204" pitchFamily="34" charset="0"/>
              </a:rPr>
              <a:t> Any entity which is not a Transmission and Distribution (“T&amp;D”) Entity or Affiliate of a T&amp;D Entity and that (</a:t>
            </a:r>
            <a:r>
              <a:rPr lang="en-US" sz="1400" u="sng" dirty="0" err="1">
                <a:solidFill>
                  <a:srgbClr val="FF0000"/>
                </a:solidFill>
                <a:latin typeface="Arial" panose="020B0604020202020204" pitchFamily="34" charset="0"/>
                <a:ea typeface="Calibri" panose="020F0502020204030204" pitchFamily="34" charset="0"/>
              </a:rPr>
              <a:t>i</a:t>
            </a:r>
            <a:r>
              <a:rPr lang="en-US" sz="1400" u="sng" dirty="0">
                <a:solidFill>
                  <a:srgbClr val="FF0000"/>
                </a:solidFill>
                <a:latin typeface="Arial" panose="020B0604020202020204" pitchFamily="34" charset="0"/>
                <a:ea typeface="Calibri" panose="020F0502020204030204" pitchFamily="34" charset="0"/>
              </a:rPr>
              <a:t>) owns or operates a Direct Current Tie (“DC Tie”) interconnected to the ERCOT </a:t>
            </a:r>
            <a:r>
              <a:rPr lang="en-US" sz="1400" u="sng" dirty="0" smtClean="0">
                <a:solidFill>
                  <a:srgbClr val="FF0000"/>
                </a:solidFill>
                <a:latin typeface="Arial" panose="020B0604020202020204" pitchFamily="34" charset="0"/>
                <a:ea typeface="Calibri" panose="020F0502020204030204" pitchFamily="34" charset="0"/>
              </a:rPr>
              <a:t>System, </a:t>
            </a:r>
            <a:r>
              <a:rPr lang="en-US" sz="1400" u="sng" dirty="0">
                <a:solidFill>
                  <a:srgbClr val="FF0000"/>
                </a:solidFill>
                <a:latin typeface="Arial" panose="020B0604020202020204" pitchFamily="34" charset="0"/>
                <a:ea typeface="Calibri" panose="020F0502020204030204" pitchFamily="34" charset="0"/>
              </a:rPr>
              <a:t>or (ii) is </a:t>
            </a:r>
            <a:r>
              <a:rPr lang="en-US" sz="1400" u="sng" dirty="0" smtClean="0">
                <a:solidFill>
                  <a:srgbClr val="FF0000"/>
                </a:solidFill>
                <a:latin typeface="Arial" panose="020B0604020202020204" pitchFamily="34" charset="0"/>
                <a:ea typeface="Calibri" panose="020F0502020204030204" pitchFamily="34" charset="0"/>
              </a:rPr>
              <a:t>preparing* </a:t>
            </a:r>
            <a:r>
              <a:rPr lang="en-US" sz="1400" u="sng" dirty="0">
                <a:solidFill>
                  <a:srgbClr val="FF0000"/>
                </a:solidFill>
                <a:latin typeface="Arial" panose="020B0604020202020204" pitchFamily="34" charset="0"/>
                <a:ea typeface="Calibri" panose="020F0502020204030204" pitchFamily="34" charset="0"/>
              </a:rPr>
              <a:t>to own or operate a DC Tie to be interconnected to the ERCOT Transmission Grid. </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dirty="0">
                <a:latin typeface="Arial" panose="020B0604020202020204" pitchFamily="34" charset="0"/>
                <a:ea typeface="Calibri" panose="020F0502020204030204" pitchFamily="34" charset="0"/>
              </a:rPr>
              <a:t> </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dirty="0">
                <a:latin typeface="Arial" panose="020B0604020202020204" pitchFamily="34" charset="0"/>
                <a:ea typeface="Calibri" panose="020F0502020204030204" pitchFamily="34" charset="0"/>
              </a:rPr>
              <a:t>(2) Amend Article 2, Section 15 to read as follows:</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b="1" dirty="0">
                <a:latin typeface="Arial" panose="020B0604020202020204" pitchFamily="34" charset="0"/>
                <a:ea typeface="Calibri" panose="020F0502020204030204" pitchFamily="34" charset="0"/>
              </a:rPr>
              <a:t> </a:t>
            </a:r>
            <a:endParaRPr lang="en-US" sz="1400" dirty="0">
              <a:latin typeface="Times New Roman" panose="02020603050405020304" pitchFamily="18" charset="0"/>
              <a:ea typeface="Calibri" panose="020F0502020204030204" pitchFamily="34" charset="0"/>
            </a:endParaRPr>
          </a:p>
          <a:p>
            <a:pPr marL="114300" marR="457200" indent="0" algn="just">
              <a:spcBef>
                <a:spcPts val="0"/>
              </a:spcBef>
              <a:spcAft>
                <a:spcPts val="0"/>
              </a:spcAft>
              <a:buNone/>
            </a:pPr>
            <a:r>
              <a:rPr lang="en-US" sz="1400" b="1" dirty="0">
                <a:latin typeface="Arial" panose="020B0604020202020204" pitchFamily="34" charset="0"/>
                <a:ea typeface="Calibri" panose="020F0502020204030204" pitchFamily="34" charset="0"/>
              </a:rPr>
              <a:t>Independent Power Marketer.</a:t>
            </a:r>
            <a:r>
              <a:rPr lang="en-US" sz="1400" dirty="0">
                <a:latin typeface="Arial" panose="020B0604020202020204" pitchFamily="34" charset="0"/>
                <a:ea typeface="Calibri" panose="020F0502020204030204" pitchFamily="34" charset="0"/>
              </a:rPr>
              <a:t> Any entity that is not a T&amp;D Entity or Affiliate of a T&amp;D Entity and is registered at the PUCT as a Power Marketer to serve in the ERCOT Region.</a:t>
            </a:r>
            <a:r>
              <a:rPr lang="en-US" sz="1400" u="sng" dirty="0">
                <a:solidFill>
                  <a:srgbClr val="FF0000"/>
                </a:solidFill>
                <a:latin typeface="Arial" panose="020B0604020202020204" pitchFamily="34" charset="0"/>
                <a:ea typeface="Calibri" panose="020F0502020204030204" pitchFamily="34" charset="0"/>
              </a:rPr>
              <a:t> For the purposes of Segment classification, </a:t>
            </a:r>
            <a:r>
              <a:rPr lang="en-US" sz="1400" u="sng" dirty="0" smtClean="0">
                <a:solidFill>
                  <a:srgbClr val="FF0000"/>
                </a:solidFill>
                <a:latin typeface="Arial" panose="020B0604020202020204" pitchFamily="34" charset="0"/>
                <a:ea typeface="Calibri" panose="020F0502020204030204" pitchFamily="34" charset="0"/>
              </a:rPr>
              <a:t>an Independent </a:t>
            </a:r>
            <a:r>
              <a:rPr lang="en-US" sz="1400" u="sng" dirty="0">
                <a:solidFill>
                  <a:srgbClr val="FF0000"/>
                </a:solidFill>
                <a:latin typeface="Arial" panose="020B0604020202020204" pitchFamily="34" charset="0"/>
                <a:ea typeface="Calibri" panose="020F0502020204030204" pitchFamily="34" charset="0"/>
              </a:rPr>
              <a:t>DC Tie Operator, if such Member does not fit in any other classification, shall participate as an Independent Power Marketer</a:t>
            </a:r>
            <a:r>
              <a:rPr lang="en-US" sz="1400" u="sng" dirty="0" smtClean="0">
                <a:solidFill>
                  <a:srgbClr val="FF0000"/>
                </a:solidFill>
                <a:latin typeface="Arial" panose="020B0604020202020204" pitchFamily="34" charset="0"/>
                <a:ea typeface="Calibri" panose="020F0502020204030204" pitchFamily="34" charset="0"/>
              </a:rPr>
              <a:t>.</a:t>
            </a:r>
          </a:p>
          <a:p>
            <a:pPr marL="114300" marR="457200" indent="0" algn="just">
              <a:spcBef>
                <a:spcPts val="0"/>
              </a:spcBef>
              <a:spcAft>
                <a:spcPts val="0"/>
              </a:spcAft>
              <a:buNone/>
            </a:pPr>
            <a:endParaRPr lang="en-US" sz="1400" u="sng" dirty="0">
              <a:solidFill>
                <a:srgbClr val="FF0000"/>
              </a:solidFill>
              <a:latin typeface="Arial" panose="020B0604020202020204" pitchFamily="34" charset="0"/>
            </a:endParaRPr>
          </a:p>
          <a:p>
            <a:pPr marL="0" indent="0">
              <a:buNone/>
            </a:pPr>
            <a:r>
              <a:rPr lang="en-US" sz="1200" dirty="0"/>
              <a:t>* It may be appropriate to add requirements for entities that are “preparing to own or operate” a DC Tie to qualify as an Independent DC Tie Operator</a:t>
            </a:r>
            <a:r>
              <a:rPr lang="en-US" sz="1200" dirty="0" smtClean="0"/>
              <a:t>.</a:t>
            </a:r>
            <a:endParaRPr lang="en-US" sz="1200" dirty="0"/>
          </a:p>
        </p:txBody>
      </p:sp>
      <p:sp>
        <p:nvSpPr>
          <p:cNvPr id="4" name="Slide Number Placeholder 3"/>
          <p:cNvSpPr>
            <a:spLocks noGrp="1"/>
          </p:cNvSpPr>
          <p:nvPr>
            <p:ph type="sldNum" sz="quarter" idx="4"/>
          </p:nvPr>
        </p:nvSpPr>
        <p:spPr/>
        <p:txBody>
          <a:bodyPr/>
          <a:lstStyle/>
          <a:p>
            <a:fld id="{1D93BD3E-1E9A-4970-A6F7-E7AC52762E0C}" type="slidenum">
              <a:rPr lang="en-US" smtClean="0">
                <a:solidFill>
                  <a:prstClr val="black">
                    <a:tint val="75000"/>
                  </a:prstClr>
                </a:solidFill>
              </a:rPr>
              <a:pPr/>
              <a:t>25</a:t>
            </a:fld>
            <a:endParaRPr lang="en-US">
              <a:solidFill>
                <a:prstClr val="black">
                  <a:tint val="75000"/>
                </a:prstClr>
              </a:solidFill>
            </a:endParaRPr>
          </a:p>
        </p:txBody>
      </p:sp>
    </p:spTree>
    <p:extLst>
      <p:ext uri="{BB962C8B-B14F-4D97-AF65-F5344CB8AC3E}">
        <p14:creationId xmlns:p14="http://schemas.microsoft.com/office/powerpoint/2010/main" val="6542767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823118"/>
          </a:xfrm>
        </p:spPr>
        <p:txBody>
          <a:bodyPr/>
          <a:lstStyle/>
          <a:p>
            <a:r>
              <a:rPr lang="en-US" dirty="0" smtClean="0"/>
              <a:t>Expected Schedule</a:t>
            </a:r>
            <a:endParaRPr lang="en-US" dirty="0"/>
          </a:p>
        </p:txBody>
      </p:sp>
      <p:sp>
        <p:nvSpPr>
          <p:cNvPr id="3" name="Content Placeholder 2"/>
          <p:cNvSpPr>
            <a:spLocks noGrp="1"/>
          </p:cNvSpPr>
          <p:nvPr>
            <p:ph idx="1"/>
          </p:nvPr>
        </p:nvSpPr>
        <p:spPr>
          <a:xfrm>
            <a:off x="304800" y="1175467"/>
            <a:ext cx="8534400" cy="4758524"/>
          </a:xfrm>
        </p:spPr>
        <p:txBody>
          <a:bodyPr/>
          <a:lstStyle/>
          <a:p>
            <a:pPr marL="0" indent="0">
              <a:buNone/>
            </a:pPr>
            <a:endParaRPr lang="en-US" sz="2000" dirty="0" smtClean="0"/>
          </a:p>
          <a:p>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370393794"/>
              </p:ext>
            </p:extLst>
          </p:nvPr>
        </p:nvGraphicFramePr>
        <p:xfrm>
          <a:off x="391392" y="914399"/>
          <a:ext cx="8458199" cy="4602480"/>
        </p:xfrm>
        <a:graphic>
          <a:graphicData uri="http://schemas.openxmlformats.org/drawingml/2006/table">
            <a:tbl>
              <a:tblPr firstRow="1" bandRow="1">
                <a:tableStyleId>{5C22544A-7EE6-4342-B048-85BDC9FD1C3A}</a:tableStyleId>
              </a:tblPr>
              <a:tblGrid>
                <a:gridCol w="1437408"/>
                <a:gridCol w="1828800"/>
                <a:gridCol w="5191991"/>
              </a:tblGrid>
              <a:tr h="143505">
                <a:tc>
                  <a:txBody>
                    <a:bodyPr/>
                    <a:lstStyle/>
                    <a:p>
                      <a:pPr algn="ctr"/>
                      <a:r>
                        <a:rPr lang="en-US" sz="2000" dirty="0" smtClean="0"/>
                        <a:t>Date</a:t>
                      </a:r>
                      <a:endParaRPr lang="en-US" sz="2000" dirty="0"/>
                    </a:p>
                  </a:txBody>
                  <a:tcPr/>
                </a:tc>
                <a:tc>
                  <a:txBody>
                    <a:bodyPr/>
                    <a:lstStyle/>
                    <a:p>
                      <a:pPr algn="ctr"/>
                      <a:r>
                        <a:rPr lang="en-US" sz="2000" dirty="0" smtClean="0"/>
                        <a:t>Meeting</a:t>
                      </a:r>
                      <a:endParaRPr lang="en-US" sz="2000" dirty="0"/>
                    </a:p>
                  </a:txBody>
                  <a:tcPr/>
                </a:tc>
                <a:tc>
                  <a:txBody>
                    <a:bodyPr/>
                    <a:lstStyle/>
                    <a:p>
                      <a:pPr algn="ctr"/>
                      <a:r>
                        <a:rPr lang="en-US" sz="2000" dirty="0" smtClean="0"/>
                        <a:t>Purpose</a:t>
                      </a:r>
                      <a:endParaRPr lang="en-US" sz="2000" dirty="0"/>
                    </a:p>
                  </a:txBody>
                  <a:tcPr/>
                </a:tc>
              </a:tr>
              <a:tr h="777241">
                <a:tc>
                  <a:txBody>
                    <a:bodyPr/>
                    <a:lstStyle/>
                    <a:p>
                      <a:r>
                        <a:rPr lang="en-US" sz="1800" dirty="0" smtClean="0"/>
                        <a:t>03.22.2018</a:t>
                      </a:r>
                      <a:endParaRPr lang="en-US" sz="1800" dirty="0"/>
                    </a:p>
                  </a:txBody>
                  <a:tcPr/>
                </a:tc>
                <a:tc>
                  <a:txBody>
                    <a:bodyPr/>
                    <a:lstStyle/>
                    <a:p>
                      <a:pPr algn="ctr"/>
                      <a:r>
                        <a:rPr lang="en-US" sz="1800" dirty="0" smtClean="0"/>
                        <a:t>TAC</a:t>
                      </a:r>
                      <a:endParaRPr lang="en-US" sz="1800" dirty="0"/>
                    </a:p>
                  </a:txBody>
                  <a:tcPr/>
                </a:tc>
                <a:tc>
                  <a:txBody>
                    <a:bodyPr/>
                    <a:lstStyle/>
                    <a:p>
                      <a:r>
                        <a:rPr lang="en-US" sz="1800" dirty="0" smtClean="0"/>
                        <a:t>Discuss</a:t>
                      </a:r>
                      <a:r>
                        <a:rPr lang="en-US" sz="1800" baseline="0" dirty="0" smtClean="0"/>
                        <a:t> Articles of Incorporation (Articles) and Bylaws amendments proposed by ERCOT Legal and stakeholders; TAC can vote to endorse amendments if desired, but not required</a:t>
                      </a:r>
                      <a:endParaRPr lang="en-US" sz="1800" dirty="0"/>
                    </a:p>
                  </a:txBody>
                  <a:tcPr/>
                </a:tc>
              </a:tr>
              <a:tr h="412128">
                <a:tc>
                  <a:txBody>
                    <a:bodyPr/>
                    <a:lstStyle/>
                    <a:p>
                      <a:r>
                        <a:rPr lang="en-US" sz="1800" dirty="0" smtClean="0"/>
                        <a:t>04.09-10.2018</a:t>
                      </a:r>
                      <a:endParaRPr lang="en-US" sz="1800" dirty="0"/>
                    </a:p>
                  </a:txBody>
                  <a:tcPr/>
                </a:tc>
                <a:tc>
                  <a:txBody>
                    <a:bodyPr/>
                    <a:lstStyle/>
                    <a:p>
                      <a:pPr algn="ctr"/>
                      <a:r>
                        <a:rPr lang="en-US" sz="1800" dirty="0" smtClean="0"/>
                        <a:t>HR&amp;G Committee/</a:t>
                      </a:r>
                      <a:br>
                        <a:rPr lang="en-US" sz="1800" dirty="0" smtClean="0"/>
                      </a:br>
                      <a:r>
                        <a:rPr lang="en-US" sz="1800" dirty="0" smtClean="0"/>
                        <a:t>Board of Directors</a:t>
                      </a:r>
                      <a:endParaRPr lang="en-US" sz="1800" dirty="0"/>
                    </a:p>
                  </a:txBody>
                  <a:tcPr/>
                </a:tc>
                <a:tc>
                  <a:txBody>
                    <a:bodyPr/>
                    <a:lstStyle/>
                    <a:p>
                      <a:r>
                        <a:rPr lang="en-US" sz="1800" dirty="0" smtClean="0"/>
                        <a:t>Request recommendation by HR&amp;G</a:t>
                      </a:r>
                      <a:r>
                        <a:rPr lang="en-US" sz="1800" baseline="0" dirty="0" smtClean="0"/>
                        <a:t> Committee and Board approval for amendments to Articles and Bylaws and for Board approval to call Special Meeting of Corporate Members</a:t>
                      </a:r>
                      <a:endParaRPr lang="en-US" sz="1800" dirty="0"/>
                    </a:p>
                  </a:txBody>
                  <a:tcPr/>
                </a:tc>
              </a:tr>
              <a:tr h="412128">
                <a:tc>
                  <a:txBody>
                    <a:bodyPr/>
                    <a:lstStyle/>
                    <a:p>
                      <a:r>
                        <a:rPr lang="en-US" sz="1800" dirty="0" smtClean="0"/>
                        <a:t>05.2018</a:t>
                      </a:r>
                      <a:endParaRPr lang="en-US" sz="1800" dirty="0"/>
                    </a:p>
                  </a:txBody>
                  <a:tcPr/>
                </a:tc>
                <a:tc>
                  <a:txBody>
                    <a:bodyPr/>
                    <a:lstStyle/>
                    <a:p>
                      <a:pPr algn="ctr"/>
                      <a:r>
                        <a:rPr lang="en-US" sz="1800" dirty="0" smtClean="0"/>
                        <a:t>Special Meeting of Corporate Members</a:t>
                      </a:r>
                      <a:endParaRPr lang="en-US" sz="1800" dirty="0"/>
                    </a:p>
                  </a:txBody>
                  <a:tcPr/>
                </a:tc>
                <a:tc>
                  <a:txBody>
                    <a:bodyPr/>
                    <a:lstStyle/>
                    <a:p>
                      <a:r>
                        <a:rPr lang="en-US" sz="1800" dirty="0" smtClean="0"/>
                        <a:t>Request</a:t>
                      </a:r>
                      <a:r>
                        <a:rPr lang="en-US" sz="1800" baseline="0" dirty="0" smtClean="0"/>
                        <a:t> approval by Corporate Members subject to PUCT approval</a:t>
                      </a:r>
                      <a:endParaRPr lang="en-US" sz="1800" dirty="0"/>
                    </a:p>
                  </a:txBody>
                  <a:tcPr/>
                </a:tc>
              </a:tr>
              <a:tr h="412128">
                <a:tc>
                  <a:txBody>
                    <a:bodyPr/>
                    <a:lstStyle/>
                    <a:p>
                      <a:r>
                        <a:rPr lang="en-US" sz="1800" dirty="0" smtClean="0"/>
                        <a:t>06.2018</a:t>
                      </a:r>
                      <a:endParaRPr lang="en-US" sz="1800" dirty="0"/>
                    </a:p>
                  </a:txBody>
                  <a:tcPr/>
                </a:tc>
                <a:tc>
                  <a:txBody>
                    <a:bodyPr/>
                    <a:lstStyle/>
                    <a:p>
                      <a:pPr algn="ctr"/>
                      <a:r>
                        <a:rPr lang="en-US" sz="1800" dirty="0" smtClean="0"/>
                        <a:t>--</a:t>
                      </a:r>
                      <a:endParaRPr lang="en-US" sz="1800" dirty="0"/>
                    </a:p>
                  </a:txBody>
                  <a:tcPr/>
                </a:tc>
                <a:tc>
                  <a:txBody>
                    <a:bodyPr/>
                    <a:lstStyle/>
                    <a:p>
                      <a:r>
                        <a:rPr lang="en-US" sz="1800" dirty="0" smtClean="0"/>
                        <a:t>ERCOT Legal will file petition for approval of amendments with the PUCT. Absent PUCT</a:t>
                      </a:r>
                      <a:r>
                        <a:rPr lang="en-US" sz="1800" baseline="0" dirty="0" smtClean="0"/>
                        <a:t> approval, amendments cannot be effective</a:t>
                      </a:r>
                      <a:endParaRPr lang="en-US" sz="1800" dirty="0"/>
                    </a:p>
                  </a:txBody>
                  <a:tcPr/>
                </a:tc>
              </a:tr>
            </a:tbl>
          </a:graphicData>
        </a:graphic>
      </p:graphicFrame>
    </p:spTree>
    <p:extLst>
      <p:ext uri="{BB962C8B-B14F-4D97-AF65-F5344CB8AC3E}">
        <p14:creationId xmlns:p14="http://schemas.microsoft.com/office/powerpoint/2010/main" val="27439709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April 2018 HR&amp;G Committee and Board Meetings</a:t>
            </a:r>
            <a:endParaRPr lang="en-US" dirty="0"/>
          </a:p>
        </p:txBody>
      </p:sp>
      <p:sp>
        <p:nvSpPr>
          <p:cNvPr id="3" name="Content Placeholder 2"/>
          <p:cNvSpPr>
            <a:spLocks noGrp="1"/>
          </p:cNvSpPr>
          <p:nvPr>
            <p:ph idx="1"/>
          </p:nvPr>
        </p:nvSpPr>
        <p:spPr/>
        <p:txBody>
          <a:bodyPr/>
          <a:lstStyle/>
          <a:p>
            <a:pPr marL="0" indent="0">
              <a:buNone/>
            </a:pPr>
            <a:endParaRPr lang="en-US" sz="1100" dirty="0" smtClean="0"/>
          </a:p>
          <a:p>
            <a:r>
              <a:rPr lang="en-US" dirty="0" smtClean="0"/>
              <a:t>ERCOT Legal will request the HR&amp;G Committee recommend and the Board approve amendments to the Articles and Bylaws at the April 9-10, 2018 meetings</a:t>
            </a:r>
          </a:p>
          <a:p>
            <a:endParaRPr lang="en-US" sz="1100" dirty="0" smtClean="0"/>
          </a:p>
          <a:p>
            <a:r>
              <a:rPr lang="en-US" dirty="0" smtClean="0"/>
              <a:t>ERCOT Legal will also request that the Board call a Special Meeting of Corporate Members for approval of the amendments subject to PUCT approval</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a:p>
        </p:txBody>
      </p:sp>
    </p:spTree>
    <p:extLst>
      <p:ext uri="{BB962C8B-B14F-4D97-AF65-F5344CB8AC3E}">
        <p14:creationId xmlns:p14="http://schemas.microsoft.com/office/powerpoint/2010/main" val="19373894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Meeting of Corporate Members</a:t>
            </a:r>
            <a:endParaRPr lang="en-US" dirty="0"/>
          </a:p>
        </p:txBody>
      </p:sp>
      <p:sp>
        <p:nvSpPr>
          <p:cNvPr id="3" name="Content Placeholder 2"/>
          <p:cNvSpPr>
            <a:spLocks noGrp="1"/>
          </p:cNvSpPr>
          <p:nvPr>
            <p:ph idx="1"/>
          </p:nvPr>
        </p:nvSpPr>
        <p:spPr/>
        <p:txBody>
          <a:bodyPr/>
          <a:lstStyle/>
          <a:p>
            <a:r>
              <a:rPr lang="en-US" dirty="0" smtClean="0"/>
              <a:t>Bylaws allow vote by ballot with a Special Meeting of Corporate Members</a:t>
            </a:r>
          </a:p>
          <a:p>
            <a:endParaRPr lang="en-US" dirty="0"/>
          </a:p>
          <a:p>
            <a:r>
              <a:rPr lang="en-US" dirty="0" smtClean="0"/>
              <a:t>If any failure to reach a quorum by ballot, then in-person meeting of Corporate Members will be required</a:t>
            </a:r>
          </a:p>
          <a:p>
            <a:pPr lvl="1"/>
            <a:endParaRPr lang="en-US" dirty="0" smtClean="0"/>
          </a:p>
          <a:p>
            <a:endParaRPr lang="en-US"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a:p>
        </p:txBody>
      </p:sp>
    </p:spTree>
    <p:extLst>
      <p:ext uri="{BB962C8B-B14F-4D97-AF65-F5344CB8AC3E}">
        <p14:creationId xmlns:p14="http://schemas.microsoft.com/office/powerpoint/2010/main" val="9304563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Ballot Votes</a:t>
            </a:r>
            <a:endParaRPr lang="en-US" dirty="0"/>
          </a:p>
        </p:txBody>
      </p:sp>
      <p:sp>
        <p:nvSpPr>
          <p:cNvPr id="3" name="Content Placeholder 2"/>
          <p:cNvSpPr>
            <a:spLocks noGrp="1"/>
          </p:cNvSpPr>
          <p:nvPr>
            <p:ph idx="1"/>
          </p:nvPr>
        </p:nvSpPr>
        <p:spPr>
          <a:xfrm>
            <a:off x="342900" y="914400"/>
            <a:ext cx="8534400" cy="4853233"/>
          </a:xfrm>
        </p:spPr>
        <p:txBody>
          <a:bodyPr/>
          <a:lstStyle/>
          <a:p>
            <a:pPr marL="0" indent="0">
              <a:buNone/>
            </a:pPr>
            <a:endParaRPr lang="en-US" sz="2800" dirty="0" smtClean="0"/>
          </a:p>
          <a:p>
            <a:pPr marL="0" indent="0">
              <a:buNone/>
            </a:pPr>
            <a:r>
              <a:rPr lang="en-US" sz="2800" dirty="0" smtClean="0"/>
              <a:t>Votes </a:t>
            </a:r>
            <a:r>
              <a:rPr lang="en-US" sz="2800" dirty="0"/>
              <a:t>on ballot expected to be drafted for approval of proposed amendments as follows</a:t>
            </a:r>
            <a:r>
              <a:rPr lang="en-US" sz="2800" dirty="0" smtClean="0"/>
              <a:t>:</a:t>
            </a:r>
          </a:p>
          <a:p>
            <a:pPr marL="0" indent="0">
              <a:buNone/>
            </a:pPr>
            <a:endParaRPr lang="en-US" sz="2800" dirty="0"/>
          </a:p>
          <a:p>
            <a:pPr lvl="1"/>
            <a:r>
              <a:rPr lang="en-US" dirty="0"/>
              <a:t>Vote 1: Articles of Incorporation </a:t>
            </a:r>
          </a:p>
          <a:p>
            <a:pPr lvl="1"/>
            <a:r>
              <a:rPr lang="en-US" dirty="0" smtClean="0"/>
              <a:t>Vote </a:t>
            </a:r>
            <a:r>
              <a:rPr lang="en-US" dirty="0"/>
              <a:t>2: </a:t>
            </a:r>
            <a:r>
              <a:rPr lang="en-US" dirty="0" smtClean="0"/>
              <a:t>Bylaws: Affiliate definition</a:t>
            </a:r>
          </a:p>
          <a:p>
            <a:pPr lvl="1"/>
            <a:r>
              <a:rPr lang="en-US" dirty="0" smtClean="0"/>
              <a:t>Vote </a:t>
            </a:r>
            <a:r>
              <a:rPr lang="en-US" dirty="0"/>
              <a:t>3: </a:t>
            </a:r>
            <a:r>
              <a:rPr lang="en-US" dirty="0" smtClean="0"/>
              <a:t>Bylaws: Membership </a:t>
            </a:r>
            <a:r>
              <a:rPr lang="en-US" dirty="0"/>
              <a:t>Segment </a:t>
            </a:r>
            <a:r>
              <a:rPr lang="en-US" dirty="0" smtClean="0"/>
              <a:t>definition</a:t>
            </a:r>
          </a:p>
          <a:p>
            <a:pPr lvl="1"/>
            <a:r>
              <a:rPr lang="en-US" dirty="0" smtClean="0"/>
              <a:t>Vote 4: Bylaws: All other amendments</a:t>
            </a:r>
          </a:p>
          <a:p>
            <a:pPr lvl="2"/>
            <a:endParaRPr lang="en-US" sz="2800" dirty="0" smtClean="0"/>
          </a:p>
          <a:p>
            <a:pPr lvl="2"/>
            <a:endParaRPr lang="en-US" sz="2000" dirty="0"/>
          </a:p>
          <a:p>
            <a:pPr lvl="1"/>
            <a:endParaRPr lang="en-US" dirty="0" smtClean="0"/>
          </a:p>
          <a:p>
            <a:endParaRPr lang="en-US"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a:p>
        </p:txBody>
      </p:sp>
    </p:spTree>
    <p:extLst>
      <p:ext uri="{BB962C8B-B14F-4D97-AF65-F5344CB8AC3E}">
        <p14:creationId xmlns:p14="http://schemas.microsoft.com/office/powerpoint/2010/main" val="1848582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endParaRPr lang="en-US" dirty="0" smtClean="0"/>
          </a:p>
          <a:p>
            <a:pPr algn="ctr"/>
            <a:endParaRPr lang="en-US" dirty="0"/>
          </a:p>
          <a:p>
            <a:pPr marL="0" indent="0" algn="ctr">
              <a:buNone/>
            </a:pPr>
            <a:r>
              <a:rPr lang="en-US" b="1" dirty="0" smtClean="0"/>
              <a:t>Proposed Amendments to</a:t>
            </a:r>
          </a:p>
          <a:p>
            <a:pPr marL="0" indent="0" algn="ctr">
              <a:buNone/>
            </a:pPr>
            <a:r>
              <a:rPr lang="en-US" b="1" dirty="0" smtClean="0"/>
              <a:t>ERCOT Articles of Incorporation</a:t>
            </a:r>
            <a:endParaRPr lang="en-US" b="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40175625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Ballot </a:t>
            </a:r>
            <a:r>
              <a:rPr lang="en-US" dirty="0" smtClean="0"/>
              <a:t>Votes – </a:t>
            </a:r>
            <a:r>
              <a:rPr lang="en-US" sz="1800" i="1" dirty="0" smtClean="0"/>
              <a:t>cont’d</a:t>
            </a:r>
            <a:endParaRPr lang="en-US" sz="1800" i="1" dirty="0"/>
          </a:p>
        </p:txBody>
      </p:sp>
      <p:sp>
        <p:nvSpPr>
          <p:cNvPr id="3" name="Content Placeholder 2"/>
          <p:cNvSpPr>
            <a:spLocks noGrp="1"/>
          </p:cNvSpPr>
          <p:nvPr>
            <p:ph idx="1"/>
          </p:nvPr>
        </p:nvSpPr>
        <p:spPr/>
        <p:txBody>
          <a:bodyPr/>
          <a:lstStyle/>
          <a:p>
            <a:pPr marL="0" indent="0">
              <a:buNone/>
            </a:pPr>
            <a:r>
              <a:rPr lang="en-US" b="1" dirty="0" smtClean="0"/>
              <a:t>Vote 1 – Articles of Incorporation</a:t>
            </a:r>
          </a:p>
          <a:p>
            <a:pPr marL="0" indent="0">
              <a:buNone/>
            </a:pPr>
            <a:endParaRPr lang="en-US" sz="1100" dirty="0"/>
          </a:p>
          <a:p>
            <a:r>
              <a:rPr lang="en-US" dirty="0" smtClean="0"/>
              <a:t>Approval of the amendments to the Articles of Incorporation, subject to Public Utility Commission of Texas (PUCT) approval (with amendments reflected in an attachment)</a:t>
            </a:r>
          </a:p>
          <a:p>
            <a:endParaRPr lang="en-US" sz="1100" dirty="0" smtClean="0"/>
          </a:p>
          <a:p>
            <a:r>
              <a:rPr lang="en-US" dirty="0" smtClean="0"/>
              <a:t>One vote to be cast</a:t>
            </a:r>
          </a:p>
          <a:p>
            <a:pPr lvl="1"/>
            <a:r>
              <a:rPr lang="en-US" dirty="0" smtClean="0"/>
              <a:t>For; or</a:t>
            </a:r>
          </a:p>
          <a:p>
            <a:pPr lvl="1"/>
            <a:r>
              <a:rPr lang="en-US" dirty="0" smtClean="0"/>
              <a:t>Against</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a:p>
        </p:txBody>
      </p:sp>
    </p:spTree>
    <p:extLst>
      <p:ext uri="{BB962C8B-B14F-4D97-AF65-F5344CB8AC3E}">
        <p14:creationId xmlns:p14="http://schemas.microsoft.com/office/powerpoint/2010/main" val="1283750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Ballot </a:t>
            </a:r>
            <a:r>
              <a:rPr lang="en-US" dirty="0" smtClean="0"/>
              <a:t>Votes – </a:t>
            </a:r>
            <a:r>
              <a:rPr lang="en-US" sz="1800" i="1" dirty="0" smtClean="0"/>
              <a:t>cont’d</a:t>
            </a:r>
            <a:endParaRPr lang="en-US" sz="1800" i="1" dirty="0"/>
          </a:p>
        </p:txBody>
      </p:sp>
      <p:sp>
        <p:nvSpPr>
          <p:cNvPr id="3" name="Content Placeholder 2"/>
          <p:cNvSpPr>
            <a:spLocks noGrp="1"/>
          </p:cNvSpPr>
          <p:nvPr>
            <p:ph idx="1"/>
          </p:nvPr>
        </p:nvSpPr>
        <p:spPr/>
        <p:txBody>
          <a:bodyPr/>
          <a:lstStyle/>
          <a:p>
            <a:pPr marL="0" indent="0">
              <a:buNone/>
            </a:pPr>
            <a:r>
              <a:rPr lang="en-US" b="1" dirty="0" smtClean="0"/>
              <a:t>Vote 2 – Bylaws: Affiliate definition</a:t>
            </a:r>
          </a:p>
          <a:p>
            <a:pPr marL="0" indent="0">
              <a:buNone/>
            </a:pPr>
            <a:endParaRPr lang="en-US" sz="1100" dirty="0"/>
          </a:p>
          <a:p>
            <a:r>
              <a:rPr lang="en-US" dirty="0" smtClean="0"/>
              <a:t>Approval of the amendments to the Affiliate definition in the Bylaws, subject to Public Utility Commission of Texas (PUCT) approval (with amendments reflected in an attachment)</a:t>
            </a:r>
          </a:p>
          <a:p>
            <a:r>
              <a:rPr lang="en-US" dirty="0"/>
              <a:t>One vote to be </a:t>
            </a:r>
            <a:r>
              <a:rPr lang="en-US" dirty="0" smtClean="0"/>
              <a:t>cast</a:t>
            </a:r>
          </a:p>
          <a:p>
            <a:pPr lvl="1"/>
            <a:r>
              <a:rPr lang="en-US" dirty="0" smtClean="0"/>
              <a:t>For; or</a:t>
            </a:r>
          </a:p>
          <a:p>
            <a:pPr lvl="1"/>
            <a:r>
              <a:rPr lang="en-US" dirty="0" smtClean="0"/>
              <a:t>Against</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31</a:t>
            </a:fld>
            <a:endParaRPr lang="en-US"/>
          </a:p>
        </p:txBody>
      </p:sp>
    </p:spTree>
    <p:extLst>
      <p:ext uri="{BB962C8B-B14F-4D97-AF65-F5344CB8AC3E}">
        <p14:creationId xmlns:p14="http://schemas.microsoft.com/office/powerpoint/2010/main" val="24026374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Ballot </a:t>
            </a:r>
            <a:r>
              <a:rPr lang="en-US" dirty="0" smtClean="0"/>
              <a:t>Votes – </a:t>
            </a:r>
            <a:r>
              <a:rPr lang="en-US" sz="1800" i="1" dirty="0" smtClean="0"/>
              <a:t>cont’d</a:t>
            </a:r>
            <a:endParaRPr lang="en-US" sz="1800" i="1" dirty="0"/>
          </a:p>
        </p:txBody>
      </p:sp>
      <p:sp>
        <p:nvSpPr>
          <p:cNvPr id="3" name="Content Placeholder 2"/>
          <p:cNvSpPr>
            <a:spLocks noGrp="1"/>
          </p:cNvSpPr>
          <p:nvPr>
            <p:ph idx="1"/>
          </p:nvPr>
        </p:nvSpPr>
        <p:spPr>
          <a:xfrm>
            <a:off x="304800" y="914400"/>
            <a:ext cx="8534400" cy="4853233"/>
          </a:xfrm>
        </p:spPr>
        <p:txBody>
          <a:bodyPr/>
          <a:lstStyle/>
          <a:p>
            <a:pPr marL="0" indent="0">
              <a:buNone/>
            </a:pPr>
            <a:r>
              <a:rPr lang="en-US" sz="2800" b="1" dirty="0" smtClean="0"/>
              <a:t>Vote 3 – Bylaws: Membership Segment definition</a:t>
            </a:r>
          </a:p>
          <a:p>
            <a:pPr marL="0" indent="0">
              <a:buNone/>
            </a:pPr>
            <a:endParaRPr lang="en-US" sz="1100" dirty="0"/>
          </a:p>
          <a:p>
            <a:r>
              <a:rPr lang="en-US" sz="2400" dirty="0" smtClean="0"/>
              <a:t>Approval of the amendments to Membership Segment definition in the Bylaws, subject to Public Utility Commission of Texas (PUCT) approval (with amendments reflected in an attachment)</a:t>
            </a:r>
          </a:p>
          <a:p>
            <a:r>
              <a:rPr lang="en-US" sz="2400" dirty="0"/>
              <a:t>One vote to be </a:t>
            </a:r>
            <a:r>
              <a:rPr lang="en-US" sz="2400" dirty="0" smtClean="0"/>
              <a:t>cast </a:t>
            </a:r>
          </a:p>
          <a:p>
            <a:pPr lvl="1"/>
            <a:r>
              <a:rPr lang="en-US" sz="2400" dirty="0" smtClean="0"/>
              <a:t>For amendments to the Independent Power Marketer Membership Segment definition; </a:t>
            </a:r>
          </a:p>
          <a:p>
            <a:pPr lvl="1"/>
            <a:r>
              <a:rPr lang="en-US" sz="2400" dirty="0" smtClean="0"/>
              <a:t>For amendments to the Investor-Owned Utility Membership Segment definition; or</a:t>
            </a:r>
          </a:p>
          <a:p>
            <a:pPr lvl="1"/>
            <a:r>
              <a:rPr lang="en-US" sz="2400" dirty="0" smtClean="0"/>
              <a:t>Against amendments to either Membership Segment definition</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32</a:t>
            </a:fld>
            <a:endParaRPr lang="en-US"/>
          </a:p>
        </p:txBody>
      </p:sp>
    </p:spTree>
    <p:extLst>
      <p:ext uri="{BB962C8B-B14F-4D97-AF65-F5344CB8AC3E}">
        <p14:creationId xmlns:p14="http://schemas.microsoft.com/office/powerpoint/2010/main" val="5617190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Ballot </a:t>
            </a:r>
            <a:r>
              <a:rPr lang="en-US" dirty="0" smtClean="0"/>
              <a:t>Votes – </a:t>
            </a:r>
            <a:r>
              <a:rPr lang="en-US" sz="1800" i="1" dirty="0" smtClean="0"/>
              <a:t>cont’d</a:t>
            </a:r>
            <a:endParaRPr lang="en-US" sz="1800" i="1" dirty="0"/>
          </a:p>
        </p:txBody>
      </p:sp>
      <p:sp>
        <p:nvSpPr>
          <p:cNvPr id="3" name="Content Placeholder 2"/>
          <p:cNvSpPr>
            <a:spLocks noGrp="1"/>
          </p:cNvSpPr>
          <p:nvPr>
            <p:ph idx="1"/>
          </p:nvPr>
        </p:nvSpPr>
        <p:spPr>
          <a:xfrm>
            <a:off x="304800" y="914400"/>
            <a:ext cx="8534400" cy="5181600"/>
          </a:xfrm>
        </p:spPr>
        <p:txBody>
          <a:bodyPr/>
          <a:lstStyle/>
          <a:p>
            <a:pPr marL="0" indent="0">
              <a:buNone/>
            </a:pPr>
            <a:r>
              <a:rPr lang="en-US" sz="2800" b="1" dirty="0" smtClean="0"/>
              <a:t>Vote 4 – Bylaws: All other amendments</a:t>
            </a:r>
          </a:p>
          <a:p>
            <a:pPr marL="0" indent="0">
              <a:buNone/>
            </a:pPr>
            <a:endParaRPr lang="en-US" sz="1100" dirty="0"/>
          </a:p>
          <a:p>
            <a:r>
              <a:rPr lang="en-US" sz="2400" dirty="0" smtClean="0"/>
              <a:t>Approval of the amendments to all other amendments in the Bylaws, subject to Public Utility Commission of Texas (PUCT) approval (with amendments reflected in an attachment)</a:t>
            </a:r>
          </a:p>
          <a:p>
            <a:pPr lvl="1"/>
            <a:r>
              <a:rPr lang="en-US" sz="2400" dirty="0"/>
              <a:t>Officer definition</a:t>
            </a:r>
          </a:p>
          <a:p>
            <a:pPr lvl="1"/>
            <a:r>
              <a:rPr lang="en-US" sz="2400" dirty="0"/>
              <a:t>Updates to legal references</a:t>
            </a:r>
          </a:p>
          <a:p>
            <a:pPr lvl="1"/>
            <a:r>
              <a:rPr lang="en-US" sz="2400" dirty="0"/>
              <a:t>Corrections to scrivener’s errors</a:t>
            </a:r>
          </a:p>
          <a:p>
            <a:pPr lvl="1"/>
            <a:endParaRPr lang="en-US" sz="1100" dirty="0" smtClean="0"/>
          </a:p>
          <a:p>
            <a:r>
              <a:rPr lang="en-US" sz="2400" dirty="0"/>
              <a:t>One vote to be </a:t>
            </a:r>
            <a:r>
              <a:rPr lang="en-US" sz="2400" dirty="0" smtClean="0"/>
              <a:t>cast</a:t>
            </a:r>
          </a:p>
          <a:p>
            <a:pPr lvl="1"/>
            <a:r>
              <a:rPr lang="en-US" sz="2400" dirty="0" smtClean="0"/>
              <a:t>For; or</a:t>
            </a:r>
          </a:p>
          <a:p>
            <a:pPr lvl="1"/>
            <a:r>
              <a:rPr lang="en-US" sz="2400" dirty="0" smtClean="0"/>
              <a:t>Against</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33</a:t>
            </a:fld>
            <a:endParaRPr lang="en-US"/>
          </a:p>
        </p:txBody>
      </p:sp>
    </p:spTree>
    <p:extLst>
      <p:ext uri="{BB962C8B-B14F-4D97-AF65-F5344CB8AC3E}">
        <p14:creationId xmlns:p14="http://schemas.microsoft.com/office/powerpoint/2010/main" val="16895961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lgn="ctr">
              <a:buNone/>
            </a:pPr>
            <a:r>
              <a:rPr lang="en-US" smtClean="0"/>
              <a:t>Questions?</a:t>
            </a:r>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34</a:t>
            </a:fld>
            <a:endParaRPr lang="en-US"/>
          </a:p>
        </p:txBody>
      </p:sp>
    </p:spTree>
    <p:extLst>
      <p:ext uri="{BB962C8B-B14F-4D97-AF65-F5344CB8AC3E}">
        <p14:creationId xmlns:p14="http://schemas.microsoft.com/office/powerpoint/2010/main" val="25228115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Articles of Incorporation Amendments</a:t>
            </a:r>
            <a:endParaRPr lang="en-US" dirty="0"/>
          </a:p>
        </p:txBody>
      </p:sp>
      <p:sp>
        <p:nvSpPr>
          <p:cNvPr id="3" name="Content Placeholder 2"/>
          <p:cNvSpPr>
            <a:spLocks noGrp="1"/>
          </p:cNvSpPr>
          <p:nvPr>
            <p:ph idx="1"/>
          </p:nvPr>
        </p:nvSpPr>
        <p:spPr/>
        <p:txBody>
          <a:bodyPr/>
          <a:lstStyle/>
          <a:p>
            <a:r>
              <a:rPr lang="en-US" dirty="0" smtClean="0"/>
              <a:t>Current Articles of Incorporation have been in effect since December 19, 2000</a:t>
            </a:r>
          </a:p>
          <a:p>
            <a:endParaRPr lang="en-US" sz="1800" dirty="0"/>
          </a:p>
          <a:p>
            <a:r>
              <a:rPr lang="en-US" dirty="0" smtClean="0"/>
              <a:t>Legally sufficient, but stale information and language could benefit from updating</a:t>
            </a:r>
          </a:p>
          <a:p>
            <a:endParaRPr lang="en-US" sz="1800" dirty="0"/>
          </a:p>
          <a:p>
            <a:r>
              <a:rPr lang="en-US" dirty="0" smtClean="0"/>
              <a:t>For efficiency, amendments to Articles will be submitted simultaneously with the amendments to the Bylaws</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5221835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Articles Amendments</a:t>
            </a:r>
            <a:endParaRPr lang="en-US" dirty="0"/>
          </a:p>
        </p:txBody>
      </p:sp>
      <p:sp>
        <p:nvSpPr>
          <p:cNvPr id="3" name="Content Placeholder 2"/>
          <p:cNvSpPr>
            <a:spLocks noGrp="1"/>
          </p:cNvSpPr>
          <p:nvPr>
            <p:ph idx="1"/>
          </p:nvPr>
        </p:nvSpPr>
        <p:spPr>
          <a:xfrm>
            <a:off x="304800" y="685800"/>
            <a:ext cx="8534400" cy="5234234"/>
          </a:xfrm>
        </p:spPr>
        <p:txBody>
          <a:bodyPr/>
          <a:lstStyle/>
          <a:p>
            <a:pPr marL="0" indent="0">
              <a:buNone/>
            </a:pPr>
            <a:endParaRPr lang="en-US" sz="1600" dirty="0"/>
          </a:p>
          <a:p>
            <a:r>
              <a:rPr lang="en-US" sz="2800" dirty="0" smtClean="0"/>
              <a:t>In consultation with ERCOT’s outside corporate counsel, ERCOT Legal has proposed updates to the Articles </a:t>
            </a:r>
          </a:p>
          <a:p>
            <a:pPr lvl="1"/>
            <a:r>
              <a:rPr lang="en-US" dirty="0" smtClean="0"/>
              <a:t>To conform with current corporate and tax-exempt organization legal requirements</a:t>
            </a:r>
          </a:p>
          <a:p>
            <a:pPr lvl="1"/>
            <a:r>
              <a:rPr lang="en-US" dirty="0"/>
              <a:t>To maintain ERCOT’s tax-exempt </a:t>
            </a:r>
            <a:r>
              <a:rPr lang="en-US" dirty="0" smtClean="0"/>
              <a:t>status</a:t>
            </a:r>
          </a:p>
          <a:p>
            <a:pPr lvl="1"/>
            <a:r>
              <a:rPr lang="en-US" dirty="0" smtClean="0"/>
              <a:t>To update factual references</a:t>
            </a:r>
          </a:p>
          <a:p>
            <a:pPr lvl="1"/>
            <a:r>
              <a:rPr lang="en-US" dirty="0" smtClean="0"/>
              <a:t>To include references to applicable provisions of PURA and PUC Substantive Rules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2934486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Articles Amendments – </a:t>
            </a:r>
            <a:r>
              <a:rPr lang="en-US" sz="1800" i="1" dirty="0" smtClean="0"/>
              <a:t>cont’d</a:t>
            </a:r>
            <a:endParaRPr lang="en-US" sz="1600" i="1" dirty="0"/>
          </a:p>
        </p:txBody>
      </p:sp>
      <p:sp>
        <p:nvSpPr>
          <p:cNvPr id="3" name="Content Placeholder 2"/>
          <p:cNvSpPr>
            <a:spLocks noGrp="1"/>
          </p:cNvSpPr>
          <p:nvPr>
            <p:ph idx="1"/>
          </p:nvPr>
        </p:nvSpPr>
        <p:spPr>
          <a:xfrm>
            <a:off x="342900" y="937966"/>
            <a:ext cx="8534400" cy="5234234"/>
          </a:xfrm>
        </p:spPr>
        <p:txBody>
          <a:bodyPr/>
          <a:lstStyle/>
          <a:p>
            <a:pPr marL="0" indent="0">
              <a:buNone/>
            </a:pPr>
            <a:r>
              <a:rPr lang="en-US" sz="2800" dirty="0" smtClean="0"/>
              <a:t>Highlights of a couple of key substantive changes</a:t>
            </a:r>
          </a:p>
          <a:p>
            <a:pPr marL="0" indent="0">
              <a:buNone/>
            </a:pPr>
            <a:endParaRPr lang="en-US" sz="1600" dirty="0" smtClean="0"/>
          </a:p>
          <a:p>
            <a:r>
              <a:rPr lang="en-US" sz="2800" dirty="0" smtClean="0"/>
              <a:t>Removes Membership approval step for statutory changes to take effect in relation to limitation of liability of directors – now change is automatic</a:t>
            </a:r>
          </a:p>
          <a:p>
            <a:r>
              <a:rPr lang="en-US" sz="2800" dirty="0" smtClean="0"/>
              <a:t>Identifies PUCT Substantive Rule which governs distribution of assets and winding up provisions if and upon decertification of ERCOT as independent organization</a:t>
            </a:r>
          </a:p>
          <a:p>
            <a:r>
              <a:rPr lang="en-US" sz="2800" dirty="0" smtClean="0"/>
              <a:t>Identifies PURA as the source for the mandatory composition of the ERCOT Board of Directors</a:t>
            </a:r>
            <a:endParaRPr lang="en-US" sz="2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650479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Articles Amendments – </a:t>
            </a:r>
            <a:r>
              <a:rPr lang="en-US" sz="1800" i="1" dirty="0" smtClean="0"/>
              <a:t>cont’d</a:t>
            </a:r>
            <a:endParaRPr lang="en-US" sz="1600" i="1" dirty="0"/>
          </a:p>
        </p:txBody>
      </p:sp>
      <p:sp>
        <p:nvSpPr>
          <p:cNvPr id="3" name="Content Placeholder 2"/>
          <p:cNvSpPr>
            <a:spLocks noGrp="1"/>
          </p:cNvSpPr>
          <p:nvPr>
            <p:ph idx="1"/>
          </p:nvPr>
        </p:nvSpPr>
        <p:spPr>
          <a:xfrm>
            <a:off x="342900" y="937966"/>
            <a:ext cx="8534400" cy="5234234"/>
          </a:xfrm>
        </p:spPr>
        <p:txBody>
          <a:bodyPr/>
          <a:lstStyle/>
          <a:p>
            <a:endParaRPr lang="en-US" sz="2800" dirty="0" smtClean="0"/>
          </a:p>
          <a:p>
            <a:endParaRPr lang="en-US" sz="2800" dirty="0"/>
          </a:p>
          <a:p>
            <a:pPr marL="0" indent="0">
              <a:buNone/>
            </a:pPr>
            <a:endParaRPr lang="en-US" sz="2800" dirty="0" smtClean="0"/>
          </a:p>
          <a:p>
            <a:pPr marL="0" indent="0" algn="ctr">
              <a:buNone/>
            </a:pPr>
            <a:r>
              <a:rPr lang="en-US" sz="2800" dirty="0" smtClean="0"/>
              <a:t>Clean and red-lined versions of the proposed Amendments to the Articles of Incorporation are contained in the meeting materials</a:t>
            </a:r>
          </a:p>
          <a:p>
            <a:pPr marL="0" indent="0">
              <a:buNone/>
            </a:pPr>
            <a:endParaRPr lang="en-US" sz="2800" dirty="0" smtClean="0"/>
          </a:p>
          <a:p>
            <a:pPr marL="0" indent="0">
              <a:buNone/>
            </a:pPr>
            <a:endParaRPr lang="en-US" sz="2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3703843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endParaRPr lang="en-US" dirty="0" smtClean="0"/>
          </a:p>
          <a:p>
            <a:pPr algn="ctr"/>
            <a:endParaRPr lang="en-US" dirty="0"/>
          </a:p>
          <a:p>
            <a:pPr marL="0" indent="0" algn="ctr">
              <a:buNone/>
            </a:pPr>
            <a:r>
              <a:rPr lang="en-US" b="1" dirty="0" smtClean="0"/>
              <a:t>Proposed Amendments to</a:t>
            </a:r>
          </a:p>
          <a:p>
            <a:pPr marL="0" indent="0" algn="ctr">
              <a:buNone/>
            </a:pPr>
            <a:r>
              <a:rPr lang="en-US" b="1" dirty="0" smtClean="0"/>
              <a:t>ERCOT Bylaws</a:t>
            </a:r>
            <a:endParaRPr lang="en-US" b="1"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31654886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Bylaws Amendments</a:t>
            </a:r>
            <a:endParaRPr lang="en-US" dirty="0"/>
          </a:p>
        </p:txBody>
      </p:sp>
      <p:sp>
        <p:nvSpPr>
          <p:cNvPr id="3" name="Content Placeholder 2"/>
          <p:cNvSpPr>
            <a:spLocks noGrp="1"/>
          </p:cNvSpPr>
          <p:nvPr>
            <p:ph idx="1"/>
          </p:nvPr>
        </p:nvSpPr>
        <p:spPr/>
        <p:txBody>
          <a:bodyPr/>
          <a:lstStyle/>
          <a:p>
            <a:r>
              <a:rPr lang="en-US" dirty="0" smtClean="0"/>
              <a:t>ERCOT Legal proposed amendments to the Bylaws in the following general categories</a:t>
            </a:r>
          </a:p>
          <a:p>
            <a:endParaRPr lang="en-US" sz="1600" dirty="0" smtClean="0"/>
          </a:p>
          <a:p>
            <a:pPr lvl="1"/>
            <a:r>
              <a:rPr lang="en-US" dirty="0" smtClean="0"/>
              <a:t>Affiliat</a:t>
            </a:r>
            <a:r>
              <a:rPr lang="en-US" dirty="0"/>
              <a:t>e</a:t>
            </a:r>
            <a:r>
              <a:rPr lang="en-US" dirty="0" smtClean="0"/>
              <a:t> definition</a:t>
            </a:r>
          </a:p>
          <a:p>
            <a:pPr lvl="1"/>
            <a:r>
              <a:rPr lang="en-US" dirty="0" smtClean="0"/>
              <a:t>Membership Segment definition based on PUC </a:t>
            </a:r>
            <a:r>
              <a:rPr lang="en-US" dirty="0"/>
              <a:t>Project </a:t>
            </a:r>
            <a:r>
              <a:rPr lang="en-US" dirty="0" smtClean="0"/>
              <a:t>No. 46304, Revised </a:t>
            </a:r>
            <a:r>
              <a:rPr lang="en-US" dirty="0"/>
              <a:t>Order, Directive #1, Southern Cross </a:t>
            </a:r>
            <a:r>
              <a:rPr lang="en-US" dirty="0" smtClean="0"/>
              <a:t>Transmission</a:t>
            </a:r>
          </a:p>
          <a:p>
            <a:pPr lvl="1"/>
            <a:r>
              <a:rPr lang="en-US" dirty="0" smtClean="0"/>
              <a:t>Officer definition</a:t>
            </a:r>
          </a:p>
          <a:p>
            <a:pPr lvl="1"/>
            <a:r>
              <a:rPr lang="en-US" dirty="0" smtClean="0"/>
              <a:t>Updates to legal code references</a:t>
            </a:r>
          </a:p>
          <a:p>
            <a:pPr lvl="1"/>
            <a:r>
              <a:rPr lang="en-US" dirty="0" smtClean="0"/>
              <a:t>Corrections to scrivener’s errors</a:t>
            </a:r>
          </a:p>
          <a:p>
            <a:pPr lvl="1"/>
            <a:endParaRPr lang="en-US" dirty="0" smtClean="0"/>
          </a:p>
          <a:p>
            <a:pPr marL="0" indent="0">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1807420415"/>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IconOverlay xmlns="http://schemas.microsoft.com/sharepoint/v4"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837B2BCAFE87E41B1B28FC963254B10" ma:contentTypeVersion="6" ma:contentTypeDescription="Create a new document." ma:contentTypeScope="" ma:versionID="dd864d524fa97ad0a0dba86c661a4dc9">
  <xsd:schema xmlns:xsd="http://www.w3.org/2001/XMLSchema" xmlns:xs="http://www.w3.org/2001/XMLSchema" xmlns:p="http://schemas.microsoft.com/office/2006/metadata/properties" xmlns:ns1="http://schemas.microsoft.com/sharepoint/v3" xmlns:ns2="c34af464-7aa1-4edd-9be4-83dffc1cb926" xmlns:ns3="http://schemas.microsoft.com/sharepoint/v4" targetNamespace="http://schemas.microsoft.com/office/2006/metadata/properties" ma:root="true" ma:fieldsID="88899666637b6babb208b7f9c4462cd7" ns1:_="" ns2:_="" ns3:_="">
    <xsd:import namespace="http://schemas.microsoft.com/sharepoint/v3"/>
    <xsd:import namespace="c34af464-7aa1-4edd-9be4-83dffc1cb926"/>
    <xsd:import namespace="http://schemas.microsoft.com/sharepoint/v4"/>
    <xsd:element name="properties">
      <xsd:complexType>
        <xsd:sequence>
          <xsd:element name="documentManagement">
            <xsd:complexType>
              <xsd:all>
                <xsd:element ref="ns2:Information_x0020_Classification" minOccurs="0"/>
                <xsd:element ref="ns3:IconOverlay" minOccurs="0"/>
                <xsd:element ref="ns1:_vti_ItemDeclaredRecord" minOccurs="0"/>
                <xsd:element ref="ns1:_vti_ItemHoldRecord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vti_ItemDeclaredRecord" ma:index="10" nillable="true" ma:displayName="Declared Record" ma:hidden="true" ma:internalName="_vti_ItemDeclaredRecord" ma:readOnly="true">
      <xsd:simpleType>
        <xsd:restriction base="dms:DateTime"/>
      </xsd:simpleType>
    </xsd:element>
    <xsd:element name="_vti_ItemHoldRecordStatus" ma:index="11" nillable="true" ma:displayName="Hold and Record Status" ma:decimals="0" ma:description="" ma:hidden="true" ma:indexed="true" ma:internalName="_vti_ItemHoldRecordStatu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nillable="true"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2.xml><?xml version="1.0" encoding="utf-8"?>
<ds:datastoreItem xmlns:ds="http://schemas.openxmlformats.org/officeDocument/2006/customXml" ds:itemID="{C163D459-1C05-483F-85D1-C9E478EC32CC}">
  <ds:schemaRefs>
    <ds:schemaRef ds:uri="http://schemas.microsoft.com/office/2006/metadata/properties"/>
    <ds:schemaRef ds:uri="http://schemas.microsoft.com/office/2006/documentManagement/types"/>
    <ds:schemaRef ds:uri="http://purl.org/dc/elements/1.1/"/>
    <ds:schemaRef ds:uri="http://purl.org/dc/dcmitype/"/>
    <ds:schemaRef ds:uri="http://purl.org/dc/terms/"/>
    <ds:schemaRef ds:uri="http://schemas.microsoft.com/office/infopath/2007/PartnerControls"/>
    <ds:schemaRef ds:uri="http://schemas.microsoft.com/sharepoint/v4"/>
    <ds:schemaRef ds:uri="c34af464-7aa1-4edd-9be4-83dffc1cb926"/>
    <ds:schemaRef ds:uri="http://schemas.openxmlformats.org/package/2006/metadata/core-properties"/>
    <ds:schemaRef ds:uri="http://schemas.microsoft.com/sharepoint/v3"/>
    <ds:schemaRef ds:uri="http://www.w3.org/XML/1998/namespace"/>
  </ds:schemaRefs>
</ds:datastoreItem>
</file>

<file path=customXml/itemProps3.xml><?xml version="1.0" encoding="utf-8"?>
<ds:datastoreItem xmlns:ds="http://schemas.openxmlformats.org/officeDocument/2006/customXml" ds:itemID="{96E903D3-7905-436E-AB0D-36EDCD3B86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34af464-7aa1-4edd-9be4-83dffc1cb926"/>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4221</TotalTime>
  <Words>1943</Words>
  <Application>Microsoft Office PowerPoint</Application>
  <PresentationFormat>On-screen Show (4:3)</PresentationFormat>
  <Paragraphs>267</Paragraphs>
  <Slides>34</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34</vt:i4>
      </vt:variant>
    </vt:vector>
  </HeadingPairs>
  <TitlesOfParts>
    <vt:vector size="39" baseType="lpstr">
      <vt:lpstr>Arial</vt:lpstr>
      <vt:lpstr>Calibri</vt:lpstr>
      <vt:lpstr>Times New Roman</vt:lpstr>
      <vt:lpstr>1_Custom Design</vt:lpstr>
      <vt:lpstr>Inside pages</vt:lpstr>
      <vt:lpstr>PowerPoint Presentation</vt:lpstr>
      <vt:lpstr>ERCOT Governing Documents Amendments</vt:lpstr>
      <vt:lpstr>PowerPoint Presentation</vt:lpstr>
      <vt:lpstr>ERCOT Articles of Incorporation Amendments</vt:lpstr>
      <vt:lpstr>Proposed Articles Amendments</vt:lpstr>
      <vt:lpstr>Proposed Articles Amendments – cont’d</vt:lpstr>
      <vt:lpstr>Proposed Articles Amendments – cont’d</vt:lpstr>
      <vt:lpstr>PowerPoint Presentation</vt:lpstr>
      <vt:lpstr>ERCOT Bylaws Amendments</vt:lpstr>
      <vt:lpstr>Stakeholder Comments on ERCOT Bylaws</vt:lpstr>
      <vt:lpstr>Goal of Amending Affiliate Definition</vt:lpstr>
      <vt:lpstr>Stakeholder Comments on Affiliate Definition</vt:lpstr>
      <vt:lpstr>Comments on Affiliate Definition – cont’d </vt:lpstr>
      <vt:lpstr>Stakeholder Blacklined Edits (first of five slides)</vt:lpstr>
      <vt:lpstr>Stakeholder Blacklined Edits – cont’d </vt:lpstr>
      <vt:lpstr>Stakeholder Blacklined Edits – cont’d </vt:lpstr>
      <vt:lpstr>Stakeholder Blacklined Edits – cont’d </vt:lpstr>
      <vt:lpstr>Stakeholder Blacklined Edits – cont’d </vt:lpstr>
      <vt:lpstr>ERCOT Legal Response </vt:lpstr>
      <vt:lpstr>ERCOT Legal Response – cont’d </vt:lpstr>
      <vt:lpstr>Stakeholder Comment – Legal Code Updates</vt:lpstr>
      <vt:lpstr>PUCT Directive related to Membership Definition</vt:lpstr>
      <vt:lpstr>Stakeholder Comments on Membership Segment Definition</vt:lpstr>
      <vt:lpstr>Possible revisions for SCT in IOU Segment</vt:lpstr>
      <vt:lpstr>Possible revisions for SCT in IPM Segment</vt:lpstr>
      <vt:lpstr>Expected Schedule</vt:lpstr>
      <vt:lpstr>April 2018 HR&amp;G Committee and Board Meetings</vt:lpstr>
      <vt:lpstr>Special Meeting of Corporate Members</vt:lpstr>
      <vt:lpstr>Proposed Ballot Votes</vt:lpstr>
      <vt:lpstr>Proposed Ballot Votes – cont’d</vt:lpstr>
      <vt:lpstr>Proposed Ballot Votes – cont’d</vt:lpstr>
      <vt:lpstr>Proposed Ballot Votes – cont’d</vt:lpstr>
      <vt:lpstr>Proposed Ballot Votes – cont’d</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jlevine</cp:lastModifiedBy>
  <cp:revision>118</cp:revision>
  <cp:lastPrinted>2016-01-21T20:53:15Z</cp:lastPrinted>
  <dcterms:created xsi:type="dcterms:W3CDTF">2016-01-21T15:20:31Z</dcterms:created>
  <dcterms:modified xsi:type="dcterms:W3CDTF">2018-03-15T19:13:47Z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0x0101000837B2BCAFE87E41B1B28FC963254B10</vt:lpwstr>
  </property>
</Properties>
</file>