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40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95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4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60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75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6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Implementation: </a:t>
            </a:r>
            <a:r>
              <a:rPr lang="en-US" sz="2000" b="1" dirty="0">
                <a:solidFill>
                  <a:schemeClr val="tx2"/>
                </a:solidFill>
              </a:rPr>
              <a:t>NPRR768 Revisions </a:t>
            </a:r>
            <a:r>
              <a:rPr lang="en-US" sz="2000" b="1" dirty="0" smtClean="0">
                <a:solidFill>
                  <a:schemeClr val="tx2"/>
                </a:solidFill>
              </a:rPr>
              <a:t>to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Real-Time </a:t>
            </a:r>
            <a:r>
              <a:rPr lang="en-US" sz="2000" b="1" dirty="0">
                <a:solidFill>
                  <a:schemeClr val="tx2"/>
                </a:solidFill>
              </a:rPr>
              <a:t>On-Line Reliability Deployment Price Adder </a:t>
            </a:r>
            <a:r>
              <a:rPr lang="en-US" sz="2000" b="1" dirty="0" smtClean="0">
                <a:solidFill>
                  <a:schemeClr val="tx2"/>
                </a:solidFill>
              </a:rPr>
              <a:t>Categories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Pamela Shaw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March 19,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Implementation: NPRR768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Changes associated with DC Tie Imports and Exports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/>
              <a:t>Changes associated with </a:t>
            </a:r>
            <a:r>
              <a:rPr lang="en-US" sz="2000" dirty="0" smtClean="0"/>
              <a:t>registered Block Load Transfers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Implementation: NPRR768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Changes associated with DC Tie Imports and Exports</a:t>
            </a:r>
          </a:p>
          <a:p>
            <a:pPr marL="457200" lvl="1" indent="0">
              <a:buNone/>
            </a:pPr>
            <a:r>
              <a:rPr lang="en-US" sz="1800" dirty="0" smtClean="0"/>
              <a:t>6.5.7.3.1 Determination </a:t>
            </a:r>
            <a:r>
              <a:rPr lang="en-US" sz="1800" dirty="0"/>
              <a:t>of Real-Time On-Line Reliability Deployment Price </a:t>
            </a:r>
            <a:r>
              <a:rPr lang="en-US" sz="1800" dirty="0" smtClean="0"/>
              <a:t>Adder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(f</a:t>
            </a:r>
            <a:r>
              <a:rPr lang="en-US" sz="1800" dirty="0"/>
              <a:t>) </a:t>
            </a:r>
            <a:r>
              <a:rPr lang="en-US" sz="1800" dirty="0" smtClean="0"/>
              <a:t>	</a:t>
            </a:r>
            <a:r>
              <a:rPr lang="en-US" sz="1800" dirty="0"/>
              <a:t>Add the MW from Real-Time DC Tie imports </a:t>
            </a:r>
            <a:r>
              <a:rPr lang="en-US" sz="1800" u="sng" dirty="0"/>
              <a:t>during an EEA </a:t>
            </a:r>
            <a:r>
              <a:rPr lang="en-US" sz="1800" dirty="0"/>
              <a:t>to GTBD.  	</a:t>
            </a:r>
            <a:r>
              <a:rPr lang="en-US" sz="1800" dirty="0" smtClean="0"/>
              <a:t>The </a:t>
            </a:r>
            <a:r>
              <a:rPr lang="en-US" sz="1800" dirty="0"/>
              <a:t>amount </a:t>
            </a:r>
            <a:r>
              <a:rPr lang="en-US" sz="1800" dirty="0" smtClean="0"/>
              <a:t>of </a:t>
            </a:r>
            <a:r>
              <a:rPr lang="en-US" sz="1800" dirty="0"/>
              <a:t>MW is determined from the Dispatch Instruction and </a:t>
            </a:r>
            <a:r>
              <a:rPr lang="en-US" sz="1800" dirty="0" smtClean="0"/>
              <a:t>	should </a:t>
            </a:r>
            <a:r>
              <a:rPr lang="en-US" sz="1800" dirty="0"/>
              <a:t>continue over the </a:t>
            </a:r>
            <a:r>
              <a:rPr lang="en-US" sz="1800" dirty="0" smtClean="0"/>
              <a:t>duration </a:t>
            </a:r>
            <a:r>
              <a:rPr lang="en-US" sz="1800" dirty="0"/>
              <a:t>of time specified by the ERCOT </a:t>
            </a:r>
            <a:r>
              <a:rPr lang="en-US" sz="1800" dirty="0" smtClean="0"/>
              <a:t>	Operator</a:t>
            </a:r>
            <a:r>
              <a:rPr lang="en-US" sz="1800" dirty="0"/>
              <a:t>. 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>(g) 	Subtract </a:t>
            </a:r>
            <a:r>
              <a:rPr lang="en-US" sz="1800" dirty="0"/>
              <a:t>the MW from Real-Time DC Tie exports to address </a:t>
            </a:r>
            <a:r>
              <a:rPr lang="en-US" sz="1800" u="sng" dirty="0"/>
              <a:t>emergency </a:t>
            </a:r>
            <a:r>
              <a:rPr lang="en-US" sz="1800" dirty="0" smtClean="0"/>
              <a:t>	</a:t>
            </a:r>
            <a:r>
              <a:rPr lang="en-US" sz="1800" u="sng" dirty="0" smtClean="0"/>
              <a:t>conditions </a:t>
            </a:r>
            <a:r>
              <a:rPr lang="en-US" sz="1800" u="sng" dirty="0"/>
              <a:t>in the receiving electric grid </a:t>
            </a:r>
            <a:r>
              <a:rPr lang="en-US" sz="1800" dirty="0"/>
              <a:t>from GTBD.  The amount of MW </a:t>
            </a:r>
            <a:r>
              <a:rPr lang="en-US" sz="1800" dirty="0" smtClean="0"/>
              <a:t>	is </a:t>
            </a:r>
            <a:r>
              <a:rPr lang="en-US" sz="1800" dirty="0"/>
              <a:t>determined from the Dispatch Instruction and should continue over the </a:t>
            </a:r>
            <a:r>
              <a:rPr lang="en-US" sz="1800" dirty="0" smtClean="0"/>
              <a:t>	duration </a:t>
            </a:r>
            <a:r>
              <a:rPr lang="en-US" sz="1800" dirty="0"/>
              <a:t>of time specified by the receiving grid </a:t>
            </a:r>
            <a:r>
              <a:rPr lang="en-US" sz="1800" dirty="0" smtClean="0"/>
              <a:t>operator.</a:t>
            </a:r>
            <a:endParaRPr lang="en-US" sz="1800" dirty="0"/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Implementation: NPRR768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1. The </a:t>
            </a:r>
            <a:r>
              <a:rPr lang="en-US" sz="1800" dirty="0"/>
              <a:t>SCED shall use the </a:t>
            </a:r>
            <a:r>
              <a:rPr lang="en-US" sz="1800" dirty="0">
                <a:solidFill>
                  <a:srgbClr val="FF0000"/>
                </a:solidFill>
              </a:rPr>
              <a:t>UPTOMW</a:t>
            </a:r>
            <a:r>
              <a:rPr lang="en-US" sz="1800" dirty="0"/>
              <a:t> from emergency DC Tie VDI as the </a:t>
            </a:r>
            <a:r>
              <a:rPr lang="en-US" sz="1800" dirty="0" smtClean="0"/>
              <a:t>dispatch instruction </a:t>
            </a:r>
            <a:r>
              <a:rPr lang="en-US" sz="1800" dirty="0"/>
              <a:t>MW.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2</a:t>
            </a:r>
            <a:r>
              <a:rPr lang="en-US" sz="1800" dirty="0" smtClean="0"/>
              <a:t>. The </a:t>
            </a:r>
            <a:r>
              <a:rPr lang="en-US" sz="1800" dirty="0"/>
              <a:t>SCED shall add the DC Tie import to the GTBD in the pricing run only if the </a:t>
            </a:r>
            <a:r>
              <a:rPr lang="en-US" sz="1800" u="sng" dirty="0"/>
              <a:t>EEA flag is active</a:t>
            </a:r>
            <a:r>
              <a:rPr lang="en-US" sz="1800" dirty="0"/>
              <a:t>.  It </a:t>
            </a:r>
            <a:r>
              <a:rPr lang="en-US" sz="1800" u="sng" dirty="0"/>
              <a:t>shall not </a:t>
            </a:r>
            <a:r>
              <a:rPr lang="en-US" sz="1800" dirty="0"/>
              <a:t>be considered if the EEA flag is </a:t>
            </a:r>
            <a:r>
              <a:rPr lang="en-US" sz="1800" u="sng" dirty="0"/>
              <a:t>inactive</a:t>
            </a:r>
            <a:r>
              <a:rPr lang="en-US" sz="1800" dirty="0" smtClean="0"/>
              <a:t>. For DC Tie exports, the existence of the VDI assumes “</a:t>
            </a:r>
            <a:r>
              <a:rPr lang="en-US" sz="1800" dirty="0"/>
              <a:t>emergency conditions in </a:t>
            </a:r>
            <a:r>
              <a:rPr lang="en-US" sz="1800" dirty="0" smtClean="0"/>
              <a:t>the receiving </a:t>
            </a:r>
            <a:r>
              <a:rPr lang="en-US" sz="1800" dirty="0"/>
              <a:t>electric </a:t>
            </a:r>
            <a:r>
              <a:rPr lang="en-US" sz="1800" dirty="0" smtClean="0"/>
              <a:t>grid.” </a:t>
            </a:r>
            <a:endParaRPr lang="en-US" sz="18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3</a:t>
            </a:r>
            <a:r>
              <a:rPr lang="en-US" sz="1800" dirty="0" smtClean="0"/>
              <a:t>. The </a:t>
            </a:r>
            <a:r>
              <a:rPr lang="en-US" sz="1800" dirty="0"/>
              <a:t>SCED shall sum up all the DC Tie imports and exports if multiple DC Tie import/export VDI have been issued.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4</a:t>
            </a:r>
            <a:r>
              <a:rPr lang="en-US" sz="1800" dirty="0" smtClean="0"/>
              <a:t>. The </a:t>
            </a:r>
            <a:r>
              <a:rPr lang="en-US" sz="1800" dirty="0"/>
              <a:t>SCED shall have a configurable parameter for the DC Tie Import Cap. The default value is 1250MW.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5</a:t>
            </a:r>
            <a:r>
              <a:rPr lang="en-US" sz="1800" dirty="0" smtClean="0"/>
              <a:t>. The </a:t>
            </a:r>
            <a:r>
              <a:rPr lang="en-US" sz="1800" dirty="0"/>
              <a:t>SCED shall apply this DC Tie Import Cap to the emergency DC Tie import when add it to the GTBD.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7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Implementation: NPRR768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Changes associated with Registered Block Load Transfers</a:t>
            </a:r>
          </a:p>
          <a:p>
            <a:pPr marL="457200" lvl="1" indent="0">
              <a:buNone/>
            </a:pPr>
            <a:r>
              <a:rPr lang="en-US" sz="1800" dirty="0" smtClean="0"/>
              <a:t>6.5.7.3.1 Determination </a:t>
            </a:r>
            <a:r>
              <a:rPr lang="en-US" sz="1800" dirty="0"/>
              <a:t>of Real-Time On-Line Reliability Deployment Price </a:t>
            </a:r>
            <a:r>
              <a:rPr lang="en-US" sz="1800" dirty="0" smtClean="0"/>
              <a:t>Adder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(h) </a:t>
            </a:r>
            <a:r>
              <a:rPr lang="en-US" sz="1800" dirty="0"/>
              <a:t>	</a:t>
            </a:r>
            <a:r>
              <a:rPr lang="en-US" sz="1800" dirty="0" smtClean="0"/>
              <a:t>Add </a:t>
            </a:r>
            <a:r>
              <a:rPr lang="en-US" sz="1800" dirty="0"/>
              <a:t>the MW from energy delivered to ERCOT through registered BLTs </a:t>
            </a:r>
            <a:r>
              <a:rPr lang="en-US" sz="1800" dirty="0" smtClean="0"/>
              <a:t>	</a:t>
            </a:r>
            <a:r>
              <a:rPr lang="en-US" sz="1800" u="sng" dirty="0" smtClean="0"/>
              <a:t>during </a:t>
            </a:r>
            <a:r>
              <a:rPr lang="en-US" sz="1800" u="sng" dirty="0"/>
              <a:t>an EEA </a:t>
            </a:r>
            <a:r>
              <a:rPr lang="en-US" sz="1800" dirty="0"/>
              <a:t>to GTBD.  The amount of MW is determined from the </a:t>
            </a:r>
            <a:r>
              <a:rPr lang="en-US" sz="1800" dirty="0" smtClean="0"/>
              <a:t>	Dispatch </a:t>
            </a:r>
            <a:r>
              <a:rPr lang="en-US" sz="1800" dirty="0"/>
              <a:t>Instruction and should continue over the duration of time </a:t>
            </a:r>
            <a:r>
              <a:rPr lang="en-US" sz="1800" dirty="0" smtClean="0"/>
              <a:t>	specified </a:t>
            </a:r>
            <a:r>
              <a:rPr lang="en-US" sz="1800" dirty="0"/>
              <a:t>by the ERCOT Operator. 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>(</a:t>
            </a:r>
            <a:r>
              <a:rPr lang="en-US" sz="1800" dirty="0" err="1" smtClean="0"/>
              <a:t>i</a:t>
            </a:r>
            <a:r>
              <a:rPr lang="en-US" sz="1800" dirty="0" smtClean="0"/>
              <a:t>) </a:t>
            </a:r>
            <a:r>
              <a:rPr lang="en-US" sz="1800" dirty="0"/>
              <a:t>	</a:t>
            </a:r>
            <a:r>
              <a:rPr lang="en-US" sz="1800" dirty="0" smtClean="0"/>
              <a:t>Subtracted </a:t>
            </a:r>
            <a:r>
              <a:rPr lang="en-US" sz="1800" dirty="0"/>
              <a:t>the MW from energy delivered from ERCOT to another power </a:t>
            </a:r>
            <a:r>
              <a:rPr lang="en-US" sz="1800" dirty="0" smtClean="0"/>
              <a:t>	pool </a:t>
            </a:r>
            <a:r>
              <a:rPr lang="en-US" sz="1800" dirty="0"/>
              <a:t>through registered BLTs </a:t>
            </a:r>
            <a:r>
              <a:rPr lang="en-US" sz="1800" u="sng" dirty="0"/>
              <a:t>during emergency conditions in the </a:t>
            </a:r>
            <a:r>
              <a:rPr lang="en-US" sz="1800" dirty="0" smtClean="0"/>
              <a:t>	</a:t>
            </a:r>
            <a:r>
              <a:rPr lang="en-US" sz="1800" u="sng" dirty="0" smtClean="0"/>
              <a:t>receiving </a:t>
            </a:r>
            <a:r>
              <a:rPr lang="en-US" sz="1800" u="sng" dirty="0"/>
              <a:t>electric grid</a:t>
            </a:r>
            <a:r>
              <a:rPr lang="en-US" sz="1800" dirty="0"/>
              <a:t> from GTBD.  The amount of MW is determined </a:t>
            </a:r>
            <a:r>
              <a:rPr lang="en-US" sz="1800" dirty="0" smtClean="0"/>
              <a:t>	from </a:t>
            </a:r>
            <a:r>
              <a:rPr lang="en-US" sz="1800" dirty="0"/>
              <a:t>the Dispatch Instruction and should continue over the duration of </a:t>
            </a:r>
            <a:r>
              <a:rPr lang="en-US" sz="1800" dirty="0" smtClean="0"/>
              <a:t>	time </a:t>
            </a:r>
            <a:r>
              <a:rPr lang="en-US" sz="1800" dirty="0"/>
              <a:t>specified by the receiving grid operator.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8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Implementation: NPRR768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buAutoNum type="arabicPeriod"/>
            </a:pPr>
            <a:r>
              <a:rPr lang="en-US" sz="1800" dirty="0" smtClean="0"/>
              <a:t>The </a:t>
            </a:r>
            <a:r>
              <a:rPr lang="en-US" sz="1800" dirty="0"/>
              <a:t>SCED shall use the </a:t>
            </a:r>
            <a:r>
              <a:rPr lang="en-US" sz="1800" dirty="0">
                <a:solidFill>
                  <a:srgbClr val="FF0000"/>
                </a:solidFill>
              </a:rPr>
              <a:t>UPTOMW</a:t>
            </a:r>
            <a:r>
              <a:rPr lang="en-US" sz="1800" dirty="0"/>
              <a:t> from emergency BLT VDI as the dispatch instruction MW</a:t>
            </a:r>
            <a:r>
              <a:rPr lang="en-US" sz="1800" dirty="0" smtClean="0"/>
              <a:t>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1800" dirty="0" smtClean="0"/>
              <a:t>The </a:t>
            </a:r>
            <a:r>
              <a:rPr lang="en-US" sz="1800" dirty="0"/>
              <a:t>SCED shall add the BLT MW for energy delivered to ERCOT to the GTBD in the pricing run only if the </a:t>
            </a:r>
            <a:r>
              <a:rPr lang="en-US" sz="1800" u="sng" dirty="0"/>
              <a:t>EEA flag is active</a:t>
            </a:r>
            <a:r>
              <a:rPr lang="en-US" sz="1800" dirty="0"/>
              <a:t>. It shall not be considered if the EEA flag is inactive. For </a:t>
            </a:r>
            <a:r>
              <a:rPr lang="en-US" sz="1800" dirty="0" smtClean="0"/>
              <a:t>BLT MW for energy delivered from ERCOT, </a:t>
            </a:r>
            <a:r>
              <a:rPr lang="en-US" sz="1800" dirty="0"/>
              <a:t>the existence of the VDI assumes “emergency conditions in </a:t>
            </a:r>
            <a:r>
              <a:rPr lang="en-US" sz="1800" dirty="0" smtClean="0"/>
              <a:t>the receiving </a:t>
            </a:r>
            <a:r>
              <a:rPr lang="en-US" sz="1800" dirty="0"/>
              <a:t>electric grid.” 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1800" dirty="0" smtClean="0"/>
              <a:t>The </a:t>
            </a:r>
            <a:r>
              <a:rPr lang="en-US" sz="1800" dirty="0"/>
              <a:t>SCED shall sum up all the BLT imports and exports if multiple BLT import/export VDI have been issued.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7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Implementation: NPRR768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48768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en-US" sz="3600" dirty="0" smtClean="0"/>
          </a:p>
          <a:p>
            <a:pPr marL="0" indent="0" algn="ctr">
              <a:lnSpc>
                <a:spcPct val="150000"/>
              </a:lnSpc>
              <a:buNone/>
            </a:pPr>
            <a:endParaRPr lang="en-US" sz="36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3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350</Words>
  <Application>Microsoft Office PowerPoint</Application>
  <PresentationFormat>On-screen Show (4:3)</PresentationFormat>
  <Paragraphs>53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Implementation: NPRR768</vt:lpstr>
      <vt:lpstr>Implementation: NPRR768</vt:lpstr>
      <vt:lpstr>Implementation: NPRR768</vt:lpstr>
      <vt:lpstr>Implementation: NPRR768</vt:lpstr>
      <vt:lpstr>Implementation: NPRR768</vt:lpstr>
      <vt:lpstr>Implementation: NPRR768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ps</cp:lastModifiedBy>
  <cp:revision>40</cp:revision>
  <cp:lastPrinted>2016-01-21T20:53:15Z</cp:lastPrinted>
  <dcterms:created xsi:type="dcterms:W3CDTF">2016-01-21T15:20:31Z</dcterms:created>
  <dcterms:modified xsi:type="dcterms:W3CDTF">2018-03-14T15:42:59Z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